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1" r:id="rId7"/>
    <p:sldId id="261" r:id="rId8"/>
    <p:sldId id="263" r:id="rId9"/>
    <p:sldId id="264" r:id="rId10"/>
    <p:sldId id="273" r:id="rId11"/>
    <p:sldId id="265" r:id="rId12"/>
    <p:sldId id="262" r:id="rId13"/>
    <p:sldId id="270" r:id="rId14"/>
    <p:sldId id="268" r:id="rId15"/>
    <p:sldId id="266" r:id="rId16"/>
    <p:sldId id="276" r:id="rId17"/>
    <p:sldId id="277" r:id="rId18"/>
    <p:sldId id="278" r:id="rId19"/>
    <p:sldId id="279" r:id="rId20"/>
    <p:sldId id="280" r:id="rId21"/>
    <p:sldId id="281" r:id="rId22"/>
    <p:sldId id="272" r:id="rId23"/>
    <p:sldId id="274" r:id="rId24"/>
    <p:sldId id="275"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p:scale>
          <a:sx n="81" d="100"/>
          <a:sy n="81" d="100"/>
        </p:scale>
        <p:origin x="-216"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7C5440C-F776-4DB4-AB1B-866004507047}" type="datetimeFigureOut">
              <a:rPr lang="ru-RU" smtClean="0"/>
              <a:t>07.03.2022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49F455-FB8C-4D15-B5E7-3372845DD620}" type="slidenum">
              <a:rPr lang="ru-RU" smtClean="0"/>
              <a:t>‹#›</a:t>
            </a:fld>
            <a:endParaRPr lang="ru-RU"/>
          </a:p>
        </p:txBody>
      </p:sp>
    </p:spTree>
    <p:extLst>
      <p:ext uri="{BB962C8B-B14F-4D97-AF65-F5344CB8AC3E}">
        <p14:creationId xmlns:p14="http://schemas.microsoft.com/office/powerpoint/2010/main" val="105066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C5440C-F776-4DB4-AB1B-866004507047}" type="datetimeFigureOut">
              <a:rPr lang="ru-RU" smtClean="0"/>
              <a:t>07.03.2022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49F455-FB8C-4D15-B5E7-3372845DD620}" type="slidenum">
              <a:rPr lang="ru-RU" smtClean="0"/>
              <a:t>‹#›</a:t>
            </a:fld>
            <a:endParaRPr lang="ru-RU"/>
          </a:p>
        </p:txBody>
      </p:sp>
    </p:spTree>
    <p:extLst>
      <p:ext uri="{BB962C8B-B14F-4D97-AF65-F5344CB8AC3E}">
        <p14:creationId xmlns:p14="http://schemas.microsoft.com/office/powerpoint/2010/main" val="44888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C5440C-F776-4DB4-AB1B-866004507047}" type="datetimeFigureOut">
              <a:rPr lang="ru-RU" smtClean="0"/>
              <a:t>07.03.2022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49F455-FB8C-4D15-B5E7-3372845DD620}"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48238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C5440C-F776-4DB4-AB1B-866004507047}" type="datetimeFigureOut">
              <a:rPr lang="ru-RU" smtClean="0"/>
              <a:t>07.03.2022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49F455-FB8C-4D15-B5E7-3372845DD620}" type="slidenum">
              <a:rPr lang="ru-RU" smtClean="0"/>
              <a:t>‹#›</a:t>
            </a:fld>
            <a:endParaRPr lang="ru-RU"/>
          </a:p>
        </p:txBody>
      </p:sp>
    </p:spTree>
    <p:extLst>
      <p:ext uri="{BB962C8B-B14F-4D97-AF65-F5344CB8AC3E}">
        <p14:creationId xmlns:p14="http://schemas.microsoft.com/office/powerpoint/2010/main" val="1481661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C5440C-F776-4DB4-AB1B-866004507047}" type="datetimeFigureOut">
              <a:rPr lang="ru-RU" smtClean="0"/>
              <a:t>07.03.2022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49F455-FB8C-4D15-B5E7-3372845DD620}"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18301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C5440C-F776-4DB4-AB1B-866004507047}" type="datetimeFigureOut">
              <a:rPr lang="ru-RU" smtClean="0"/>
              <a:t>07.03.2022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49F455-FB8C-4D15-B5E7-3372845DD620}" type="slidenum">
              <a:rPr lang="ru-RU" smtClean="0"/>
              <a:t>‹#›</a:t>
            </a:fld>
            <a:endParaRPr lang="ru-RU"/>
          </a:p>
        </p:txBody>
      </p:sp>
    </p:spTree>
    <p:extLst>
      <p:ext uri="{BB962C8B-B14F-4D97-AF65-F5344CB8AC3E}">
        <p14:creationId xmlns:p14="http://schemas.microsoft.com/office/powerpoint/2010/main" val="997542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7C5440C-F776-4DB4-AB1B-866004507047}" type="datetimeFigureOut">
              <a:rPr lang="ru-RU" smtClean="0"/>
              <a:t>07.03.2022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49F455-FB8C-4D15-B5E7-3372845DD620}" type="slidenum">
              <a:rPr lang="ru-RU" smtClean="0"/>
              <a:t>‹#›</a:t>
            </a:fld>
            <a:endParaRPr lang="ru-RU"/>
          </a:p>
        </p:txBody>
      </p:sp>
    </p:spTree>
    <p:extLst>
      <p:ext uri="{BB962C8B-B14F-4D97-AF65-F5344CB8AC3E}">
        <p14:creationId xmlns:p14="http://schemas.microsoft.com/office/powerpoint/2010/main" val="3167462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7C5440C-F776-4DB4-AB1B-866004507047}" type="datetimeFigureOut">
              <a:rPr lang="ru-RU" smtClean="0"/>
              <a:t>07.03.2022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49F455-FB8C-4D15-B5E7-3372845DD620}" type="slidenum">
              <a:rPr lang="ru-RU" smtClean="0"/>
              <a:t>‹#›</a:t>
            </a:fld>
            <a:endParaRPr lang="ru-RU"/>
          </a:p>
        </p:txBody>
      </p:sp>
    </p:spTree>
    <p:extLst>
      <p:ext uri="{BB962C8B-B14F-4D97-AF65-F5344CB8AC3E}">
        <p14:creationId xmlns:p14="http://schemas.microsoft.com/office/powerpoint/2010/main" val="325339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7C5440C-F776-4DB4-AB1B-866004507047}" type="datetimeFigureOut">
              <a:rPr lang="ru-RU" smtClean="0"/>
              <a:t>07.03.2022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49F455-FB8C-4D15-B5E7-3372845DD620}" type="slidenum">
              <a:rPr lang="ru-RU" smtClean="0"/>
              <a:t>‹#›</a:t>
            </a:fld>
            <a:endParaRPr lang="ru-RU"/>
          </a:p>
        </p:txBody>
      </p:sp>
    </p:spTree>
    <p:extLst>
      <p:ext uri="{BB962C8B-B14F-4D97-AF65-F5344CB8AC3E}">
        <p14:creationId xmlns:p14="http://schemas.microsoft.com/office/powerpoint/2010/main" val="53011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C5440C-F776-4DB4-AB1B-866004507047}" type="datetimeFigureOut">
              <a:rPr lang="ru-RU" smtClean="0"/>
              <a:t>07.03.2022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49F455-FB8C-4D15-B5E7-3372845DD620}" type="slidenum">
              <a:rPr lang="ru-RU" smtClean="0"/>
              <a:t>‹#›</a:t>
            </a:fld>
            <a:endParaRPr lang="ru-RU"/>
          </a:p>
        </p:txBody>
      </p:sp>
    </p:spTree>
    <p:extLst>
      <p:ext uri="{BB962C8B-B14F-4D97-AF65-F5344CB8AC3E}">
        <p14:creationId xmlns:p14="http://schemas.microsoft.com/office/powerpoint/2010/main" val="64411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7C5440C-F776-4DB4-AB1B-866004507047}" type="datetimeFigureOut">
              <a:rPr lang="ru-RU" smtClean="0"/>
              <a:t>07.03.2022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49F455-FB8C-4D15-B5E7-3372845DD620}" type="slidenum">
              <a:rPr lang="ru-RU" smtClean="0"/>
              <a:t>‹#›</a:t>
            </a:fld>
            <a:endParaRPr lang="ru-RU"/>
          </a:p>
        </p:txBody>
      </p:sp>
    </p:spTree>
    <p:extLst>
      <p:ext uri="{BB962C8B-B14F-4D97-AF65-F5344CB8AC3E}">
        <p14:creationId xmlns:p14="http://schemas.microsoft.com/office/powerpoint/2010/main" val="227393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7C5440C-F776-4DB4-AB1B-866004507047}" type="datetimeFigureOut">
              <a:rPr lang="ru-RU" smtClean="0"/>
              <a:t>07.03.2022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C49F455-FB8C-4D15-B5E7-3372845DD620}" type="slidenum">
              <a:rPr lang="ru-RU" smtClean="0"/>
              <a:t>‹#›</a:t>
            </a:fld>
            <a:endParaRPr lang="ru-RU"/>
          </a:p>
        </p:txBody>
      </p:sp>
    </p:spTree>
    <p:extLst>
      <p:ext uri="{BB962C8B-B14F-4D97-AF65-F5344CB8AC3E}">
        <p14:creationId xmlns:p14="http://schemas.microsoft.com/office/powerpoint/2010/main" val="122504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7C5440C-F776-4DB4-AB1B-866004507047}" type="datetimeFigureOut">
              <a:rPr lang="ru-RU" smtClean="0"/>
              <a:t>07.03.2022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C49F455-FB8C-4D15-B5E7-3372845DD620}" type="slidenum">
              <a:rPr lang="ru-RU" smtClean="0"/>
              <a:t>‹#›</a:t>
            </a:fld>
            <a:endParaRPr lang="ru-RU"/>
          </a:p>
        </p:txBody>
      </p:sp>
    </p:spTree>
    <p:extLst>
      <p:ext uri="{BB962C8B-B14F-4D97-AF65-F5344CB8AC3E}">
        <p14:creationId xmlns:p14="http://schemas.microsoft.com/office/powerpoint/2010/main" val="3167348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5440C-F776-4DB4-AB1B-866004507047}" type="datetimeFigureOut">
              <a:rPr lang="ru-RU" smtClean="0"/>
              <a:t>07.03.2022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C49F455-FB8C-4D15-B5E7-3372845DD620}" type="slidenum">
              <a:rPr lang="ru-RU" smtClean="0"/>
              <a:t>‹#›</a:t>
            </a:fld>
            <a:endParaRPr lang="ru-RU"/>
          </a:p>
        </p:txBody>
      </p:sp>
    </p:spTree>
    <p:extLst>
      <p:ext uri="{BB962C8B-B14F-4D97-AF65-F5344CB8AC3E}">
        <p14:creationId xmlns:p14="http://schemas.microsoft.com/office/powerpoint/2010/main" val="204851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7C5440C-F776-4DB4-AB1B-866004507047}" type="datetimeFigureOut">
              <a:rPr lang="ru-RU" smtClean="0"/>
              <a:t>07.03.2022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49F455-FB8C-4D15-B5E7-3372845DD620}" type="slidenum">
              <a:rPr lang="ru-RU" smtClean="0"/>
              <a:t>‹#›</a:t>
            </a:fld>
            <a:endParaRPr lang="ru-RU"/>
          </a:p>
        </p:txBody>
      </p:sp>
    </p:spTree>
    <p:extLst>
      <p:ext uri="{BB962C8B-B14F-4D97-AF65-F5344CB8AC3E}">
        <p14:creationId xmlns:p14="http://schemas.microsoft.com/office/powerpoint/2010/main" val="35703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7C5440C-F776-4DB4-AB1B-866004507047}" type="datetimeFigureOut">
              <a:rPr lang="ru-RU" smtClean="0"/>
              <a:t>07.03.2022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49F455-FB8C-4D15-B5E7-3372845DD620}" type="slidenum">
              <a:rPr lang="ru-RU" smtClean="0"/>
              <a:t>‹#›</a:t>
            </a:fld>
            <a:endParaRPr lang="ru-RU"/>
          </a:p>
        </p:txBody>
      </p:sp>
    </p:spTree>
    <p:extLst>
      <p:ext uri="{BB962C8B-B14F-4D97-AF65-F5344CB8AC3E}">
        <p14:creationId xmlns:p14="http://schemas.microsoft.com/office/powerpoint/2010/main" val="413272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C5440C-F776-4DB4-AB1B-866004507047}" type="datetimeFigureOut">
              <a:rPr lang="ru-RU" smtClean="0"/>
              <a:t>07.03.2022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C49F455-FB8C-4D15-B5E7-3372845DD620}" type="slidenum">
              <a:rPr lang="ru-RU" smtClean="0"/>
              <a:t>‹#›</a:t>
            </a:fld>
            <a:endParaRPr lang="ru-RU"/>
          </a:p>
        </p:txBody>
      </p:sp>
    </p:spTree>
    <p:extLst>
      <p:ext uri="{BB962C8B-B14F-4D97-AF65-F5344CB8AC3E}">
        <p14:creationId xmlns:p14="http://schemas.microsoft.com/office/powerpoint/2010/main" val="1610367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93384" y="1712068"/>
            <a:ext cx="9338553" cy="2801566"/>
          </a:xfrm>
          <a:prstGeom prst="rect">
            <a:avLst/>
          </a:prstGeom>
        </p:spPr>
      </p:pic>
    </p:spTree>
    <p:extLst>
      <p:ext uri="{BB962C8B-B14F-4D97-AF65-F5344CB8AC3E}">
        <p14:creationId xmlns:p14="http://schemas.microsoft.com/office/powerpoint/2010/main" val="2138160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91182" y="182912"/>
            <a:ext cx="9500681" cy="2062103"/>
          </a:xfrm>
          <a:prstGeom prst="rect">
            <a:avLst/>
          </a:prstGeom>
        </p:spPr>
        <p:txBody>
          <a:bodyPr wrap="square">
            <a:spAutoFit/>
          </a:bodyPr>
          <a:lstStyle/>
          <a:p>
            <a:pPr algn="ctr"/>
            <a:r>
              <a:rPr lang="en-US" sz="3200" dirty="0" smtClean="0"/>
              <a:t>9th grade students conducted a quiz game "Water in our life" under the guidance of H. </a:t>
            </a:r>
            <a:r>
              <a:rPr lang="en-US" sz="3200" dirty="0" err="1" smtClean="0"/>
              <a:t>Umrshatyan</a:t>
            </a:r>
            <a:r>
              <a:rPr lang="en-US" sz="3200" dirty="0" smtClean="0"/>
              <a:t> and A. </a:t>
            </a:r>
            <a:r>
              <a:rPr lang="en-US" sz="3200" dirty="0" err="1" smtClean="0"/>
              <a:t>Khachatryan</a:t>
            </a:r>
            <a:r>
              <a:rPr lang="en-US" sz="3200" dirty="0" smtClean="0"/>
              <a:t>. The students took an active part in the</a:t>
            </a:r>
            <a:r>
              <a:rPr lang="ru-RU" sz="3200" dirty="0" smtClean="0"/>
              <a:t> </a:t>
            </a:r>
            <a:r>
              <a:rPr lang="ru-RU" sz="3200" dirty="0" err="1" smtClean="0"/>
              <a:t>quiz</a:t>
            </a:r>
            <a:r>
              <a:rPr lang="en-US" sz="3200" dirty="0" smtClean="0"/>
              <a:t> game.</a:t>
            </a:r>
            <a:endParaRPr lang="ru-RU" sz="3200" dirty="0"/>
          </a:p>
        </p:txBody>
      </p:sp>
      <p:pic>
        <p:nvPicPr>
          <p:cNvPr id="5" name="Рисунок 4"/>
          <p:cNvPicPr>
            <a:picLocks noChangeAspect="1"/>
          </p:cNvPicPr>
          <p:nvPr/>
        </p:nvPicPr>
        <p:blipFill>
          <a:blip r:embed="rId2"/>
          <a:stretch>
            <a:fillRect/>
          </a:stretch>
        </p:blipFill>
        <p:spPr>
          <a:xfrm>
            <a:off x="946825" y="2439831"/>
            <a:ext cx="9500681" cy="4279586"/>
          </a:xfrm>
          <a:prstGeom prst="rect">
            <a:avLst/>
          </a:prstGeom>
        </p:spPr>
      </p:pic>
    </p:spTree>
    <p:extLst>
      <p:ext uri="{BB962C8B-B14F-4D97-AF65-F5344CB8AC3E}">
        <p14:creationId xmlns:p14="http://schemas.microsoft.com/office/powerpoint/2010/main" val="3694177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5525310" cy="2723745"/>
          </a:xfrm>
          <a:prstGeom prst="rect">
            <a:avLst/>
          </a:prstGeom>
        </p:spPr>
      </p:pic>
      <p:pic>
        <p:nvPicPr>
          <p:cNvPr id="5" name="Рисунок 4"/>
          <p:cNvPicPr>
            <a:picLocks noChangeAspect="1"/>
          </p:cNvPicPr>
          <p:nvPr/>
        </p:nvPicPr>
        <p:blipFill>
          <a:blip r:embed="rId3"/>
          <a:stretch>
            <a:fillRect/>
          </a:stretch>
        </p:blipFill>
        <p:spPr>
          <a:xfrm>
            <a:off x="0" y="4338537"/>
            <a:ext cx="5525310" cy="2519463"/>
          </a:xfrm>
          <a:prstGeom prst="rect">
            <a:avLst/>
          </a:prstGeom>
        </p:spPr>
      </p:pic>
      <p:pic>
        <p:nvPicPr>
          <p:cNvPr id="6" name="Рисунок 5"/>
          <p:cNvPicPr>
            <a:picLocks noChangeAspect="1"/>
          </p:cNvPicPr>
          <p:nvPr/>
        </p:nvPicPr>
        <p:blipFill>
          <a:blip r:embed="rId4"/>
          <a:stretch>
            <a:fillRect/>
          </a:stretch>
        </p:blipFill>
        <p:spPr>
          <a:xfrm>
            <a:off x="0" y="2331871"/>
            <a:ext cx="5525310" cy="2398541"/>
          </a:xfrm>
          <a:prstGeom prst="rect">
            <a:avLst/>
          </a:prstGeom>
        </p:spPr>
      </p:pic>
      <p:sp>
        <p:nvSpPr>
          <p:cNvPr id="7" name="Прямоугольник 6"/>
          <p:cNvSpPr/>
          <p:nvPr/>
        </p:nvSpPr>
        <p:spPr>
          <a:xfrm>
            <a:off x="5933868" y="284098"/>
            <a:ext cx="5700413" cy="6001643"/>
          </a:xfrm>
          <a:prstGeom prst="rect">
            <a:avLst/>
          </a:prstGeom>
        </p:spPr>
        <p:txBody>
          <a:bodyPr wrap="square">
            <a:spAutoFit/>
          </a:bodyPr>
          <a:lstStyle/>
          <a:p>
            <a:pPr algn="ctr"/>
            <a:r>
              <a:rPr lang="en-US" sz="3200" b="0" i="0" dirty="0" smtClean="0">
                <a:solidFill>
                  <a:schemeClr val="tx1">
                    <a:lumMod val="95000"/>
                    <a:lumOff val="5000"/>
                  </a:schemeClr>
                </a:solidFill>
                <a:effectLst/>
                <a:latin typeface="museo-sans"/>
              </a:rPr>
              <a:t>Within the framework of the Media Literacy Week, the students </a:t>
            </a:r>
            <a:r>
              <a:rPr lang="en-US" sz="3200" b="0" i="0" smtClean="0">
                <a:solidFill>
                  <a:schemeClr val="tx1">
                    <a:lumMod val="95000"/>
                    <a:lumOff val="5000"/>
                  </a:schemeClr>
                </a:solidFill>
                <a:effectLst/>
                <a:latin typeface="museo-sans"/>
              </a:rPr>
              <a:t>of our school </a:t>
            </a:r>
            <a:r>
              <a:rPr lang="en-US" sz="3200" b="0" i="0" dirty="0" smtClean="0">
                <a:solidFill>
                  <a:schemeClr val="tx1">
                    <a:lumMod val="95000"/>
                    <a:lumOff val="5000"/>
                  </a:schemeClr>
                </a:solidFill>
                <a:effectLst/>
                <a:latin typeface="museo-sans"/>
              </a:rPr>
              <a:t>visited the TV studio. </a:t>
            </a:r>
            <a:r>
              <a:rPr lang="en-US" sz="3200" b="0" i="0" dirty="0" err="1" smtClean="0">
                <a:solidFill>
                  <a:schemeClr val="tx1">
                    <a:lumMod val="95000"/>
                    <a:lumOff val="5000"/>
                  </a:schemeClr>
                </a:solidFill>
                <a:effectLst/>
                <a:latin typeface="museo-sans"/>
              </a:rPr>
              <a:t>Arpik</a:t>
            </a:r>
            <a:r>
              <a:rPr lang="en-US" sz="3200" b="0" i="0" dirty="0" smtClean="0">
                <a:solidFill>
                  <a:schemeClr val="tx1">
                    <a:lumMod val="95000"/>
                    <a:lumOff val="5000"/>
                  </a:schemeClr>
                </a:solidFill>
                <a:effectLst/>
                <a:latin typeface="museo-sans"/>
              </a:rPr>
              <a:t> </a:t>
            </a:r>
            <a:r>
              <a:rPr lang="en-US" sz="3200" b="0" i="0" dirty="0" err="1" smtClean="0">
                <a:solidFill>
                  <a:schemeClr val="tx1">
                    <a:lumMod val="95000"/>
                    <a:lumOff val="5000"/>
                  </a:schemeClr>
                </a:solidFill>
                <a:effectLst/>
                <a:latin typeface="museo-sans"/>
              </a:rPr>
              <a:t>Kakoyan</a:t>
            </a:r>
            <a:r>
              <a:rPr lang="en-US" sz="3200" b="0" i="0" dirty="0" smtClean="0">
                <a:solidFill>
                  <a:schemeClr val="tx1">
                    <a:lumMod val="95000"/>
                    <a:lumOff val="5000"/>
                  </a:schemeClr>
                </a:solidFill>
                <a:effectLst/>
                <a:latin typeface="museo-sans"/>
              </a:rPr>
              <a:t> presented the activities of the studio and information about media literacy. The next visit took place in the editorial office of "</a:t>
            </a:r>
            <a:r>
              <a:rPr lang="en-US" sz="3200" b="0" i="0" dirty="0" err="1" smtClean="0">
                <a:solidFill>
                  <a:schemeClr val="tx1">
                    <a:lumMod val="95000"/>
                    <a:lumOff val="5000"/>
                  </a:schemeClr>
                </a:solidFill>
                <a:effectLst/>
                <a:latin typeface="museo-sans"/>
              </a:rPr>
              <a:t>Geghama</a:t>
            </a:r>
            <a:r>
              <a:rPr lang="en-US" sz="3200" b="0" i="0" dirty="0" smtClean="0">
                <a:solidFill>
                  <a:schemeClr val="tx1">
                    <a:lumMod val="95000"/>
                    <a:lumOff val="5000"/>
                  </a:schemeClr>
                </a:solidFill>
                <a:effectLst/>
                <a:latin typeface="museo-sans"/>
              </a:rPr>
              <a:t> </a:t>
            </a:r>
            <a:r>
              <a:rPr lang="en-US" sz="3200" b="0" i="0" dirty="0" err="1" smtClean="0">
                <a:solidFill>
                  <a:schemeClr val="tx1">
                    <a:lumMod val="95000"/>
                    <a:lumOff val="5000"/>
                  </a:schemeClr>
                </a:solidFill>
                <a:effectLst/>
                <a:latin typeface="museo-sans"/>
              </a:rPr>
              <a:t>Ashkharh</a:t>
            </a:r>
            <a:r>
              <a:rPr lang="en-US" sz="3200" b="0" i="0" dirty="0" smtClean="0">
                <a:solidFill>
                  <a:schemeClr val="tx1">
                    <a:lumMod val="95000"/>
                    <a:lumOff val="5000"/>
                  </a:schemeClr>
                </a:solidFill>
                <a:effectLst/>
                <a:latin typeface="museo-sans"/>
              </a:rPr>
              <a:t>" newspaper of the RA </a:t>
            </a:r>
            <a:r>
              <a:rPr lang="en-US" sz="3200" b="0" i="0" dirty="0" err="1" smtClean="0">
                <a:solidFill>
                  <a:schemeClr val="tx1">
                    <a:lumMod val="95000"/>
                    <a:lumOff val="5000"/>
                  </a:schemeClr>
                </a:solidFill>
                <a:effectLst/>
                <a:latin typeface="museo-sans"/>
              </a:rPr>
              <a:t>Gegharkunik</a:t>
            </a:r>
            <a:r>
              <a:rPr lang="en-US" sz="3200" b="0" i="0" dirty="0" smtClean="0">
                <a:solidFill>
                  <a:schemeClr val="tx1">
                    <a:lumMod val="95000"/>
                    <a:lumOff val="5000"/>
                  </a:schemeClr>
                </a:solidFill>
                <a:effectLst/>
                <a:latin typeface="museo-sans"/>
              </a:rPr>
              <a:t> regional administration</a:t>
            </a:r>
            <a:r>
              <a:rPr lang="en-US" sz="3200" b="0" i="0" dirty="0" smtClean="0">
                <a:solidFill>
                  <a:srgbClr val="3E454C"/>
                </a:solidFill>
                <a:effectLst/>
                <a:latin typeface="museo-sans"/>
              </a:rPr>
              <a:t>.</a:t>
            </a:r>
            <a:endParaRPr lang="ru-RU" sz="3200" dirty="0"/>
          </a:p>
        </p:txBody>
      </p:sp>
    </p:spTree>
    <p:extLst>
      <p:ext uri="{BB962C8B-B14F-4D97-AF65-F5344CB8AC3E}">
        <p14:creationId xmlns:p14="http://schemas.microsoft.com/office/powerpoint/2010/main" val="1729984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48526" y="0"/>
            <a:ext cx="11758129" cy="6858000"/>
          </a:xfrm>
          <a:prstGeom prst="rect">
            <a:avLst/>
          </a:prstGeom>
        </p:spPr>
      </p:pic>
    </p:spTree>
    <p:extLst>
      <p:ext uri="{BB962C8B-B14F-4D97-AF65-F5344CB8AC3E}">
        <p14:creationId xmlns:p14="http://schemas.microsoft.com/office/powerpoint/2010/main" val="2028996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71353" y="886735"/>
            <a:ext cx="5317788" cy="5386090"/>
          </a:xfrm>
          <a:prstGeom prst="rect">
            <a:avLst/>
          </a:prstGeom>
        </p:spPr>
        <p:txBody>
          <a:bodyPr wrap="square">
            <a:spAutoFit/>
          </a:bodyPr>
          <a:lstStyle/>
          <a:p>
            <a:pPr algn="ctr"/>
            <a:r>
              <a:rPr lang="en-US" sz="3200" dirty="0" smtClean="0"/>
              <a:t>In the frame of the UNDP-GCF Armenia's National Adaptation Plan (NAP) project we continue raising awareness on climate change and adaptation related issues and strengthening adaptation capacity among young people.</a:t>
            </a:r>
          </a:p>
          <a:p>
            <a:pPr algn="ctr"/>
            <a:endParaRPr lang="en-US" sz="2400" dirty="0" smtClean="0"/>
          </a:p>
        </p:txBody>
      </p:sp>
      <p:pic>
        <p:nvPicPr>
          <p:cNvPr id="5" name="Рисунок 4"/>
          <p:cNvPicPr>
            <a:picLocks noChangeAspect="1"/>
          </p:cNvPicPr>
          <p:nvPr/>
        </p:nvPicPr>
        <p:blipFill>
          <a:blip r:embed="rId2"/>
          <a:stretch>
            <a:fillRect/>
          </a:stretch>
        </p:blipFill>
        <p:spPr>
          <a:xfrm>
            <a:off x="0" y="0"/>
            <a:ext cx="4490093" cy="3579780"/>
          </a:xfrm>
          <a:prstGeom prst="rect">
            <a:avLst/>
          </a:prstGeom>
        </p:spPr>
      </p:pic>
      <p:pic>
        <p:nvPicPr>
          <p:cNvPr id="6" name="Рисунок 5"/>
          <p:cNvPicPr>
            <a:picLocks noChangeAspect="1"/>
          </p:cNvPicPr>
          <p:nvPr/>
        </p:nvPicPr>
        <p:blipFill>
          <a:blip r:embed="rId3"/>
          <a:stretch>
            <a:fillRect/>
          </a:stretch>
        </p:blipFill>
        <p:spPr>
          <a:xfrm>
            <a:off x="0" y="3579780"/>
            <a:ext cx="4490093" cy="3278220"/>
          </a:xfrm>
          <a:prstGeom prst="rect">
            <a:avLst/>
          </a:prstGeom>
        </p:spPr>
      </p:pic>
    </p:spTree>
    <p:extLst>
      <p:ext uri="{BB962C8B-B14F-4D97-AF65-F5344CB8AC3E}">
        <p14:creationId xmlns:p14="http://schemas.microsoft.com/office/powerpoint/2010/main" val="3281498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4311835" cy="3365770"/>
          </a:xfrm>
          <a:prstGeom prst="rect">
            <a:avLst/>
          </a:prstGeom>
        </p:spPr>
      </p:pic>
      <p:pic>
        <p:nvPicPr>
          <p:cNvPr id="6" name="Рисунок 5"/>
          <p:cNvPicPr>
            <a:picLocks noChangeAspect="1"/>
          </p:cNvPicPr>
          <p:nvPr/>
        </p:nvPicPr>
        <p:blipFill>
          <a:blip r:embed="rId3"/>
          <a:stretch>
            <a:fillRect/>
          </a:stretch>
        </p:blipFill>
        <p:spPr>
          <a:xfrm>
            <a:off x="0" y="3365770"/>
            <a:ext cx="4311835" cy="3492230"/>
          </a:xfrm>
          <a:prstGeom prst="rect">
            <a:avLst/>
          </a:prstGeom>
        </p:spPr>
      </p:pic>
      <p:sp>
        <p:nvSpPr>
          <p:cNvPr id="2" name="Прямоугольник 1"/>
          <p:cNvSpPr/>
          <p:nvPr/>
        </p:nvSpPr>
        <p:spPr>
          <a:xfrm>
            <a:off x="4669278" y="363915"/>
            <a:ext cx="6575898" cy="6494085"/>
          </a:xfrm>
          <a:prstGeom prst="rect">
            <a:avLst/>
          </a:prstGeom>
        </p:spPr>
        <p:txBody>
          <a:bodyPr wrap="square">
            <a:spAutoFit/>
          </a:bodyPr>
          <a:lstStyle/>
          <a:p>
            <a:pPr algn="ctr"/>
            <a:r>
              <a:rPr lang="en-US" sz="3200" dirty="0"/>
              <a:t>"Adapting to climate change: from idea to results” a three-day training session, organized in the frame of NAP project in cooperation with Impact Hub Yerevan, aimed at </a:t>
            </a:r>
            <a:r>
              <a:rPr lang="en-US" sz="3200" dirty="0" smtClean="0"/>
              <a:t>deepening </a:t>
            </a:r>
            <a:r>
              <a:rPr lang="en-US" sz="3200" dirty="0"/>
              <a:t>participants' knowledge on climate change and adaptation as well as at building the capacity of schoolchildren and teachers to develop and implement climate change adaptation related projects.</a:t>
            </a:r>
            <a:endParaRPr lang="ru-RU" sz="3200" dirty="0"/>
          </a:p>
        </p:txBody>
      </p:sp>
    </p:spTree>
    <p:extLst>
      <p:ext uri="{BB962C8B-B14F-4D97-AF65-F5344CB8AC3E}">
        <p14:creationId xmlns:p14="http://schemas.microsoft.com/office/powerpoint/2010/main" val="273621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98980" y="447472"/>
            <a:ext cx="7224408" cy="6001643"/>
          </a:xfrm>
          <a:prstGeom prst="rect">
            <a:avLst/>
          </a:prstGeom>
        </p:spPr>
        <p:txBody>
          <a:bodyPr wrap="square">
            <a:spAutoFit/>
          </a:bodyPr>
          <a:lstStyle/>
          <a:p>
            <a:pPr algn="r"/>
            <a:r>
              <a:rPr lang="en-US" sz="3200" b="0" i="0" dirty="0" err="1" smtClean="0">
                <a:solidFill>
                  <a:schemeClr val="tx1">
                    <a:lumMod val="95000"/>
                    <a:lumOff val="5000"/>
                  </a:schemeClr>
                </a:solidFill>
                <a:effectLst/>
                <a:latin typeface="museo-sans"/>
              </a:rPr>
              <a:t>eTwinning</a:t>
            </a:r>
            <a:r>
              <a:rPr lang="en-US" sz="3200" b="0" i="0" dirty="0" smtClean="0">
                <a:solidFill>
                  <a:schemeClr val="tx1">
                    <a:lumMod val="95000"/>
                    <a:lumOff val="5000"/>
                  </a:schemeClr>
                </a:solidFill>
                <a:effectLst/>
                <a:latin typeface="museo-sans"/>
              </a:rPr>
              <a:t> in the e-learning community of European schools Students in </a:t>
            </a:r>
            <a:r>
              <a:rPr lang="en-US" sz="3200" b="0" i="0" dirty="0" err="1" smtClean="0">
                <a:solidFill>
                  <a:schemeClr val="tx1">
                    <a:lumMod val="95000"/>
                    <a:lumOff val="5000"/>
                  </a:schemeClr>
                </a:solidFill>
                <a:effectLst/>
                <a:latin typeface="museo-sans"/>
              </a:rPr>
              <a:t>Karmirgyugh</a:t>
            </a:r>
            <a:r>
              <a:rPr lang="ru-RU" sz="3200" b="0" i="0" dirty="0" smtClean="0">
                <a:solidFill>
                  <a:schemeClr val="tx1">
                    <a:lumMod val="95000"/>
                    <a:lumOff val="5000"/>
                  </a:schemeClr>
                </a:solidFill>
                <a:effectLst/>
                <a:latin typeface="museo-sans"/>
              </a:rPr>
              <a:t> </a:t>
            </a:r>
            <a:r>
              <a:rPr lang="ru-RU" sz="3200" b="0" i="0" dirty="0" err="1" smtClean="0">
                <a:solidFill>
                  <a:schemeClr val="tx1">
                    <a:lumMod val="95000"/>
                    <a:lumOff val="5000"/>
                  </a:schemeClr>
                </a:solidFill>
                <a:effectLst/>
                <a:latin typeface="museo-sans"/>
              </a:rPr>
              <a:t>school</a:t>
            </a:r>
            <a:r>
              <a:rPr lang="ru-RU" sz="3200" b="0" i="0" dirty="0" smtClean="0">
                <a:solidFill>
                  <a:schemeClr val="tx1">
                    <a:lumMod val="95000"/>
                    <a:lumOff val="5000"/>
                  </a:schemeClr>
                </a:solidFill>
                <a:effectLst/>
                <a:latin typeface="museo-sans"/>
              </a:rPr>
              <a:t> </a:t>
            </a:r>
            <a:r>
              <a:rPr lang="en-US" sz="3200" b="0" i="0" dirty="0" smtClean="0">
                <a:solidFill>
                  <a:schemeClr val="tx1">
                    <a:lumMod val="95000"/>
                    <a:lumOff val="5000"/>
                  </a:schemeClr>
                </a:solidFill>
                <a:effectLst/>
                <a:latin typeface="museo-sans"/>
              </a:rPr>
              <a:t>Green Change project explored the 17 Global Sustainable Development Goals: In the framework of the UNDP-CSF project "Tackling Climate Change - From Idea to Implementation", a three-day training course was held, where they discussed the Sustainable Development Goals, and obtained projects and business proposals.</a:t>
            </a:r>
            <a:endParaRPr lang="ru-RU" sz="3200" dirty="0">
              <a:solidFill>
                <a:schemeClr val="tx1">
                  <a:lumMod val="95000"/>
                  <a:lumOff val="5000"/>
                </a:schemeClr>
              </a:solidFill>
            </a:endParaRPr>
          </a:p>
        </p:txBody>
      </p:sp>
      <p:pic>
        <p:nvPicPr>
          <p:cNvPr id="6" name="Рисунок 5"/>
          <p:cNvPicPr>
            <a:picLocks noChangeAspect="1"/>
          </p:cNvPicPr>
          <p:nvPr/>
        </p:nvPicPr>
        <p:blipFill>
          <a:blip r:embed="rId2"/>
          <a:stretch>
            <a:fillRect/>
          </a:stretch>
        </p:blipFill>
        <p:spPr>
          <a:xfrm>
            <a:off x="1" y="447472"/>
            <a:ext cx="4662792" cy="6186792"/>
          </a:xfrm>
          <a:prstGeom prst="rect">
            <a:avLst/>
          </a:prstGeom>
        </p:spPr>
      </p:pic>
    </p:spTree>
    <p:extLst>
      <p:ext uri="{BB962C8B-B14F-4D97-AF65-F5344CB8AC3E}">
        <p14:creationId xmlns:p14="http://schemas.microsoft.com/office/powerpoint/2010/main" val="3855344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70834"/>
            <a:ext cx="7204954" cy="3970318"/>
          </a:xfrm>
          <a:prstGeom prst="rect">
            <a:avLst/>
          </a:prstGeom>
        </p:spPr>
        <p:txBody>
          <a:bodyPr wrap="square">
            <a:spAutoFit/>
          </a:bodyPr>
          <a:lstStyle/>
          <a:p>
            <a:r>
              <a:rPr lang="en-US" sz="2800" dirty="0"/>
              <a:t>The goal of the UNDP-GEF Small Grants Program, Green Skills for Youth, was to raise awareness in schools about mitigating and adapting to the effects of climate change, involving schoolchildren in assessing their schools' energy use through green technologies, and building energy-efficient </a:t>
            </a:r>
            <a:r>
              <a:rPr lang="en-US" sz="2800" dirty="0" smtClean="0"/>
              <a:t>buildings </a:t>
            </a:r>
            <a:r>
              <a:rPr lang="en-US" sz="2800" dirty="0"/>
              <a:t>to the works. Our school was among the 8 selected schools</a:t>
            </a:r>
            <a:r>
              <a:rPr lang="en-US" sz="2800" dirty="0" smtClean="0"/>
              <a:t>.</a:t>
            </a:r>
            <a:endParaRPr lang="ru-RU" sz="2800" dirty="0"/>
          </a:p>
        </p:txBody>
      </p:sp>
      <p:pic>
        <p:nvPicPr>
          <p:cNvPr id="5" name="Рисунок 4"/>
          <p:cNvPicPr>
            <a:picLocks noChangeAspect="1"/>
          </p:cNvPicPr>
          <p:nvPr/>
        </p:nvPicPr>
        <p:blipFill>
          <a:blip r:embed="rId2"/>
          <a:stretch>
            <a:fillRect/>
          </a:stretch>
        </p:blipFill>
        <p:spPr>
          <a:xfrm>
            <a:off x="7091919" y="0"/>
            <a:ext cx="5100081" cy="3871610"/>
          </a:xfrm>
          <a:prstGeom prst="rect">
            <a:avLst/>
          </a:prstGeom>
        </p:spPr>
      </p:pic>
      <p:sp>
        <p:nvSpPr>
          <p:cNvPr id="6" name="Прямоугольник 5"/>
          <p:cNvSpPr/>
          <p:nvPr/>
        </p:nvSpPr>
        <p:spPr>
          <a:xfrm>
            <a:off x="4455268" y="4311986"/>
            <a:ext cx="7483813" cy="2246769"/>
          </a:xfrm>
          <a:prstGeom prst="rect">
            <a:avLst/>
          </a:prstGeom>
        </p:spPr>
        <p:txBody>
          <a:bodyPr wrap="square">
            <a:spAutoFit/>
          </a:bodyPr>
          <a:lstStyle/>
          <a:p>
            <a:pPr algn="r"/>
            <a:r>
              <a:rPr lang="en-US" sz="2800" dirty="0"/>
              <a:t> A "Green Detachment" was created, where 10 students were involved. The "Green Squad" carried out an assessment of the energy use of the school building, using the provided computer program.</a:t>
            </a:r>
          </a:p>
        </p:txBody>
      </p:sp>
      <p:pic>
        <p:nvPicPr>
          <p:cNvPr id="7" name="Рисунок 6"/>
          <p:cNvPicPr>
            <a:picLocks noChangeAspect="1"/>
          </p:cNvPicPr>
          <p:nvPr/>
        </p:nvPicPr>
        <p:blipFill>
          <a:blip r:embed="rId3"/>
          <a:stretch>
            <a:fillRect/>
          </a:stretch>
        </p:blipFill>
        <p:spPr>
          <a:xfrm>
            <a:off x="503408" y="4141152"/>
            <a:ext cx="3679486" cy="2763614"/>
          </a:xfrm>
          <a:prstGeom prst="rect">
            <a:avLst/>
          </a:prstGeom>
        </p:spPr>
      </p:pic>
    </p:spTree>
    <p:extLst>
      <p:ext uri="{BB962C8B-B14F-4D97-AF65-F5344CB8AC3E}">
        <p14:creationId xmlns:p14="http://schemas.microsoft.com/office/powerpoint/2010/main" val="3102525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12791" y="487220"/>
            <a:ext cx="5766291" cy="5582840"/>
          </a:xfrm>
          <a:prstGeom prst="rect">
            <a:avLst/>
          </a:prstGeom>
        </p:spPr>
      </p:pic>
      <p:sp>
        <p:nvSpPr>
          <p:cNvPr id="5" name="Прямоугольник 4"/>
          <p:cNvSpPr/>
          <p:nvPr/>
        </p:nvSpPr>
        <p:spPr>
          <a:xfrm>
            <a:off x="5979082" y="862594"/>
            <a:ext cx="6096000" cy="4401205"/>
          </a:xfrm>
          <a:prstGeom prst="rect">
            <a:avLst/>
          </a:prstGeom>
        </p:spPr>
        <p:txBody>
          <a:bodyPr>
            <a:spAutoFit/>
          </a:bodyPr>
          <a:lstStyle/>
          <a:p>
            <a:pPr algn="ctr"/>
            <a:r>
              <a:rPr lang="en-US" sz="2800" dirty="0">
                <a:solidFill>
                  <a:schemeClr val="tx1">
                    <a:lumMod val="95000"/>
                    <a:lumOff val="5000"/>
                  </a:schemeClr>
                </a:solidFill>
                <a:latin typeface="museo-sans"/>
              </a:rPr>
              <a:t>On April 25, </a:t>
            </a:r>
            <a:r>
              <a:rPr lang="en-US" sz="2800" dirty="0" err="1">
                <a:solidFill>
                  <a:schemeClr val="tx1">
                    <a:lumMod val="95000"/>
                    <a:lumOff val="5000"/>
                  </a:schemeClr>
                </a:solidFill>
                <a:latin typeface="museo-sans"/>
              </a:rPr>
              <a:t>Karmirgyugh</a:t>
            </a:r>
            <a:r>
              <a:rPr lang="en-US" sz="2800">
                <a:solidFill>
                  <a:schemeClr val="tx1">
                    <a:lumMod val="95000"/>
                    <a:lumOff val="5000"/>
                  </a:schemeClr>
                </a:solidFill>
                <a:latin typeface="museo-sans"/>
              </a:rPr>
              <a:t> </a:t>
            </a:r>
            <a:r>
              <a:rPr lang="en-US" sz="2800" smtClean="0">
                <a:solidFill>
                  <a:schemeClr val="tx1">
                    <a:lumMod val="95000"/>
                    <a:lumOff val="5000"/>
                  </a:schemeClr>
                </a:solidFill>
                <a:latin typeface="museo-sans"/>
              </a:rPr>
              <a:t> </a:t>
            </a:r>
            <a:r>
              <a:rPr lang="en-US" sz="2800">
                <a:solidFill>
                  <a:schemeClr val="tx1">
                    <a:lumMod val="95000"/>
                    <a:lumOff val="5000"/>
                  </a:schemeClr>
                </a:solidFill>
                <a:latin typeface="museo-sans"/>
              </a:rPr>
              <a:t>secondary </a:t>
            </a:r>
            <a:r>
              <a:rPr lang="en-US" sz="2800" smtClean="0">
                <a:solidFill>
                  <a:schemeClr val="tx1">
                    <a:lumMod val="95000"/>
                    <a:lumOff val="5000"/>
                  </a:schemeClr>
                </a:solidFill>
                <a:latin typeface="museo-sans"/>
              </a:rPr>
              <a:t>school N1 </a:t>
            </a:r>
            <a:r>
              <a:rPr lang="en-US" sz="2800" dirty="0">
                <a:solidFill>
                  <a:schemeClr val="tx1">
                    <a:lumMod val="95000"/>
                    <a:lumOff val="5000"/>
                  </a:schemeClr>
                </a:solidFill>
                <a:latin typeface="museo-sans"/>
              </a:rPr>
              <a:t>"Green Detachment" led by Susanna </a:t>
            </a:r>
            <a:r>
              <a:rPr lang="en-US" sz="2800" dirty="0" err="1">
                <a:solidFill>
                  <a:schemeClr val="tx1">
                    <a:lumMod val="95000"/>
                    <a:lumOff val="5000"/>
                  </a:schemeClr>
                </a:solidFill>
                <a:latin typeface="museo-sans"/>
              </a:rPr>
              <a:t>Mardoyan</a:t>
            </a:r>
            <a:r>
              <a:rPr lang="en-US" sz="2800" dirty="0">
                <a:solidFill>
                  <a:schemeClr val="tx1">
                    <a:lumMod val="95000"/>
                    <a:lumOff val="5000"/>
                  </a:schemeClr>
                </a:solidFill>
                <a:latin typeface="museo-sans"/>
              </a:rPr>
              <a:t> participated in the "Green Technologies for Youth" program within the framework of the "Green Technologies in Schools" competition, to ensure adequate energy saving and energy efficiency. </a:t>
            </a:r>
            <a:r>
              <a:rPr lang="en-US" sz="2800" dirty="0" smtClean="0">
                <a:solidFill>
                  <a:schemeClr val="tx1">
                    <a:lumMod val="95000"/>
                    <a:lumOff val="5000"/>
                  </a:schemeClr>
                </a:solidFill>
                <a:latin typeface="museo-sans"/>
              </a:rPr>
              <a:t>The </a:t>
            </a:r>
            <a:r>
              <a:rPr lang="en-US" sz="2800" dirty="0">
                <a:solidFill>
                  <a:schemeClr val="tx1">
                    <a:lumMod val="95000"/>
                    <a:lumOff val="5000"/>
                  </a:schemeClr>
                </a:solidFill>
                <a:latin typeface="museo-sans"/>
              </a:rPr>
              <a:t>school windows will be renovated with a monetary reward.</a:t>
            </a:r>
            <a:endParaRPr lang="ru-RU" sz="2800" dirty="0">
              <a:solidFill>
                <a:schemeClr val="tx1">
                  <a:lumMod val="95000"/>
                  <a:lumOff val="5000"/>
                </a:schemeClr>
              </a:solidFill>
            </a:endParaRPr>
          </a:p>
        </p:txBody>
      </p:sp>
    </p:spTree>
    <p:extLst>
      <p:ext uri="{BB962C8B-B14F-4D97-AF65-F5344CB8AC3E}">
        <p14:creationId xmlns:p14="http://schemas.microsoft.com/office/powerpoint/2010/main" val="2669673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1531" y="456247"/>
            <a:ext cx="6096000" cy="6401753"/>
          </a:xfrm>
          <a:prstGeom prst="rect">
            <a:avLst/>
          </a:prstGeom>
        </p:spPr>
        <p:txBody>
          <a:bodyPr>
            <a:spAutoFit/>
          </a:bodyPr>
          <a:lstStyle/>
          <a:p>
            <a:pPr algn="ctr"/>
            <a:r>
              <a:rPr lang="en-US" sz="2800" dirty="0"/>
              <a:t>Within the framework of the "Green Skills for Youth" program, the "Green Detachment" of </a:t>
            </a:r>
            <a:r>
              <a:rPr lang="ru-RU" sz="2800" dirty="0" err="1" smtClean="0"/>
              <a:t>our</a:t>
            </a:r>
            <a:r>
              <a:rPr lang="ru-RU" sz="2800" dirty="0" smtClean="0"/>
              <a:t> </a:t>
            </a:r>
            <a:r>
              <a:rPr lang="en-US" sz="2800" dirty="0" smtClean="0"/>
              <a:t>School </a:t>
            </a:r>
            <a:r>
              <a:rPr lang="en-US" sz="2800" dirty="0"/>
              <a:t>implemented one more program, contributing to the increase of the school's energy efficiency and energy saving.</a:t>
            </a:r>
          </a:p>
          <a:p>
            <a:pPr algn="ctr"/>
            <a:r>
              <a:rPr lang="en-US" sz="2800" dirty="0"/>
              <a:t>The stoves in the three classrooms were replaced with 3 new energy efficient stoves. The stoves are installed, the result is already obvious.</a:t>
            </a:r>
          </a:p>
          <a:p>
            <a:pPr algn="ctr"/>
            <a:r>
              <a:rPr lang="en-US" sz="2800" dirty="0"/>
              <a:t>We also received 10 solar LED lamps as a gift.</a:t>
            </a:r>
          </a:p>
          <a:p>
            <a:pPr algn="ctr"/>
            <a:endParaRPr lang="en-US" dirty="0"/>
          </a:p>
        </p:txBody>
      </p:sp>
      <p:pic>
        <p:nvPicPr>
          <p:cNvPr id="5" name="Рисунок 4"/>
          <p:cNvPicPr>
            <a:picLocks noChangeAspect="1"/>
          </p:cNvPicPr>
          <p:nvPr/>
        </p:nvPicPr>
        <p:blipFill>
          <a:blip r:embed="rId2"/>
          <a:stretch>
            <a:fillRect/>
          </a:stretch>
        </p:blipFill>
        <p:spPr>
          <a:xfrm>
            <a:off x="6884447" y="719847"/>
            <a:ext cx="5076825" cy="5389123"/>
          </a:xfrm>
          <a:prstGeom prst="rect">
            <a:avLst/>
          </a:prstGeom>
        </p:spPr>
      </p:pic>
    </p:spTree>
    <p:extLst>
      <p:ext uri="{BB962C8B-B14F-4D97-AF65-F5344CB8AC3E}">
        <p14:creationId xmlns:p14="http://schemas.microsoft.com/office/powerpoint/2010/main" val="2092085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19473" y="441736"/>
            <a:ext cx="6381345" cy="6001643"/>
          </a:xfrm>
          <a:prstGeom prst="rect">
            <a:avLst/>
          </a:prstGeom>
        </p:spPr>
        <p:txBody>
          <a:bodyPr wrap="square">
            <a:spAutoFit/>
          </a:bodyPr>
          <a:lstStyle/>
          <a:p>
            <a:pPr algn="ctr"/>
            <a:r>
              <a:rPr lang="en-US" sz="3200" dirty="0">
                <a:solidFill>
                  <a:schemeClr val="tx1">
                    <a:lumMod val="95000"/>
                    <a:lumOff val="5000"/>
                  </a:schemeClr>
                </a:solidFill>
                <a:latin typeface="museo-sans"/>
              </a:rPr>
              <a:t>In 11th grade, </a:t>
            </a:r>
            <a:r>
              <a:rPr lang="en-US" sz="3200" dirty="0" err="1">
                <a:solidFill>
                  <a:schemeClr val="tx1">
                    <a:lumMod val="95000"/>
                    <a:lumOff val="5000"/>
                  </a:schemeClr>
                </a:solidFill>
                <a:latin typeface="museo-sans"/>
              </a:rPr>
              <a:t>Hasmik</a:t>
            </a:r>
            <a:r>
              <a:rPr lang="en-US" sz="3200" dirty="0">
                <a:solidFill>
                  <a:schemeClr val="tx1">
                    <a:lumMod val="95000"/>
                    <a:lumOff val="5000"/>
                  </a:schemeClr>
                </a:solidFill>
                <a:latin typeface="museo-sans"/>
              </a:rPr>
              <a:t> </a:t>
            </a:r>
            <a:r>
              <a:rPr lang="en-US" sz="3200" dirty="0" err="1">
                <a:solidFill>
                  <a:schemeClr val="tx1">
                    <a:lumMod val="95000"/>
                    <a:lumOff val="5000"/>
                  </a:schemeClr>
                </a:solidFill>
                <a:latin typeface="museo-sans"/>
              </a:rPr>
              <a:t>Umrshatyan</a:t>
            </a:r>
            <a:r>
              <a:rPr lang="en-US" sz="3200" dirty="0">
                <a:solidFill>
                  <a:schemeClr val="tx1">
                    <a:lumMod val="95000"/>
                    <a:lumOff val="5000"/>
                  </a:schemeClr>
                </a:solidFill>
                <a:latin typeface="museo-sans"/>
              </a:rPr>
              <a:t>, a teacher of chemistry "Natural sources of carbohydrates", studied Eduard de Bono's "6 Thinking Hats" method. With the help of "6 colored hats" the group discussion becomes more effective, helps to plan the process of thinking backwards. The environmental problems caused by oil, natural gas, coal were presented;</a:t>
            </a:r>
            <a:endParaRPr lang="ru-RU" sz="3200" dirty="0">
              <a:solidFill>
                <a:schemeClr val="tx1">
                  <a:lumMod val="95000"/>
                  <a:lumOff val="5000"/>
                </a:schemeClr>
              </a:solidFill>
            </a:endParaRPr>
          </a:p>
        </p:txBody>
      </p:sp>
      <p:pic>
        <p:nvPicPr>
          <p:cNvPr id="5" name="Рисунок 4"/>
          <p:cNvPicPr>
            <a:picLocks noChangeAspect="1"/>
          </p:cNvPicPr>
          <p:nvPr/>
        </p:nvPicPr>
        <p:blipFill>
          <a:blip r:embed="rId2"/>
          <a:stretch>
            <a:fillRect/>
          </a:stretch>
        </p:blipFill>
        <p:spPr>
          <a:xfrm>
            <a:off x="155642" y="675963"/>
            <a:ext cx="4669277" cy="5218999"/>
          </a:xfrm>
          <a:prstGeom prst="rect">
            <a:avLst/>
          </a:prstGeom>
        </p:spPr>
      </p:pic>
    </p:spTree>
    <p:extLst>
      <p:ext uri="{BB962C8B-B14F-4D97-AF65-F5344CB8AC3E}">
        <p14:creationId xmlns:p14="http://schemas.microsoft.com/office/powerpoint/2010/main" val="3151275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16236" y="408562"/>
            <a:ext cx="5561993" cy="6089515"/>
          </a:xfrm>
          <a:prstGeom prst="rect">
            <a:avLst/>
          </a:prstGeom>
        </p:spPr>
      </p:pic>
      <p:pic>
        <p:nvPicPr>
          <p:cNvPr id="5" name="Рисунок 4"/>
          <p:cNvPicPr>
            <a:picLocks noChangeAspect="1"/>
          </p:cNvPicPr>
          <p:nvPr/>
        </p:nvPicPr>
        <p:blipFill>
          <a:blip r:embed="rId3"/>
          <a:stretch>
            <a:fillRect/>
          </a:stretch>
        </p:blipFill>
        <p:spPr>
          <a:xfrm>
            <a:off x="5194569" y="3423240"/>
            <a:ext cx="6595354" cy="3246086"/>
          </a:xfrm>
          <a:prstGeom prst="rect">
            <a:avLst/>
          </a:prstGeom>
        </p:spPr>
      </p:pic>
      <p:pic>
        <p:nvPicPr>
          <p:cNvPr id="6" name="Рисунок 5"/>
          <p:cNvPicPr>
            <a:picLocks noChangeAspect="1"/>
          </p:cNvPicPr>
          <p:nvPr/>
        </p:nvPicPr>
        <p:blipFill>
          <a:blip r:embed="rId4"/>
          <a:stretch>
            <a:fillRect/>
          </a:stretch>
        </p:blipFill>
        <p:spPr>
          <a:xfrm>
            <a:off x="5959770" y="204520"/>
            <a:ext cx="5009345" cy="3005607"/>
          </a:xfrm>
          <a:prstGeom prst="rect">
            <a:avLst/>
          </a:prstGeom>
        </p:spPr>
      </p:pic>
    </p:spTree>
    <p:extLst>
      <p:ext uri="{BB962C8B-B14F-4D97-AF65-F5344CB8AC3E}">
        <p14:creationId xmlns:p14="http://schemas.microsoft.com/office/powerpoint/2010/main" val="1630902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71984"/>
            <a:ext cx="12042843" cy="2893100"/>
          </a:xfrm>
          <a:prstGeom prst="rect">
            <a:avLst/>
          </a:prstGeom>
        </p:spPr>
        <p:txBody>
          <a:bodyPr wrap="square">
            <a:spAutoFit/>
          </a:bodyPr>
          <a:lstStyle/>
          <a:p>
            <a:r>
              <a:rPr lang="en-US" sz="2600" dirty="0"/>
              <a:t>"Let's face climate change"</a:t>
            </a:r>
          </a:p>
          <a:p>
            <a:r>
              <a:rPr lang="en-US" sz="2600" dirty="0"/>
              <a:t>On September 20, the National Adaptation Program in Armenia (NAP) launched a competition for schoolchildren entitled "Resisting Climate Change" within the framework of the UNDP-CSF program. The aim of the competition was to raise awareness among young people about climate change adaptation, to involve them in mitigating the negative effects of climate change, to prevent it, and to develop adaptation measures</a:t>
            </a:r>
            <a:r>
              <a:rPr lang="en-US" sz="2600" dirty="0" smtClean="0"/>
              <a:t>.</a:t>
            </a:r>
            <a:endParaRPr lang="en-US" sz="2600" dirty="0"/>
          </a:p>
        </p:txBody>
      </p:sp>
      <p:pic>
        <p:nvPicPr>
          <p:cNvPr id="6" name="Рисунок 5"/>
          <p:cNvPicPr>
            <a:picLocks noChangeAspect="1"/>
          </p:cNvPicPr>
          <p:nvPr/>
        </p:nvPicPr>
        <p:blipFill>
          <a:blip r:embed="rId2"/>
          <a:stretch>
            <a:fillRect/>
          </a:stretch>
        </p:blipFill>
        <p:spPr>
          <a:xfrm>
            <a:off x="8482519" y="2898516"/>
            <a:ext cx="3709481" cy="3959483"/>
          </a:xfrm>
          <a:prstGeom prst="rect">
            <a:avLst/>
          </a:prstGeom>
        </p:spPr>
      </p:pic>
      <p:sp>
        <p:nvSpPr>
          <p:cNvPr id="7" name="Прямоугольник 6"/>
          <p:cNvSpPr/>
          <p:nvPr/>
        </p:nvSpPr>
        <p:spPr>
          <a:xfrm>
            <a:off x="0" y="3231652"/>
            <a:ext cx="8774349" cy="3293209"/>
          </a:xfrm>
          <a:prstGeom prst="rect">
            <a:avLst/>
          </a:prstGeom>
        </p:spPr>
        <p:txBody>
          <a:bodyPr wrap="square">
            <a:spAutoFit/>
          </a:bodyPr>
          <a:lstStyle/>
          <a:p>
            <a:r>
              <a:rPr lang="en-US" sz="2600" dirty="0"/>
              <a:t>Students of </a:t>
            </a:r>
            <a:r>
              <a:rPr lang="en-US" sz="2600" dirty="0" err="1"/>
              <a:t>Karmirgyugh</a:t>
            </a:r>
            <a:r>
              <a:rPr lang="en-US" sz="2600" dirty="0"/>
              <a:t> Secondary School No. 1 Milena </a:t>
            </a:r>
            <a:r>
              <a:rPr lang="en-US" sz="2600" dirty="0" err="1"/>
              <a:t>Navoyan</a:t>
            </a:r>
            <a:r>
              <a:rPr lang="en-US" sz="2600" dirty="0"/>
              <a:t>, </a:t>
            </a:r>
            <a:r>
              <a:rPr lang="en-US" sz="2600" dirty="0" err="1"/>
              <a:t>Meline</a:t>
            </a:r>
            <a:r>
              <a:rPr lang="en-US" sz="2600" dirty="0"/>
              <a:t> </a:t>
            </a:r>
            <a:r>
              <a:rPr lang="en-US" sz="2600" dirty="0" err="1"/>
              <a:t>Mardoyan</a:t>
            </a:r>
            <a:r>
              <a:rPr lang="en-US" sz="2600" dirty="0"/>
              <a:t>, </a:t>
            </a:r>
            <a:r>
              <a:rPr lang="en-US" sz="2600" dirty="0" err="1"/>
              <a:t>Seda</a:t>
            </a:r>
            <a:r>
              <a:rPr lang="en-US" sz="2600" dirty="0"/>
              <a:t> </a:t>
            </a:r>
            <a:r>
              <a:rPr lang="en-US" sz="2600" dirty="0" err="1"/>
              <a:t>Chngryan</a:t>
            </a:r>
            <a:r>
              <a:rPr lang="en-US" sz="2600" dirty="0"/>
              <a:t> under the guidance of teacher </a:t>
            </a:r>
            <a:r>
              <a:rPr lang="en-US" sz="2600" dirty="0" err="1"/>
              <a:t>Hasmik</a:t>
            </a:r>
            <a:r>
              <a:rPr lang="en-US" sz="2600" dirty="0"/>
              <a:t> </a:t>
            </a:r>
            <a:r>
              <a:rPr lang="en-US" sz="2600" dirty="0" err="1"/>
              <a:t>Umrshatyan</a:t>
            </a:r>
            <a:r>
              <a:rPr lang="en-US" sz="2600" dirty="0"/>
              <a:t> participated in the video contest.</a:t>
            </a:r>
          </a:p>
          <a:p>
            <a:r>
              <a:rPr lang="en-US" sz="2600" dirty="0"/>
              <a:t>The submitted video passed to the final stage, </a:t>
            </a:r>
            <a:r>
              <a:rPr lang="en-US" sz="2600" dirty="0" smtClean="0"/>
              <a:t>was </a:t>
            </a:r>
            <a:r>
              <a:rPr lang="en-US" sz="2600" dirty="0"/>
              <a:t>selected from the top ten best works, which were presented during the final event of the competition on December 10. Our video took the first place.</a:t>
            </a:r>
          </a:p>
        </p:txBody>
      </p:sp>
    </p:spTree>
    <p:extLst>
      <p:ext uri="{BB962C8B-B14F-4D97-AF65-F5344CB8AC3E}">
        <p14:creationId xmlns:p14="http://schemas.microsoft.com/office/powerpoint/2010/main" val="2829650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5890" y="421719"/>
            <a:ext cx="4617395" cy="2308324"/>
          </a:xfrm>
          <a:prstGeom prst="rect">
            <a:avLst/>
          </a:prstGeom>
        </p:spPr>
        <p:txBody>
          <a:bodyPr wrap="square">
            <a:spAutoFit/>
          </a:bodyPr>
          <a:lstStyle/>
          <a:p>
            <a:r>
              <a:rPr lang="en-US" sz="3600" dirty="0">
                <a:solidFill>
                  <a:schemeClr val="tx1">
                    <a:lumMod val="95000"/>
                    <a:lumOff val="5000"/>
                  </a:schemeClr>
                </a:solidFill>
                <a:latin typeface="museo-sans"/>
              </a:rPr>
              <a:t>February 19 has been declared Book Donation Day in </a:t>
            </a:r>
            <a:r>
              <a:rPr lang="en-US" sz="3600" dirty="0" smtClean="0">
                <a:solidFill>
                  <a:schemeClr val="tx1">
                    <a:lumMod val="95000"/>
                    <a:lumOff val="5000"/>
                  </a:schemeClr>
                </a:solidFill>
                <a:latin typeface="museo-sans"/>
              </a:rPr>
              <a:t>Armenia.</a:t>
            </a:r>
            <a:endParaRPr lang="ru-RU" sz="3600" dirty="0">
              <a:solidFill>
                <a:schemeClr val="tx1">
                  <a:lumMod val="95000"/>
                  <a:lumOff val="5000"/>
                </a:schemeClr>
              </a:solidFill>
            </a:endParaRPr>
          </a:p>
        </p:txBody>
      </p:sp>
      <p:sp>
        <p:nvSpPr>
          <p:cNvPr id="5" name="Прямоугольник 4"/>
          <p:cNvSpPr/>
          <p:nvPr/>
        </p:nvSpPr>
        <p:spPr>
          <a:xfrm>
            <a:off x="265890" y="2887205"/>
            <a:ext cx="6096000" cy="3416320"/>
          </a:xfrm>
          <a:prstGeom prst="rect">
            <a:avLst/>
          </a:prstGeom>
        </p:spPr>
        <p:txBody>
          <a:bodyPr>
            <a:spAutoFit/>
          </a:bodyPr>
          <a:lstStyle/>
          <a:p>
            <a:r>
              <a:rPr lang="en-US" sz="3600" dirty="0">
                <a:solidFill>
                  <a:schemeClr val="tx1">
                    <a:lumMod val="95000"/>
                    <a:lumOff val="5000"/>
                  </a:schemeClr>
                </a:solidFill>
                <a:latin typeface="museo-sans"/>
              </a:rPr>
              <a:t>The participants of our project actively participated in an interesting and meaningful lesson in the library, dedicated to Book Donation Day.</a:t>
            </a:r>
            <a:endParaRPr lang="ru-RU" sz="3600" dirty="0">
              <a:solidFill>
                <a:schemeClr val="tx1">
                  <a:lumMod val="95000"/>
                  <a:lumOff val="5000"/>
                </a:schemeClr>
              </a:solidFill>
            </a:endParaRPr>
          </a:p>
        </p:txBody>
      </p:sp>
      <p:pic>
        <p:nvPicPr>
          <p:cNvPr id="6" name="Рисунок 5"/>
          <p:cNvPicPr>
            <a:picLocks noChangeAspect="1"/>
          </p:cNvPicPr>
          <p:nvPr/>
        </p:nvPicPr>
        <p:blipFill>
          <a:blip r:embed="rId2"/>
          <a:stretch>
            <a:fillRect/>
          </a:stretch>
        </p:blipFill>
        <p:spPr>
          <a:xfrm>
            <a:off x="7793382" y="0"/>
            <a:ext cx="4398618" cy="3151763"/>
          </a:xfrm>
          <a:prstGeom prst="rect">
            <a:avLst/>
          </a:prstGeom>
        </p:spPr>
      </p:pic>
      <p:pic>
        <p:nvPicPr>
          <p:cNvPr id="7" name="Рисунок 6"/>
          <p:cNvPicPr>
            <a:picLocks noChangeAspect="1"/>
          </p:cNvPicPr>
          <p:nvPr/>
        </p:nvPicPr>
        <p:blipFill>
          <a:blip r:embed="rId3"/>
          <a:stretch>
            <a:fillRect/>
          </a:stretch>
        </p:blipFill>
        <p:spPr>
          <a:xfrm>
            <a:off x="6361890" y="3151763"/>
            <a:ext cx="5304818" cy="3706237"/>
          </a:xfrm>
          <a:prstGeom prst="rect">
            <a:avLst/>
          </a:prstGeom>
        </p:spPr>
      </p:pic>
      <p:pic>
        <p:nvPicPr>
          <p:cNvPr id="8" name="Рисунок 7"/>
          <p:cNvPicPr>
            <a:picLocks noChangeAspect="1"/>
          </p:cNvPicPr>
          <p:nvPr/>
        </p:nvPicPr>
        <p:blipFill>
          <a:blip r:embed="rId4"/>
          <a:stretch>
            <a:fillRect/>
          </a:stretch>
        </p:blipFill>
        <p:spPr>
          <a:xfrm>
            <a:off x="5336741" y="1"/>
            <a:ext cx="2456641" cy="3151762"/>
          </a:xfrm>
          <a:prstGeom prst="rect">
            <a:avLst/>
          </a:prstGeom>
        </p:spPr>
      </p:pic>
    </p:spTree>
    <p:extLst>
      <p:ext uri="{BB962C8B-B14F-4D97-AF65-F5344CB8AC3E}">
        <p14:creationId xmlns:p14="http://schemas.microsoft.com/office/powerpoint/2010/main" val="1285582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9898" y="549774"/>
            <a:ext cx="6096000" cy="6001643"/>
          </a:xfrm>
          <a:prstGeom prst="rect">
            <a:avLst/>
          </a:prstGeom>
        </p:spPr>
        <p:txBody>
          <a:bodyPr>
            <a:spAutoFit/>
          </a:bodyPr>
          <a:lstStyle/>
          <a:p>
            <a:pPr algn="ctr"/>
            <a:r>
              <a:rPr lang="en-US" sz="3200" dirty="0" smtClean="0"/>
              <a:t>"I and the world around me" was the subject of the lesson "Land" and "Water is life".</a:t>
            </a:r>
          </a:p>
          <a:p>
            <a:pPr algn="ctr"/>
            <a:r>
              <a:rPr lang="en-US" sz="3200" dirty="0" smtClean="0"/>
              <a:t>The students learned the importance of land and water in human life, performed interesting experiments. The lesson ended with the belief that there is no life without land and water  instructed to write sayings about land and water</a:t>
            </a:r>
            <a:endParaRPr lang="ru-RU" sz="3200" dirty="0"/>
          </a:p>
        </p:txBody>
      </p:sp>
      <p:pic>
        <p:nvPicPr>
          <p:cNvPr id="5" name="Рисунок 4"/>
          <p:cNvPicPr>
            <a:picLocks noChangeAspect="1"/>
          </p:cNvPicPr>
          <p:nvPr/>
        </p:nvPicPr>
        <p:blipFill>
          <a:blip r:embed="rId2"/>
          <a:stretch>
            <a:fillRect/>
          </a:stretch>
        </p:blipFill>
        <p:spPr>
          <a:xfrm>
            <a:off x="7179013" y="-1"/>
            <a:ext cx="5012987" cy="3550597"/>
          </a:xfrm>
          <a:prstGeom prst="rect">
            <a:avLst/>
          </a:prstGeom>
        </p:spPr>
      </p:pic>
      <p:pic>
        <p:nvPicPr>
          <p:cNvPr id="6" name="Рисунок 5"/>
          <p:cNvPicPr>
            <a:picLocks noChangeAspect="1"/>
          </p:cNvPicPr>
          <p:nvPr/>
        </p:nvPicPr>
        <p:blipFill>
          <a:blip r:embed="rId3"/>
          <a:stretch>
            <a:fillRect/>
          </a:stretch>
        </p:blipFill>
        <p:spPr>
          <a:xfrm>
            <a:off x="7179013" y="3550597"/>
            <a:ext cx="5012988" cy="3307404"/>
          </a:xfrm>
          <a:prstGeom prst="rect">
            <a:avLst/>
          </a:prstGeom>
        </p:spPr>
      </p:pic>
    </p:spTree>
    <p:extLst>
      <p:ext uri="{BB962C8B-B14F-4D97-AF65-F5344CB8AC3E}">
        <p14:creationId xmlns:p14="http://schemas.microsoft.com/office/powerpoint/2010/main" val="2356362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69003" y="0"/>
            <a:ext cx="10239983" cy="1077218"/>
          </a:xfrm>
          <a:prstGeom prst="rect">
            <a:avLst/>
          </a:prstGeom>
        </p:spPr>
        <p:txBody>
          <a:bodyPr wrap="square">
            <a:spAutoFit/>
          </a:bodyPr>
          <a:lstStyle/>
          <a:p>
            <a:pPr algn="ctr"/>
            <a:r>
              <a:rPr lang="en-US" sz="3200" b="0" i="0" dirty="0" smtClean="0">
                <a:solidFill>
                  <a:schemeClr val="tx1">
                    <a:lumMod val="95000"/>
                    <a:lumOff val="5000"/>
                  </a:schemeClr>
                </a:solidFill>
                <a:effectLst/>
                <a:latin typeface="museo-sans"/>
              </a:rPr>
              <a:t>"Tree instead of garbage" environmental campaign. tree planting in </a:t>
            </a:r>
            <a:r>
              <a:rPr lang="en-US" sz="3200" b="0" i="0" dirty="0" err="1" smtClean="0">
                <a:solidFill>
                  <a:schemeClr val="tx1">
                    <a:lumMod val="95000"/>
                    <a:lumOff val="5000"/>
                  </a:schemeClr>
                </a:solidFill>
                <a:effectLst/>
                <a:latin typeface="museo-sans"/>
              </a:rPr>
              <a:t>Karmirgyugh</a:t>
            </a:r>
            <a:endParaRPr lang="ru-RU" sz="3200" dirty="0">
              <a:solidFill>
                <a:schemeClr val="tx1">
                  <a:lumMod val="95000"/>
                  <a:lumOff val="5000"/>
                </a:schemeClr>
              </a:solidFill>
            </a:endParaRPr>
          </a:p>
        </p:txBody>
      </p:sp>
      <p:pic>
        <p:nvPicPr>
          <p:cNvPr id="5" name="Рисунок 4"/>
          <p:cNvPicPr>
            <a:picLocks noChangeAspect="1"/>
          </p:cNvPicPr>
          <p:nvPr/>
        </p:nvPicPr>
        <p:blipFill>
          <a:blip r:embed="rId2"/>
          <a:stretch>
            <a:fillRect/>
          </a:stretch>
        </p:blipFill>
        <p:spPr>
          <a:xfrm>
            <a:off x="4140738" y="1261994"/>
            <a:ext cx="3696511" cy="2774117"/>
          </a:xfrm>
          <a:prstGeom prst="rect">
            <a:avLst/>
          </a:prstGeom>
        </p:spPr>
      </p:pic>
      <p:pic>
        <p:nvPicPr>
          <p:cNvPr id="6" name="Рисунок 5"/>
          <p:cNvPicPr>
            <a:picLocks noChangeAspect="1"/>
          </p:cNvPicPr>
          <p:nvPr/>
        </p:nvPicPr>
        <p:blipFill>
          <a:blip r:embed="rId3"/>
          <a:stretch>
            <a:fillRect/>
          </a:stretch>
        </p:blipFill>
        <p:spPr>
          <a:xfrm>
            <a:off x="4206703" y="4220887"/>
            <a:ext cx="3564579" cy="2675106"/>
          </a:xfrm>
          <a:prstGeom prst="rect">
            <a:avLst/>
          </a:prstGeom>
        </p:spPr>
      </p:pic>
      <p:pic>
        <p:nvPicPr>
          <p:cNvPr id="8" name="Рисунок 7"/>
          <p:cNvPicPr>
            <a:picLocks noChangeAspect="1"/>
          </p:cNvPicPr>
          <p:nvPr/>
        </p:nvPicPr>
        <p:blipFill>
          <a:blip r:embed="rId4"/>
          <a:stretch>
            <a:fillRect/>
          </a:stretch>
        </p:blipFill>
        <p:spPr>
          <a:xfrm>
            <a:off x="8073957" y="1214223"/>
            <a:ext cx="3035029" cy="5643777"/>
          </a:xfrm>
          <a:prstGeom prst="rect">
            <a:avLst/>
          </a:prstGeom>
        </p:spPr>
      </p:pic>
      <p:pic>
        <p:nvPicPr>
          <p:cNvPr id="9" name="Рисунок 8"/>
          <p:cNvPicPr>
            <a:picLocks noChangeAspect="1"/>
          </p:cNvPicPr>
          <p:nvPr/>
        </p:nvPicPr>
        <p:blipFill>
          <a:blip r:embed="rId5"/>
          <a:stretch>
            <a:fillRect/>
          </a:stretch>
        </p:blipFill>
        <p:spPr>
          <a:xfrm>
            <a:off x="241261" y="1261994"/>
            <a:ext cx="3596802" cy="5596006"/>
          </a:xfrm>
          <a:prstGeom prst="rect">
            <a:avLst/>
          </a:prstGeom>
        </p:spPr>
      </p:pic>
    </p:spTree>
    <p:extLst>
      <p:ext uri="{BB962C8B-B14F-4D97-AF65-F5344CB8AC3E}">
        <p14:creationId xmlns:p14="http://schemas.microsoft.com/office/powerpoint/2010/main" val="1200948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0760" y="1337712"/>
            <a:ext cx="8115042" cy="923330"/>
          </a:xfrm>
          <a:prstGeom prst="rect">
            <a:avLst/>
          </a:prstGeom>
        </p:spPr>
        <p:txBody>
          <a:bodyPr wrap="none">
            <a:spAutoFit/>
          </a:bodyPr>
          <a:lstStyle/>
          <a:p>
            <a:r>
              <a:rPr lang="en-US" sz="5400" dirty="0" smtClean="0"/>
              <a:t>THANKS  FOR  ATTENTION</a:t>
            </a:r>
            <a:endParaRPr lang="ru-RU" sz="5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354" y="2532839"/>
            <a:ext cx="4979853" cy="3212808"/>
          </a:xfrm>
          <a:prstGeom prst="rect">
            <a:avLst/>
          </a:prstGeom>
        </p:spPr>
      </p:pic>
    </p:spTree>
    <p:extLst>
      <p:ext uri="{BB962C8B-B14F-4D97-AF65-F5344CB8AC3E}">
        <p14:creationId xmlns:p14="http://schemas.microsoft.com/office/powerpoint/2010/main" val="2197914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71005" y="239139"/>
            <a:ext cx="4456638" cy="3358475"/>
          </a:xfrm>
          <a:prstGeom prst="rect">
            <a:avLst/>
          </a:prstGeom>
        </p:spPr>
      </p:pic>
      <p:pic>
        <p:nvPicPr>
          <p:cNvPr id="5" name="Рисунок 4"/>
          <p:cNvPicPr>
            <a:picLocks noChangeAspect="1"/>
          </p:cNvPicPr>
          <p:nvPr/>
        </p:nvPicPr>
        <p:blipFill>
          <a:blip r:embed="rId3"/>
          <a:stretch>
            <a:fillRect/>
          </a:stretch>
        </p:blipFill>
        <p:spPr>
          <a:xfrm>
            <a:off x="271005" y="3739879"/>
            <a:ext cx="4456638" cy="2913840"/>
          </a:xfrm>
          <a:prstGeom prst="rect">
            <a:avLst/>
          </a:prstGeom>
        </p:spPr>
      </p:pic>
      <p:pic>
        <p:nvPicPr>
          <p:cNvPr id="6" name="Рисунок 5"/>
          <p:cNvPicPr>
            <a:picLocks noChangeAspect="1"/>
          </p:cNvPicPr>
          <p:nvPr/>
        </p:nvPicPr>
        <p:blipFill>
          <a:blip r:embed="rId4"/>
          <a:stretch>
            <a:fillRect/>
          </a:stretch>
        </p:blipFill>
        <p:spPr>
          <a:xfrm>
            <a:off x="4937450" y="239139"/>
            <a:ext cx="6696831" cy="6555826"/>
          </a:xfrm>
          <a:prstGeom prst="rect">
            <a:avLst/>
          </a:prstGeom>
        </p:spPr>
      </p:pic>
      <p:sp>
        <p:nvSpPr>
          <p:cNvPr id="7" name="Овал 6"/>
          <p:cNvSpPr/>
          <p:nvPr/>
        </p:nvSpPr>
        <p:spPr>
          <a:xfrm>
            <a:off x="8346332" y="2762656"/>
            <a:ext cx="252919" cy="272375"/>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19613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1"/>
            <a:ext cx="3654561" cy="3482502"/>
          </a:xfrm>
          <a:prstGeom prst="rect">
            <a:avLst/>
          </a:prstGeom>
        </p:spPr>
      </p:pic>
      <p:pic>
        <p:nvPicPr>
          <p:cNvPr id="5" name="Рисунок 4"/>
          <p:cNvPicPr>
            <a:picLocks noChangeAspect="1"/>
          </p:cNvPicPr>
          <p:nvPr/>
        </p:nvPicPr>
        <p:blipFill>
          <a:blip r:embed="rId3"/>
          <a:stretch>
            <a:fillRect/>
          </a:stretch>
        </p:blipFill>
        <p:spPr>
          <a:xfrm>
            <a:off x="0" y="3482503"/>
            <a:ext cx="3654561" cy="3375497"/>
          </a:xfrm>
          <a:prstGeom prst="rect">
            <a:avLst/>
          </a:prstGeom>
        </p:spPr>
      </p:pic>
      <p:sp>
        <p:nvSpPr>
          <p:cNvPr id="6" name="Прямоугольник 5"/>
          <p:cNvSpPr/>
          <p:nvPr/>
        </p:nvSpPr>
        <p:spPr>
          <a:xfrm>
            <a:off x="4390418" y="1044132"/>
            <a:ext cx="6212732" cy="4401205"/>
          </a:xfrm>
          <a:prstGeom prst="rect">
            <a:avLst/>
          </a:prstGeom>
        </p:spPr>
        <p:txBody>
          <a:bodyPr wrap="square">
            <a:spAutoFit/>
          </a:bodyPr>
          <a:lstStyle/>
          <a:p>
            <a:pPr algn="ctr"/>
            <a:r>
              <a:rPr lang="en-US" sz="2800" dirty="0" err="1" smtClean="0"/>
              <a:t>Karmirgyugh</a:t>
            </a:r>
            <a:r>
              <a:rPr lang="en-US" sz="2800" dirty="0" smtClean="0"/>
              <a:t> is 102 km away from the capital Yerevan. </a:t>
            </a:r>
            <a:r>
              <a:rPr lang="en-US" sz="2800" dirty="0"/>
              <a:t>In </a:t>
            </a:r>
            <a:r>
              <a:rPr lang="en-US" sz="2800" dirty="0" err="1"/>
              <a:t>Karmirgyugh</a:t>
            </a:r>
            <a:r>
              <a:rPr lang="en-US" sz="2800" dirty="0"/>
              <a:t>, people are mainly engaged in agriculture. There are also small undertakings. People adapt to climate change and grow different crops, such as watermelon, cucumber, grape, blackberry, etc. And the youth actively participates in many programs.</a:t>
            </a:r>
            <a:endParaRPr lang="ru-RU" sz="2800" dirty="0"/>
          </a:p>
        </p:txBody>
      </p:sp>
    </p:spTree>
    <p:extLst>
      <p:ext uri="{BB962C8B-B14F-4D97-AF65-F5344CB8AC3E}">
        <p14:creationId xmlns:p14="http://schemas.microsoft.com/office/powerpoint/2010/main" val="687797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832867" y="155643"/>
            <a:ext cx="4704138" cy="3375500"/>
          </a:xfrm>
          <a:prstGeom prst="rect">
            <a:avLst/>
          </a:prstGeom>
        </p:spPr>
      </p:pic>
      <p:pic>
        <p:nvPicPr>
          <p:cNvPr id="5" name="Рисунок 4"/>
          <p:cNvPicPr>
            <a:picLocks noChangeAspect="1"/>
          </p:cNvPicPr>
          <p:nvPr/>
        </p:nvPicPr>
        <p:blipFill>
          <a:blip r:embed="rId3"/>
          <a:stretch>
            <a:fillRect/>
          </a:stretch>
        </p:blipFill>
        <p:spPr>
          <a:xfrm>
            <a:off x="7455437" y="3742445"/>
            <a:ext cx="4425275" cy="2950183"/>
          </a:xfrm>
          <a:prstGeom prst="rect">
            <a:avLst/>
          </a:prstGeom>
        </p:spPr>
      </p:pic>
      <p:sp>
        <p:nvSpPr>
          <p:cNvPr id="6" name="Прямоугольник 5"/>
          <p:cNvSpPr/>
          <p:nvPr/>
        </p:nvSpPr>
        <p:spPr>
          <a:xfrm>
            <a:off x="479898" y="336885"/>
            <a:ext cx="6096000" cy="5016758"/>
          </a:xfrm>
          <a:prstGeom prst="rect">
            <a:avLst/>
          </a:prstGeom>
        </p:spPr>
        <p:txBody>
          <a:bodyPr>
            <a:spAutoFit/>
          </a:bodyPr>
          <a:lstStyle/>
          <a:p>
            <a:pPr algn="ctr"/>
            <a:r>
              <a:rPr lang="en-US" sz="3200" dirty="0" err="1" smtClean="0"/>
              <a:t>Karmirgyugh</a:t>
            </a:r>
            <a:r>
              <a:rPr lang="en-US" sz="3200" dirty="0" smtClean="0"/>
              <a:t> secondary school</a:t>
            </a:r>
            <a:r>
              <a:rPr lang="ru-RU" sz="3200" dirty="0" smtClean="0"/>
              <a:t> N1</a:t>
            </a:r>
            <a:r>
              <a:rPr lang="en-US" sz="3200" dirty="0" smtClean="0"/>
              <a:t> of </a:t>
            </a:r>
            <a:r>
              <a:rPr lang="en-US" sz="3200" dirty="0" err="1" smtClean="0"/>
              <a:t>Gegharkunik</a:t>
            </a:r>
            <a:r>
              <a:rPr lang="en-US" sz="3200" dirty="0" smtClean="0"/>
              <a:t> region was put into operation in 1971. During the 51 years of its existence, many generations have been educated, brought up here, </a:t>
            </a:r>
            <a:r>
              <a:rPr lang="ru-RU" sz="3200" dirty="0" err="1" smtClean="0"/>
              <a:t>make</a:t>
            </a:r>
            <a:r>
              <a:rPr lang="ru-RU" sz="3200" dirty="0" smtClean="0"/>
              <a:t> </a:t>
            </a:r>
            <a:r>
              <a:rPr lang="ru-RU" sz="3200" dirty="0" err="1" smtClean="0"/>
              <a:t>their</a:t>
            </a:r>
            <a:r>
              <a:rPr lang="ru-RU" sz="3200" dirty="0" smtClean="0"/>
              <a:t> </a:t>
            </a:r>
            <a:r>
              <a:rPr lang="en-US" sz="3200" dirty="0" smtClean="0"/>
              <a:t>way </a:t>
            </a:r>
            <a:r>
              <a:rPr lang="ru-RU" sz="3200" dirty="0" err="1" smtClean="0"/>
              <a:t>in</a:t>
            </a:r>
            <a:r>
              <a:rPr lang="ru-RU" sz="3200" dirty="0" smtClean="0"/>
              <a:t> </a:t>
            </a:r>
            <a:r>
              <a:rPr lang="en-US" sz="3200" dirty="0" smtClean="0"/>
              <a:t>life. </a:t>
            </a:r>
            <a:endParaRPr lang="ru-RU" sz="3200" dirty="0" smtClean="0"/>
          </a:p>
          <a:p>
            <a:pPr algn="ctr"/>
            <a:r>
              <a:rPr lang="en-US" sz="3200" dirty="0"/>
              <a:t>Students actively participate in many programs </a:t>
            </a:r>
            <a:r>
              <a:rPr lang="en-US" sz="3200" dirty="0" smtClean="0"/>
              <a:t>and record </a:t>
            </a:r>
            <a:r>
              <a:rPr lang="en-US" sz="3200" dirty="0"/>
              <a:t>great </a:t>
            </a:r>
            <a:r>
              <a:rPr lang="en-US" sz="3200" dirty="0" smtClean="0"/>
              <a:t>success.</a:t>
            </a:r>
            <a:endParaRPr lang="ru-RU" sz="3200" dirty="0"/>
          </a:p>
        </p:txBody>
      </p:sp>
    </p:spTree>
    <p:extLst>
      <p:ext uri="{BB962C8B-B14F-4D97-AF65-F5344CB8AC3E}">
        <p14:creationId xmlns:p14="http://schemas.microsoft.com/office/powerpoint/2010/main" val="3277542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009" y="175098"/>
            <a:ext cx="4649820" cy="5693866"/>
          </a:xfrm>
          <a:prstGeom prst="rect">
            <a:avLst/>
          </a:prstGeom>
        </p:spPr>
        <p:txBody>
          <a:bodyPr wrap="square">
            <a:spAutoFit/>
          </a:bodyPr>
          <a:lstStyle/>
          <a:p>
            <a:pPr algn="ctr"/>
            <a:r>
              <a:rPr lang="en-US" sz="2800" dirty="0" smtClean="0"/>
              <a:t>The students of </a:t>
            </a:r>
            <a:r>
              <a:rPr lang="en-US" sz="2800" dirty="0" err="1" smtClean="0"/>
              <a:t>Karmirgyugh</a:t>
            </a:r>
            <a:r>
              <a:rPr lang="en-US" sz="2800" dirty="0" smtClean="0"/>
              <a:t> Secondary School</a:t>
            </a:r>
            <a:r>
              <a:rPr lang="ru-RU" sz="2800" dirty="0" smtClean="0"/>
              <a:t> N1</a:t>
            </a:r>
            <a:r>
              <a:rPr lang="en-US" sz="2800" dirty="0" smtClean="0"/>
              <a:t>, led by H. </a:t>
            </a:r>
            <a:r>
              <a:rPr lang="en-US" sz="2800" dirty="0" err="1" smtClean="0"/>
              <a:t>Umrshatyan</a:t>
            </a:r>
            <a:r>
              <a:rPr lang="en-US" sz="2800" dirty="0" smtClean="0"/>
              <a:t>, are involved in the </a:t>
            </a:r>
            <a:r>
              <a:rPr lang="en-US" sz="2800" dirty="0" err="1" smtClean="0"/>
              <a:t>eTwinning</a:t>
            </a:r>
            <a:r>
              <a:rPr lang="en-US" sz="2800" dirty="0" smtClean="0"/>
              <a:t> e-learning community of European schools, where teachers</a:t>
            </a:r>
            <a:r>
              <a:rPr lang="ru-RU" sz="2800" dirty="0" smtClean="0"/>
              <a:t> </a:t>
            </a:r>
            <a:r>
              <a:rPr lang="en-US" sz="2800" dirty="0" smtClean="0"/>
              <a:t>and students from participating countries can register, use online twinning tools, meet each other in a virtual environment</a:t>
            </a:r>
            <a:r>
              <a:rPr lang="ru-RU" sz="2800" dirty="0" smtClean="0"/>
              <a:t>,</a:t>
            </a:r>
            <a:r>
              <a:rPr lang="en-US" sz="2800" dirty="0" smtClean="0"/>
              <a:t> </a:t>
            </a:r>
            <a:endParaRPr lang="ru-RU" sz="2800" dirty="0"/>
          </a:p>
        </p:txBody>
      </p:sp>
      <p:pic>
        <p:nvPicPr>
          <p:cNvPr id="5" name="Рисунок 4"/>
          <p:cNvPicPr>
            <a:picLocks noChangeAspect="1"/>
          </p:cNvPicPr>
          <p:nvPr/>
        </p:nvPicPr>
        <p:blipFill>
          <a:blip r:embed="rId2"/>
          <a:stretch>
            <a:fillRect/>
          </a:stretch>
        </p:blipFill>
        <p:spPr>
          <a:xfrm>
            <a:off x="5211391" y="175098"/>
            <a:ext cx="6762750" cy="3810000"/>
          </a:xfrm>
          <a:prstGeom prst="rect">
            <a:avLst/>
          </a:prstGeom>
        </p:spPr>
      </p:pic>
      <p:sp>
        <p:nvSpPr>
          <p:cNvPr id="6" name="Прямоугольник 5"/>
          <p:cNvSpPr/>
          <p:nvPr/>
        </p:nvSpPr>
        <p:spPr>
          <a:xfrm>
            <a:off x="4710823" y="4253455"/>
            <a:ext cx="7263318" cy="2246769"/>
          </a:xfrm>
          <a:prstGeom prst="rect">
            <a:avLst/>
          </a:prstGeom>
        </p:spPr>
        <p:txBody>
          <a:bodyPr wrap="square">
            <a:spAutoFit/>
          </a:bodyPr>
          <a:lstStyle/>
          <a:p>
            <a:pPr algn="ctr"/>
            <a:r>
              <a:rPr lang="ru-RU" sz="2800" dirty="0"/>
              <a:t>e</a:t>
            </a:r>
            <a:r>
              <a:rPr lang="en-US" sz="2800" dirty="0" err="1" smtClean="0"/>
              <a:t>xchange</a:t>
            </a:r>
            <a:r>
              <a:rPr lang="en-US" sz="2800" dirty="0" smtClean="0"/>
              <a:t> of best practices, acquire teamwork skills, develop knowledge of foreign languages, computer skills, implement educational and other online educational programs</a:t>
            </a:r>
            <a:endParaRPr lang="ru-RU" sz="2800" dirty="0"/>
          </a:p>
        </p:txBody>
      </p:sp>
    </p:spTree>
    <p:extLst>
      <p:ext uri="{BB962C8B-B14F-4D97-AF65-F5344CB8AC3E}">
        <p14:creationId xmlns:p14="http://schemas.microsoft.com/office/powerpoint/2010/main" val="843228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572000" cy="849549"/>
          </a:xfrm>
        </p:spPr>
        <p:txBody>
          <a:bodyPr>
            <a:normAutofit fontScale="90000"/>
          </a:bodyPr>
          <a:lstStyle/>
          <a:p>
            <a:r>
              <a:rPr lang="en-US" sz="4000" dirty="0" smtClean="0">
                <a:solidFill>
                  <a:schemeClr val="tx1">
                    <a:lumMod val="95000"/>
                    <a:lumOff val="5000"/>
                  </a:schemeClr>
                </a:solidFill>
              </a:rPr>
              <a:t>Our group members</a:t>
            </a:r>
            <a:endParaRPr lang="ru-RU" sz="4000" dirty="0">
              <a:solidFill>
                <a:schemeClr val="tx1">
                  <a:lumMod val="95000"/>
                  <a:lumOff val="5000"/>
                </a:schemeClr>
              </a:solidFill>
            </a:endParaRPr>
          </a:p>
        </p:txBody>
      </p:sp>
      <p:pic>
        <p:nvPicPr>
          <p:cNvPr id="4" name="Рисунок 3"/>
          <p:cNvPicPr>
            <a:picLocks noChangeAspect="1"/>
          </p:cNvPicPr>
          <p:nvPr/>
        </p:nvPicPr>
        <p:blipFill>
          <a:blip r:embed="rId2"/>
          <a:stretch>
            <a:fillRect/>
          </a:stretch>
        </p:blipFill>
        <p:spPr>
          <a:xfrm>
            <a:off x="3350757" y="795471"/>
            <a:ext cx="2304556" cy="2304556"/>
          </a:xfrm>
          <a:prstGeom prst="ellipse">
            <a:avLst/>
          </a:prstGeom>
          <a:ln>
            <a:noFill/>
          </a:ln>
          <a:effectLst>
            <a:softEdge rad="112500"/>
          </a:effectLst>
        </p:spPr>
      </p:pic>
      <p:pic>
        <p:nvPicPr>
          <p:cNvPr id="5" name="Рисунок 4"/>
          <p:cNvPicPr>
            <a:picLocks noChangeAspect="1"/>
          </p:cNvPicPr>
          <p:nvPr/>
        </p:nvPicPr>
        <p:blipFill>
          <a:blip r:embed="rId3"/>
          <a:stretch>
            <a:fillRect/>
          </a:stretch>
        </p:blipFill>
        <p:spPr>
          <a:xfrm>
            <a:off x="9075804" y="636645"/>
            <a:ext cx="2260996" cy="2260996"/>
          </a:xfrm>
          <a:prstGeom prst="ellipse">
            <a:avLst/>
          </a:prstGeom>
          <a:ln>
            <a:noFill/>
          </a:ln>
          <a:effectLst>
            <a:softEdge rad="112500"/>
          </a:effectLst>
        </p:spPr>
      </p:pic>
      <p:pic>
        <p:nvPicPr>
          <p:cNvPr id="6" name="Рисунок 5"/>
          <p:cNvPicPr>
            <a:picLocks noChangeAspect="1"/>
          </p:cNvPicPr>
          <p:nvPr/>
        </p:nvPicPr>
        <p:blipFill>
          <a:blip r:embed="rId4"/>
          <a:stretch>
            <a:fillRect/>
          </a:stretch>
        </p:blipFill>
        <p:spPr>
          <a:xfrm>
            <a:off x="6126188" y="708649"/>
            <a:ext cx="2377122" cy="2377122"/>
          </a:xfrm>
          <a:prstGeom prst="ellipse">
            <a:avLst/>
          </a:prstGeom>
          <a:ln>
            <a:noFill/>
          </a:ln>
          <a:effectLst>
            <a:softEdge rad="112500"/>
          </a:effectLst>
        </p:spPr>
      </p:pic>
      <p:pic>
        <p:nvPicPr>
          <p:cNvPr id="7" name="Рисунок 6"/>
          <p:cNvPicPr>
            <a:picLocks noChangeAspect="1"/>
          </p:cNvPicPr>
          <p:nvPr/>
        </p:nvPicPr>
        <p:blipFill>
          <a:blip r:embed="rId5"/>
          <a:stretch>
            <a:fillRect/>
          </a:stretch>
        </p:blipFill>
        <p:spPr>
          <a:xfrm>
            <a:off x="430147" y="736243"/>
            <a:ext cx="2348116" cy="2348116"/>
          </a:xfrm>
          <a:prstGeom prst="ellipse">
            <a:avLst/>
          </a:prstGeom>
          <a:ln>
            <a:noFill/>
          </a:ln>
          <a:effectLst>
            <a:softEdge rad="112500"/>
          </a:effectLst>
        </p:spPr>
      </p:pic>
      <p:sp>
        <p:nvSpPr>
          <p:cNvPr id="8" name="Прямоугольник 7"/>
          <p:cNvSpPr/>
          <p:nvPr/>
        </p:nvSpPr>
        <p:spPr>
          <a:xfrm>
            <a:off x="3751460" y="3065860"/>
            <a:ext cx="1919115" cy="369332"/>
          </a:xfrm>
          <a:prstGeom prst="rect">
            <a:avLst/>
          </a:prstGeom>
        </p:spPr>
        <p:txBody>
          <a:bodyPr wrap="none">
            <a:spAutoFit/>
          </a:bodyPr>
          <a:lstStyle/>
          <a:p>
            <a:r>
              <a:rPr lang="en-US" dirty="0" err="1" smtClean="0"/>
              <a:t>Meline</a:t>
            </a:r>
            <a:r>
              <a:rPr lang="en-US" dirty="0" smtClean="0"/>
              <a:t> </a:t>
            </a:r>
            <a:r>
              <a:rPr lang="en-US" dirty="0" err="1" smtClean="0"/>
              <a:t>Mardoyan</a:t>
            </a:r>
            <a:endParaRPr lang="ru-RU" dirty="0"/>
          </a:p>
        </p:txBody>
      </p:sp>
      <p:sp>
        <p:nvSpPr>
          <p:cNvPr id="9" name="Прямоугольник 8"/>
          <p:cNvSpPr/>
          <p:nvPr/>
        </p:nvSpPr>
        <p:spPr>
          <a:xfrm>
            <a:off x="6224297" y="3049632"/>
            <a:ext cx="1794081" cy="369332"/>
          </a:xfrm>
          <a:prstGeom prst="rect">
            <a:avLst/>
          </a:prstGeom>
        </p:spPr>
        <p:txBody>
          <a:bodyPr wrap="none">
            <a:spAutoFit/>
          </a:bodyPr>
          <a:lstStyle/>
          <a:p>
            <a:r>
              <a:rPr lang="en-US" dirty="0" smtClean="0"/>
              <a:t>Milena </a:t>
            </a:r>
            <a:r>
              <a:rPr lang="en-US" dirty="0" err="1" smtClean="0"/>
              <a:t>Navoyan</a:t>
            </a:r>
            <a:endParaRPr lang="ru-RU" dirty="0"/>
          </a:p>
        </p:txBody>
      </p:sp>
      <p:sp>
        <p:nvSpPr>
          <p:cNvPr id="10" name="Прямоугольник 9"/>
          <p:cNvSpPr/>
          <p:nvPr/>
        </p:nvSpPr>
        <p:spPr>
          <a:xfrm>
            <a:off x="9412275" y="3085771"/>
            <a:ext cx="1699504" cy="369332"/>
          </a:xfrm>
          <a:prstGeom prst="rect">
            <a:avLst/>
          </a:prstGeom>
        </p:spPr>
        <p:txBody>
          <a:bodyPr wrap="none">
            <a:spAutoFit/>
          </a:bodyPr>
          <a:lstStyle/>
          <a:p>
            <a:r>
              <a:rPr lang="en-US" dirty="0" err="1" smtClean="0"/>
              <a:t>Seda</a:t>
            </a:r>
            <a:r>
              <a:rPr lang="en-US" dirty="0" smtClean="0"/>
              <a:t> </a:t>
            </a:r>
            <a:r>
              <a:rPr lang="en-US" dirty="0" err="1" smtClean="0"/>
              <a:t>Chngryan</a:t>
            </a:r>
            <a:endParaRPr lang="ru-RU" dirty="0"/>
          </a:p>
        </p:txBody>
      </p:sp>
      <p:sp>
        <p:nvSpPr>
          <p:cNvPr id="11" name="Прямоугольник 10"/>
          <p:cNvSpPr/>
          <p:nvPr/>
        </p:nvSpPr>
        <p:spPr>
          <a:xfrm>
            <a:off x="0" y="3085771"/>
            <a:ext cx="3687228" cy="369332"/>
          </a:xfrm>
          <a:prstGeom prst="rect">
            <a:avLst/>
          </a:prstGeom>
        </p:spPr>
        <p:txBody>
          <a:bodyPr wrap="none">
            <a:spAutoFit/>
          </a:bodyPr>
          <a:lstStyle/>
          <a:p>
            <a:r>
              <a:rPr lang="en-US" dirty="0" err="1" smtClean="0"/>
              <a:t>Hasmik</a:t>
            </a:r>
            <a:r>
              <a:rPr lang="en-US" dirty="0" smtClean="0"/>
              <a:t> </a:t>
            </a:r>
            <a:r>
              <a:rPr lang="en-US" dirty="0" err="1" smtClean="0"/>
              <a:t>Umrshatyan</a:t>
            </a:r>
            <a:r>
              <a:rPr lang="en-US" dirty="0" smtClean="0"/>
              <a:t>- group leader</a:t>
            </a:r>
            <a:endParaRPr lang="ru-RU" dirty="0"/>
          </a:p>
        </p:txBody>
      </p:sp>
      <p:pic>
        <p:nvPicPr>
          <p:cNvPr id="12" name="Рисунок 11"/>
          <p:cNvPicPr>
            <a:picLocks noChangeAspect="1"/>
          </p:cNvPicPr>
          <p:nvPr/>
        </p:nvPicPr>
        <p:blipFill>
          <a:blip r:embed="rId6"/>
          <a:stretch>
            <a:fillRect/>
          </a:stretch>
        </p:blipFill>
        <p:spPr>
          <a:xfrm>
            <a:off x="512648" y="3644592"/>
            <a:ext cx="2502926" cy="2543296"/>
          </a:xfrm>
          <a:prstGeom prst="rect">
            <a:avLst/>
          </a:prstGeom>
        </p:spPr>
      </p:pic>
      <p:pic>
        <p:nvPicPr>
          <p:cNvPr id="13" name="Рисунок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3833" y="3831363"/>
            <a:ext cx="2453088" cy="2494666"/>
          </a:xfrm>
          <a:prstGeom prst="rect">
            <a:avLst/>
          </a:prstGeom>
        </p:spPr>
      </p:pic>
      <p:pic>
        <p:nvPicPr>
          <p:cNvPr id="14" name="Рисунок 13"/>
          <p:cNvPicPr>
            <a:picLocks noChangeAspect="1"/>
          </p:cNvPicPr>
          <p:nvPr/>
        </p:nvPicPr>
        <p:blipFill>
          <a:blip r:embed="rId8"/>
          <a:stretch>
            <a:fillRect/>
          </a:stretch>
        </p:blipFill>
        <p:spPr>
          <a:xfrm>
            <a:off x="6110670" y="3896871"/>
            <a:ext cx="2555897" cy="2429158"/>
          </a:xfrm>
          <a:prstGeom prst="rect">
            <a:avLst/>
          </a:prstGeom>
        </p:spPr>
      </p:pic>
      <p:pic>
        <p:nvPicPr>
          <p:cNvPr id="15" name="Рисунок 14"/>
          <p:cNvPicPr>
            <a:picLocks noChangeAspect="1"/>
          </p:cNvPicPr>
          <p:nvPr/>
        </p:nvPicPr>
        <p:blipFill>
          <a:blip r:embed="rId9"/>
          <a:stretch>
            <a:fillRect/>
          </a:stretch>
        </p:blipFill>
        <p:spPr>
          <a:xfrm>
            <a:off x="8988684" y="3831363"/>
            <a:ext cx="2348116" cy="2308652"/>
          </a:xfrm>
          <a:prstGeom prst="ellipse">
            <a:avLst/>
          </a:prstGeom>
          <a:ln>
            <a:noFill/>
          </a:ln>
          <a:effectLst>
            <a:softEdge rad="112500"/>
          </a:effectLst>
        </p:spPr>
      </p:pic>
      <p:sp>
        <p:nvSpPr>
          <p:cNvPr id="16" name="Прямоугольник 15"/>
          <p:cNvSpPr/>
          <p:nvPr/>
        </p:nvSpPr>
        <p:spPr>
          <a:xfrm>
            <a:off x="885674" y="6274902"/>
            <a:ext cx="1616148" cy="369332"/>
          </a:xfrm>
          <a:prstGeom prst="rect">
            <a:avLst/>
          </a:prstGeom>
        </p:spPr>
        <p:txBody>
          <a:bodyPr wrap="none">
            <a:spAutoFit/>
          </a:bodyPr>
          <a:lstStyle/>
          <a:p>
            <a:r>
              <a:rPr lang="en-US" dirty="0" smtClean="0"/>
              <a:t>Anna </a:t>
            </a:r>
            <a:r>
              <a:rPr lang="en-US" dirty="0" err="1" smtClean="0"/>
              <a:t>Engoyan</a:t>
            </a:r>
            <a:endParaRPr lang="ru-RU" dirty="0"/>
          </a:p>
        </p:txBody>
      </p:sp>
      <p:sp>
        <p:nvSpPr>
          <p:cNvPr id="17" name="Прямоугольник 16"/>
          <p:cNvSpPr/>
          <p:nvPr/>
        </p:nvSpPr>
        <p:spPr>
          <a:xfrm>
            <a:off x="3566735" y="6274902"/>
            <a:ext cx="1736437" cy="369332"/>
          </a:xfrm>
          <a:prstGeom prst="rect">
            <a:avLst/>
          </a:prstGeom>
        </p:spPr>
        <p:txBody>
          <a:bodyPr wrap="none">
            <a:spAutoFit/>
          </a:bodyPr>
          <a:lstStyle/>
          <a:p>
            <a:r>
              <a:rPr lang="en-US" dirty="0" err="1" smtClean="0"/>
              <a:t>Arevik</a:t>
            </a:r>
            <a:r>
              <a:rPr lang="en-US" dirty="0" smtClean="0"/>
              <a:t> </a:t>
            </a:r>
            <a:r>
              <a:rPr lang="en-US" dirty="0" err="1" smtClean="0"/>
              <a:t>Amiryan</a:t>
            </a:r>
            <a:endParaRPr lang="ru-RU" dirty="0"/>
          </a:p>
        </p:txBody>
      </p:sp>
      <p:sp>
        <p:nvSpPr>
          <p:cNvPr id="18" name="Прямоугольник 17"/>
          <p:cNvSpPr/>
          <p:nvPr/>
        </p:nvSpPr>
        <p:spPr>
          <a:xfrm>
            <a:off x="6368085" y="6274902"/>
            <a:ext cx="1991251" cy="369332"/>
          </a:xfrm>
          <a:prstGeom prst="rect">
            <a:avLst/>
          </a:prstGeom>
        </p:spPr>
        <p:txBody>
          <a:bodyPr wrap="none">
            <a:spAutoFit/>
          </a:bodyPr>
          <a:lstStyle/>
          <a:p>
            <a:r>
              <a:rPr lang="en-US" dirty="0" err="1" smtClean="0"/>
              <a:t>Laur</a:t>
            </a:r>
            <a:r>
              <a:rPr lang="ru-RU" dirty="0" err="1" smtClean="0"/>
              <a:t>it</a:t>
            </a:r>
            <a:r>
              <a:rPr lang="en-US" dirty="0" smtClean="0"/>
              <a:t>a </a:t>
            </a:r>
            <a:r>
              <a:rPr lang="en-US" dirty="0" err="1" smtClean="0"/>
              <a:t>Hakobyan</a:t>
            </a:r>
            <a:endParaRPr lang="ru-RU" dirty="0"/>
          </a:p>
        </p:txBody>
      </p:sp>
      <p:sp>
        <p:nvSpPr>
          <p:cNvPr id="19" name="Прямоугольник 18"/>
          <p:cNvSpPr/>
          <p:nvPr/>
        </p:nvSpPr>
        <p:spPr>
          <a:xfrm>
            <a:off x="9273350" y="6254334"/>
            <a:ext cx="1811201" cy="369332"/>
          </a:xfrm>
          <a:prstGeom prst="rect">
            <a:avLst/>
          </a:prstGeom>
        </p:spPr>
        <p:txBody>
          <a:bodyPr wrap="none">
            <a:spAutoFit/>
          </a:bodyPr>
          <a:lstStyle/>
          <a:p>
            <a:r>
              <a:rPr lang="en-US" dirty="0" smtClean="0"/>
              <a:t>Mary </a:t>
            </a:r>
            <a:r>
              <a:rPr lang="en-US" dirty="0" err="1" smtClean="0"/>
              <a:t>Vardanyan</a:t>
            </a:r>
            <a:endParaRPr lang="ru-RU" dirty="0"/>
          </a:p>
        </p:txBody>
      </p:sp>
    </p:spTree>
    <p:extLst>
      <p:ext uri="{BB962C8B-B14F-4D97-AF65-F5344CB8AC3E}">
        <p14:creationId xmlns:p14="http://schemas.microsoft.com/office/powerpoint/2010/main" val="3066635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90909" y="291830"/>
            <a:ext cx="2289275" cy="1948977"/>
          </a:xfrm>
          <a:prstGeom prst="ellipse">
            <a:avLst/>
          </a:prstGeom>
          <a:ln>
            <a:noFill/>
          </a:ln>
          <a:effectLst>
            <a:softEdge rad="112500"/>
          </a:effectLst>
        </p:spPr>
      </p:pic>
      <p:pic>
        <p:nvPicPr>
          <p:cNvPr id="5" name="Рисунок 4"/>
          <p:cNvPicPr>
            <a:picLocks noChangeAspect="1"/>
          </p:cNvPicPr>
          <p:nvPr/>
        </p:nvPicPr>
        <p:blipFill>
          <a:blip r:embed="rId3"/>
          <a:stretch>
            <a:fillRect/>
          </a:stretch>
        </p:blipFill>
        <p:spPr>
          <a:xfrm>
            <a:off x="503406" y="4578482"/>
            <a:ext cx="1887880" cy="1837759"/>
          </a:xfrm>
          <a:prstGeom prst="rect">
            <a:avLst/>
          </a:prstGeom>
        </p:spPr>
      </p:pic>
      <p:pic>
        <p:nvPicPr>
          <p:cNvPr id="6" name="Рисунок 5"/>
          <p:cNvPicPr>
            <a:picLocks noChangeAspect="1"/>
          </p:cNvPicPr>
          <p:nvPr/>
        </p:nvPicPr>
        <p:blipFill>
          <a:blip r:embed="rId4"/>
          <a:stretch>
            <a:fillRect/>
          </a:stretch>
        </p:blipFill>
        <p:spPr>
          <a:xfrm>
            <a:off x="8792271" y="2381752"/>
            <a:ext cx="1873231" cy="1744043"/>
          </a:xfrm>
          <a:prstGeom prst="ellipse">
            <a:avLst/>
          </a:prstGeom>
          <a:ln>
            <a:noFill/>
          </a:ln>
          <a:effectLst>
            <a:softEdge rad="112500"/>
          </a:effectLst>
        </p:spPr>
      </p:pic>
      <p:pic>
        <p:nvPicPr>
          <p:cNvPr id="7" name="Рисунок 6"/>
          <p:cNvPicPr>
            <a:picLocks noChangeAspect="1"/>
          </p:cNvPicPr>
          <p:nvPr/>
        </p:nvPicPr>
        <p:blipFill>
          <a:blip r:embed="rId5"/>
          <a:stretch>
            <a:fillRect/>
          </a:stretch>
        </p:blipFill>
        <p:spPr>
          <a:xfrm>
            <a:off x="503406" y="2381752"/>
            <a:ext cx="1887880" cy="1760607"/>
          </a:xfrm>
          <a:prstGeom prst="rect">
            <a:avLst/>
          </a:prstGeom>
        </p:spPr>
      </p:pic>
      <p:pic>
        <p:nvPicPr>
          <p:cNvPr id="8" name="Рисунок 7"/>
          <p:cNvPicPr>
            <a:picLocks noChangeAspect="1"/>
          </p:cNvPicPr>
          <p:nvPr/>
        </p:nvPicPr>
        <p:blipFill>
          <a:blip r:embed="rId6"/>
          <a:stretch>
            <a:fillRect/>
          </a:stretch>
        </p:blipFill>
        <p:spPr>
          <a:xfrm>
            <a:off x="8895305" y="4700071"/>
            <a:ext cx="1799885" cy="1716170"/>
          </a:xfrm>
          <a:prstGeom prst="ellipse">
            <a:avLst/>
          </a:prstGeom>
          <a:ln>
            <a:noFill/>
          </a:ln>
          <a:effectLst>
            <a:softEdge rad="112500"/>
          </a:effectLst>
        </p:spPr>
      </p:pic>
      <p:pic>
        <p:nvPicPr>
          <p:cNvPr id="10" name="Рисунок 9"/>
          <p:cNvPicPr>
            <a:picLocks noChangeAspect="1"/>
          </p:cNvPicPr>
          <p:nvPr/>
        </p:nvPicPr>
        <p:blipFill>
          <a:blip r:embed="rId7"/>
          <a:stretch>
            <a:fillRect/>
          </a:stretch>
        </p:blipFill>
        <p:spPr>
          <a:xfrm>
            <a:off x="4823796" y="354756"/>
            <a:ext cx="1686541" cy="1629691"/>
          </a:xfrm>
          <a:prstGeom prst="rect">
            <a:avLst/>
          </a:prstGeom>
        </p:spPr>
      </p:pic>
      <p:pic>
        <p:nvPicPr>
          <p:cNvPr id="11" name="Рисунок 10"/>
          <p:cNvPicPr>
            <a:picLocks noChangeAspect="1"/>
          </p:cNvPicPr>
          <p:nvPr/>
        </p:nvPicPr>
        <p:blipFill>
          <a:blip r:embed="rId8"/>
          <a:stretch>
            <a:fillRect/>
          </a:stretch>
        </p:blipFill>
        <p:spPr>
          <a:xfrm>
            <a:off x="8792271" y="291830"/>
            <a:ext cx="1542768" cy="1839454"/>
          </a:xfrm>
          <a:prstGeom prst="ellipse">
            <a:avLst/>
          </a:prstGeom>
          <a:ln>
            <a:noFill/>
          </a:ln>
          <a:effectLst>
            <a:softEdge rad="112500"/>
          </a:effectLst>
        </p:spPr>
      </p:pic>
      <p:pic>
        <p:nvPicPr>
          <p:cNvPr id="12" name="Рисунок 11"/>
          <p:cNvPicPr>
            <a:picLocks noChangeAspect="1"/>
          </p:cNvPicPr>
          <p:nvPr/>
        </p:nvPicPr>
        <p:blipFill>
          <a:blip r:embed="rId9"/>
          <a:stretch>
            <a:fillRect/>
          </a:stretch>
        </p:blipFill>
        <p:spPr>
          <a:xfrm>
            <a:off x="4924215" y="2311739"/>
            <a:ext cx="1643822" cy="1830620"/>
          </a:xfrm>
          <a:prstGeom prst="ellipse">
            <a:avLst/>
          </a:prstGeom>
          <a:ln>
            <a:noFill/>
          </a:ln>
          <a:effectLst>
            <a:softEdge rad="112500"/>
          </a:effectLst>
        </p:spPr>
      </p:pic>
      <p:pic>
        <p:nvPicPr>
          <p:cNvPr id="13" name="Рисунок 12"/>
          <p:cNvPicPr>
            <a:picLocks noChangeAspect="1"/>
          </p:cNvPicPr>
          <p:nvPr/>
        </p:nvPicPr>
        <p:blipFill>
          <a:blip r:embed="rId10"/>
          <a:stretch>
            <a:fillRect/>
          </a:stretch>
        </p:blipFill>
        <p:spPr>
          <a:xfrm>
            <a:off x="4823796" y="4446231"/>
            <a:ext cx="1990320" cy="1970010"/>
          </a:xfrm>
          <a:prstGeom prst="ellipse">
            <a:avLst/>
          </a:prstGeom>
          <a:ln>
            <a:noFill/>
          </a:ln>
          <a:effectLst>
            <a:softEdge rad="112500"/>
          </a:effectLst>
        </p:spPr>
      </p:pic>
      <p:sp>
        <p:nvSpPr>
          <p:cNvPr id="14" name="Прямоугольник 13"/>
          <p:cNvSpPr/>
          <p:nvPr/>
        </p:nvSpPr>
        <p:spPr>
          <a:xfrm>
            <a:off x="6814116" y="5142657"/>
            <a:ext cx="1721762" cy="830997"/>
          </a:xfrm>
          <a:prstGeom prst="rect">
            <a:avLst/>
          </a:prstGeom>
        </p:spPr>
        <p:txBody>
          <a:bodyPr wrap="square">
            <a:spAutoFit/>
          </a:bodyPr>
          <a:lstStyle/>
          <a:p>
            <a:r>
              <a:rPr lang="en-US" sz="2400" dirty="0" err="1" smtClean="0"/>
              <a:t>Meruzan</a:t>
            </a:r>
            <a:r>
              <a:rPr lang="en-US" sz="2400" dirty="0" smtClean="0"/>
              <a:t> </a:t>
            </a:r>
          </a:p>
          <a:p>
            <a:r>
              <a:rPr lang="en-US" sz="2400" dirty="0" err="1" smtClean="0"/>
              <a:t>Nersisyan</a:t>
            </a:r>
            <a:endParaRPr lang="ru-RU" sz="2400" dirty="0"/>
          </a:p>
        </p:txBody>
      </p:sp>
      <p:sp>
        <p:nvSpPr>
          <p:cNvPr id="15" name="Прямоугольник 14"/>
          <p:cNvSpPr/>
          <p:nvPr/>
        </p:nvSpPr>
        <p:spPr>
          <a:xfrm>
            <a:off x="2541862" y="754102"/>
            <a:ext cx="1616148" cy="830997"/>
          </a:xfrm>
          <a:prstGeom prst="rect">
            <a:avLst/>
          </a:prstGeom>
        </p:spPr>
        <p:txBody>
          <a:bodyPr wrap="none">
            <a:spAutoFit/>
          </a:bodyPr>
          <a:lstStyle/>
          <a:p>
            <a:r>
              <a:rPr lang="en-US" sz="2400" dirty="0" err="1" smtClean="0"/>
              <a:t>Mery</a:t>
            </a:r>
            <a:r>
              <a:rPr lang="en-US" sz="2400" dirty="0" smtClean="0"/>
              <a:t> </a:t>
            </a:r>
          </a:p>
          <a:p>
            <a:r>
              <a:rPr lang="en-US" sz="2400" dirty="0" err="1" smtClean="0"/>
              <a:t>Gasparyan</a:t>
            </a:r>
            <a:endParaRPr lang="ru-RU" sz="2400" dirty="0"/>
          </a:p>
        </p:txBody>
      </p:sp>
      <p:sp>
        <p:nvSpPr>
          <p:cNvPr id="16" name="Прямоугольник 15"/>
          <p:cNvSpPr/>
          <p:nvPr/>
        </p:nvSpPr>
        <p:spPr>
          <a:xfrm>
            <a:off x="2550006" y="3053779"/>
            <a:ext cx="1608004" cy="830997"/>
          </a:xfrm>
          <a:prstGeom prst="rect">
            <a:avLst/>
          </a:prstGeom>
        </p:spPr>
        <p:txBody>
          <a:bodyPr wrap="none">
            <a:spAutoFit/>
          </a:bodyPr>
          <a:lstStyle/>
          <a:p>
            <a:r>
              <a:rPr lang="en-US" sz="2400" dirty="0" smtClean="0"/>
              <a:t>Nelly </a:t>
            </a:r>
          </a:p>
          <a:p>
            <a:r>
              <a:rPr lang="en-US" sz="2400" dirty="0" err="1" smtClean="0"/>
              <a:t>Vardanyan</a:t>
            </a:r>
            <a:endParaRPr lang="ru-RU" sz="2400" dirty="0"/>
          </a:p>
        </p:txBody>
      </p:sp>
      <p:sp>
        <p:nvSpPr>
          <p:cNvPr id="17" name="Прямоугольник 16"/>
          <p:cNvSpPr/>
          <p:nvPr/>
        </p:nvSpPr>
        <p:spPr>
          <a:xfrm>
            <a:off x="2457226" y="5131109"/>
            <a:ext cx="2207656" cy="830997"/>
          </a:xfrm>
          <a:prstGeom prst="rect">
            <a:avLst/>
          </a:prstGeom>
        </p:spPr>
        <p:txBody>
          <a:bodyPr wrap="none">
            <a:spAutoFit/>
          </a:bodyPr>
          <a:lstStyle/>
          <a:p>
            <a:r>
              <a:rPr lang="en-US" sz="2400" dirty="0" err="1" smtClean="0"/>
              <a:t>Shushan</a:t>
            </a:r>
            <a:endParaRPr lang="en-US" sz="2400" dirty="0" smtClean="0"/>
          </a:p>
          <a:p>
            <a:r>
              <a:rPr lang="en-US" sz="2400" dirty="0" err="1" smtClean="0"/>
              <a:t>Jraghaspanyan</a:t>
            </a:r>
            <a:endParaRPr lang="ru-RU" sz="2400" dirty="0"/>
          </a:p>
        </p:txBody>
      </p:sp>
      <p:sp>
        <p:nvSpPr>
          <p:cNvPr id="18" name="Прямоугольник 17"/>
          <p:cNvSpPr/>
          <p:nvPr/>
        </p:nvSpPr>
        <p:spPr>
          <a:xfrm>
            <a:off x="6510337" y="717031"/>
            <a:ext cx="2207656" cy="830997"/>
          </a:xfrm>
          <a:prstGeom prst="rect">
            <a:avLst/>
          </a:prstGeom>
        </p:spPr>
        <p:txBody>
          <a:bodyPr wrap="none">
            <a:spAutoFit/>
          </a:bodyPr>
          <a:lstStyle/>
          <a:p>
            <a:r>
              <a:rPr lang="en-US" sz="2400" dirty="0" err="1" smtClean="0"/>
              <a:t>Syuzanna</a:t>
            </a:r>
            <a:endParaRPr lang="en-US" sz="2400" dirty="0" smtClean="0"/>
          </a:p>
          <a:p>
            <a:r>
              <a:rPr lang="en-US" sz="2400" dirty="0" err="1" smtClean="0"/>
              <a:t>Jraghaspanyan</a:t>
            </a:r>
            <a:endParaRPr lang="ru-RU" sz="2400" dirty="0"/>
          </a:p>
        </p:txBody>
      </p:sp>
      <p:sp>
        <p:nvSpPr>
          <p:cNvPr id="19" name="Прямоугольник 18"/>
          <p:cNvSpPr/>
          <p:nvPr/>
        </p:nvSpPr>
        <p:spPr>
          <a:xfrm>
            <a:off x="6568037" y="2909113"/>
            <a:ext cx="1994457" cy="830997"/>
          </a:xfrm>
          <a:prstGeom prst="rect">
            <a:avLst/>
          </a:prstGeom>
        </p:spPr>
        <p:txBody>
          <a:bodyPr wrap="none">
            <a:spAutoFit/>
          </a:bodyPr>
          <a:lstStyle/>
          <a:p>
            <a:r>
              <a:rPr lang="en-US" sz="2400" dirty="0" err="1" smtClean="0"/>
              <a:t>Arpine</a:t>
            </a:r>
            <a:endParaRPr lang="en-US" sz="2400" dirty="0" smtClean="0"/>
          </a:p>
          <a:p>
            <a:r>
              <a:rPr lang="en-US" sz="2400" dirty="0" err="1" smtClean="0"/>
              <a:t>Hodabashyan</a:t>
            </a:r>
            <a:endParaRPr lang="ru-RU" sz="2400" dirty="0"/>
          </a:p>
        </p:txBody>
      </p:sp>
      <p:sp>
        <p:nvSpPr>
          <p:cNvPr id="20" name="Прямоугольник 19"/>
          <p:cNvSpPr/>
          <p:nvPr/>
        </p:nvSpPr>
        <p:spPr>
          <a:xfrm>
            <a:off x="10494820" y="796058"/>
            <a:ext cx="1010213" cy="830997"/>
          </a:xfrm>
          <a:prstGeom prst="rect">
            <a:avLst/>
          </a:prstGeom>
        </p:spPr>
        <p:txBody>
          <a:bodyPr wrap="none">
            <a:spAutoFit/>
          </a:bodyPr>
          <a:lstStyle/>
          <a:p>
            <a:r>
              <a:rPr lang="en-US" sz="2400" dirty="0" smtClean="0"/>
              <a:t>Irina</a:t>
            </a:r>
          </a:p>
          <a:p>
            <a:r>
              <a:rPr lang="en-US" sz="2400" dirty="0" err="1" smtClean="0"/>
              <a:t>Bnyan</a:t>
            </a:r>
            <a:endParaRPr lang="ru-RU" sz="2400" dirty="0"/>
          </a:p>
        </p:txBody>
      </p:sp>
      <p:sp>
        <p:nvSpPr>
          <p:cNvPr id="21" name="Прямоугольник 20"/>
          <p:cNvSpPr/>
          <p:nvPr/>
        </p:nvSpPr>
        <p:spPr>
          <a:xfrm>
            <a:off x="10494820" y="2909113"/>
            <a:ext cx="1378904" cy="830997"/>
          </a:xfrm>
          <a:prstGeom prst="rect">
            <a:avLst/>
          </a:prstGeom>
        </p:spPr>
        <p:txBody>
          <a:bodyPr wrap="none">
            <a:spAutoFit/>
          </a:bodyPr>
          <a:lstStyle/>
          <a:p>
            <a:r>
              <a:rPr lang="en-US" sz="2400" dirty="0" err="1" smtClean="0"/>
              <a:t>Mery</a:t>
            </a:r>
            <a:endParaRPr lang="en-US" sz="2400" dirty="0" smtClean="0"/>
          </a:p>
          <a:p>
            <a:r>
              <a:rPr lang="en-US" sz="2400" dirty="0" err="1" smtClean="0"/>
              <a:t>Davityan</a:t>
            </a:r>
            <a:endParaRPr lang="ru-RU" sz="2400" dirty="0"/>
          </a:p>
        </p:txBody>
      </p:sp>
      <p:sp>
        <p:nvSpPr>
          <p:cNvPr id="22" name="Прямоугольник 21"/>
          <p:cNvSpPr/>
          <p:nvPr/>
        </p:nvSpPr>
        <p:spPr>
          <a:xfrm>
            <a:off x="10617067" y="5295920"/>
            <a:ext cx="1311578" cy="830997"/>
          </a:xfrm>
          <a:prstGeom prst="rect">
            <a:avLst/>
          </a:prstGeom>
        </p:spPr>
        <p:txBody>
          <a:bodyPr wrap="none">
            <a:spAutoFit/>
          </a:bodyPr>
          <a:lstStyle/>
          <a:p>
            <a:r>
              <a:rPr lang="en-US" sz="2400" dirty="0" smtClean="0"/>
              <a:t>Tamara</a:t>
            </a:r>
          </a:p>
          <a:p>
            <a:r>
              <a:rPr lang="en-US" sz="2400" dirty="0" err="1" smtClean="0"/>
              <a:t>Amiryan</a:t>
            </a:r>
            <a:endParaRPr lang="ru-RU" sz="2400" dirty="0"/>
          </a:p>
        </p:txBody>
      </p:sp>
    </p:spTree>
    <p:extLst>
      <p:ext uri="{BB962C8B-B14F-4D97-AF65-F5344CB8AC3E}">
        <p14:creationId xmlns:p14="http://schemas.microsoft.com/office/powerpoint/2010/main" val="2050670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4243" y="165372"/>
            <a:ext cx="2568101" cy="778211"/>
          </a:xfrm>
        </p:spPr>
        <p:txBody>
          <a:bodyPr/>
          <a:lstStyle/>
          <a:p>
            <a:r>
              <a:rPr lang="en-US" sz="4800" dirty="0" smtClean="0">
                <a:solidFill>
                  <a:schemeClr val="tx1">
                    <a:lumMod val="95000"/>
                    <a:lumOff val="5000"/>
                  </a:schemeClr>
                </a:solidFill>
              </a:rPr>
              <a:t>Our</a:t>
            </a:r>
            <a:r>
              <a:rPr lang="ru-RU" sz="4800" dirty="0">
                <a:solidFill>
                  <a:schemeClr val="tx1">
                    <a:lumMod val="95000"/>
                    <a:lumOff val="5000"/>
                  </a:schemeClr>
                </a:solidFill>
              </a:rPr>
              <a:t> </a:t>
            </a:r>
            <a:r>
              <a:rPr lang="en-US" sz="4800" dirty="0" smtClean="0">
                <a:solidFill>
                  <a:schemeClr val="tx1">
                    <a:lumMod val="95000"/>
                    <a:lumOff val="5000"/>
                  </a:schemeClr>
                </a:solidFill>
              </a:rPr>
              <a:t>logo</a:t>
            </a:r>
            <a:endParaRPr lang="ru-RU" sz="4800" dirty="0">
              <a:solidFill>
                <a:schemeClr val="tx1">
                  <a:lumMod val="95000"/>
                  <a:lumOff val="5000"/>
                </a:schemeClr>
              </a:solidFill>
            </a:endParaRPr>
          </a:p>
        </p:txBody>
      </p:sp>
      <p:pic>
        <p:nvPicPr>
          <p:cNvPr id="4" name="Рисунок 3"/>
          <p:cNvPicPr>
            <a:picLocks noChangeAspect="1"/>
          </p:cNvPicPr>
          <p:nvPr/>
        </p:nvPicPr>
        <p:blipFill>
          <a:blip r:embed="rId2"/>
          <a:stretch>
            <a:fillRect/>
          </a:stretch>
        </p:blipFill>
        <p:spPr>
          <a:xfrm>
            <a:off x="7602999" y="-1"/>
            <a:ext cx="4589002" cy="4182895"/>
          </a:xfrm>
          <a:prstGeom prst="rect">
            <a:avLst/>
          </a:prstGeom>
        </p:spPr>
      </p:pic>
      <p:sp>
        <p:nvSpPr>
          <p:cNvPr id="5" name="Прямоугольник 4"/>
          <p:cNvSpPr/>
          <p:nvPr/>
        </p:nvSpPr>
        <p:spPr>
          <a:xfrm>
            <a:off x="0" y="1245141"/>
            <a:ext cx="7645940" cy="5262979"/>
          </a:xfrm>
          <a:prstGeom prst="rect">
            <a:avLst/>
          </a:prstGeom>
        </p:spPr>
        <p:txBody>
          <a:bodyPr wrap="square">
            <a:spAutoFit/>
          </a:bodyPr>
          <a:lstStyle/>
          <a:p>
            <a:pPr algn="ctr"/>
            <a:r>
              <a:rPr lang="en-US" sz="2800" dirty="0">
                <a:solidFill>
                  <a:srgbClr val="111111"/>
                </a:solidFill>
                <a:latin typeface="Comic Neue Angular"/>
              </a:rPr>
              <a:t>The logo itself is simple, because with simple steps a person can change the environment, a person seems to change the surrounding nature (with the help of masters), and by changing, keeping the environment clean and green, a person feels healthier and happier (like a logo man). The bottom line is that as a healthy environment, a person's emotional, physical, and mental health levels increase.</a:t>
            </a:r>
            <a:r>
              <a:rPr lang="en-US" sz="2800" dirty="0"/>
              <a:t/>
            </a:r>
            <a:br>
              <a:rPr lang="en-US" sz="2800" dirty="0"/>
            </a:br>
            <a:r>
              <a:rPr lang="en-US" sz="2800" dirty="0">
                <a:solidFill>
                  <a:srgbClr val="111111"/>
                </a:solidFill>
                <a:latin typeface="Comic Neue Angular"/>
              </a:rPr>
              <a:t>The green </a:t>
            </a:r>
            <a:r>
              <a:rPr lang="en-US" sz="2800" dirty="0" err="1">
                <a:solidFill>
                  <a:srgbClr val="111111"/>
                </a:solidFill>
                <a:latin typeface="Comic Neue Angular"/>
              </a:rPr>
              <a:t>changemakers</a:t>
            </a:r>
            <a:r>
              <a:rPr lang="en-US" sz="2800" dirty="0">
                <a:solidFill>
                  <a:srgbClr val="111111"/>
                </a:solidFill>
                <a:latin typeface="Comic Neue Angular"/>
              </a:rPr>
              <a:t>-The font is different because we want to change the environment </a:t>
            </a:r>
            <a:r>
              <a:rPr lang="en-US" sz="2800" dirty="0" smtClean="0">
                <a:solidFill>
                  <a:srgbClr val="111111"/>
                </a:solidFill>
                <a:latin typeface="Comic Neue Angular"/>
              </a:rPr>
              <a:t>for </a:t>
            </a:r>
            <a:r>
              <a:rPr lang="en-US" sz="2800" dirty="0">
                <a:solidFill>
                  <a:srgbClr val="111111"/>
                </a:solidFill>
                <a:latin typeface="Comic Neue Angular"/>
              </a:rPr>
              <a:t>the </a:t>
            </a:r>
            <a:r>
              <a:rPr lang="en-US" sz="2800" dirty="0" smtClean="0">
                <a:solidFill>
                  <a:srgbClr val="111111"/>
                </a:solidFill>
                <a:latin typeface="Comic Neue Angular"/>
              </a:rPr>
              <a:t>better</a:t>
            </a:r>
            <a:r>
              <a:rPr lang="ru-RU" sz="2800" dirty="0" smtClean="0">
                <a:solidFill>
                  <a:srgbClr val="111111"/>
                </a:solidFill>
                <a:latin typeface="Comic Neue Angular"/>
              </a:rPr>
              <a:t>.</a:t>
            </a:r>
            <a:endParaRPr lang="ru-RU" sz="2800" dirty="0"/>
          </a:p>
        </p:txBody>
      </p:sp>
    </p:spTree>
    <p:extLst>
      <p:ext uri="{BB962C8B-B14F-4D97-AF65-F5344CB8AC3E}">
        <p14:creationId xmlns:p14="http://schemas.microsoft.com/office/powerpoint/2010/main" val="706553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219</TotalTime>
  <Words>1108</Words>
  <Application>Microsoft Office PowerPoint</Application>
  <PresentationFormat>Произвольный</PresentationFormat>
  <Paragraphs>56</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Our group members</vt:lpstr>
      <vt:lpstr>Презентация PowerPoint</vt:lpstr>
      <vt:lpstr>Our logo</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Admin</cp:lastModifiedBy>
  <cp:revision>27</cp:revision>
  <dcterms:created xsi:type="dcterms:W3CDTF">2022-03-01T14:30:54Z</dcterms:created>
  <dcterms:modified xsi:type="dcterms:W3CDTF">2022-03-07T18:06:48Z</dcterms:modified>
</cp:coreProperties>
</file>