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0"/>
  </p:notesMasterIdLst>
  <p:sldIdLst>
    <p:sldId id="579" r:id="rId2"/>
    <p:sldId id="930" r:id="rId3"/>
    <p:sldId id="946" r:id="rId4"/>
    <p:sldId id="937" r:id="rId5"/>
    <p:sldId id="943" r:id="rId6"/>
    <p:sldId id="939" r:id="rId7"/>
    <p:sldId id="948" r:id="rId8"/>
    <p:sldId id="949" r:id="rId9"/>
    <p:sldId id="950" r:id="rId10"/>
    <p:sldId id="951" r:id="rId11"/>
    <p:sldId id="952" r:id="rId12"/>
    <p:sldId id="954" r:id="rId13"/>
    <p:sldId id="953" r:id="rId14"/>
    <p:sldId id="955" r:id="rId15"/>
    <p:sldId id="941" r:id="rId16"/>
    <p:sldId id="936" r:id="rId17"/>
    <p:sldId id="942" r:id="rId18"/>
    <p:sldId id="944" r:id="rId1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2B"/>
    <a:srgbClr val="CC0000"/>
    <a:srgbClr val="DCDC16"/>
    <a:srgbClr val="070F17"/>
    <a:srgbClr val="1A344E"/>
    <a:srgbClr val="DE0000"/>
    <a:srgbClr val="3E5D78"/>
    <a:srgbClr val="232949"/>
    <a:srgbClr val="D01D0A"/>
    <a:srgbClr val="242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24" autoAdjust="0"/>
  </p:normalViewPr>
  <p:slideViewPr>
    <p:cSldViewPr>
      <p:cViewPr varScale="1">
        <p:scale>
          <a:sx n="79" d="100"/>
          <a:sy n="79" d="100"/>
        </p:scale>
        <p:origin x="151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11.5.2022.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47B6F-847A-4507-8282-B95216F80146}" type="slidenum">
              <a:rPr lang="hr-HR" smtClean="0"/>
              <a:pPr/>
              <a:t>1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" name="Rezervirano mjesto datuma 1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1B01-C9BC-4CC1-A4B0-8663F351E1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3290-EC3F-4E6E-8800-F3AEC3D39C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B399-C5E5-457C-BB9C-150B81602A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bg>
      <p:bgPr>
        <a:solidFill>
          <a:srgbClr val="070F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latin typeface="+mn-lt"/>
                <a:ea typeface="Verdana" pitchFamily="34" charset="0"/>
                <a:cs typeface="Verdana" pitchFamily="34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latin typeface="+mn-lt"/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EF97-F872-429B-BB04-2D2B3310232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44CA-7601-46C2-BA65-9E4C20441C7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65E7-C422-4C00-8EDF-BF6590229A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83C8E-DBA6-4580-AFCE-04AE143E88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7B26-287D-4E86-A2B0-EFBCC2564C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datuma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A8CF-88E8-49D1-8CCE-DBDBB54A2A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5330-467A-43A6-AB64-ACCCDCD8B3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Rezervirano mjesto teksta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214282" y="6357958"/>
            <a:ext cx="1190620" cy="280966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C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2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4" r:id="rId10"/>
    <p:sldLayoutId id="2147483762" r:id="rId11"/>
    <p:sldLayoutId id="2147483776" r:id="rId12"/>
    <p:sldLayoutId id="2147483777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cap="all">
          <a:solidFill>
            <a:srgbClr val="1D202B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1pPr>
      <a:lvl2pPr marL="742950" indent="-28575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2pPr>
      <a:lvl3pPr marL="11430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3pPr>
      <a:lvl4pPr marL="16002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4pPr>
      <a:lvl5pPr marL="20574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8118" y="2827982"/>
            <a:ext cx="5616624" cy="1609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dirty="0" err="1" smtClean="0"/>
              <a:t>Ms</a:t>
            </a:r>
            <a:r>
              <a:rPr lang="hr-HR" sz="6000" dirty="0" smtClean="0"/>
              <a:t> Word 2016</a:t>
            </a:r>
            <a:endParaRPr lang="en-US" sz="6000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910" y="4161556"/>
            <a:ext cx="7961040" cy="923925"/>
          </a:xfrm>
        </p:spPr>
        <p:txBody>
          <a:bodyPr/>
          <a:lstStyle/>
          <a:p>
            <a:pPr algn="ctr" eaLnBrk="1" hangingPunct="1">
              <a:spcBef>
                <a:spcPct val="60000"/>
              </a:spcBef>
            </a:pPr>
            <a:r>
              <a:rPr lang="hr-HR" sz="3200" cap="all" dirty="0"/>
              <a:t>citiranje/navođenje korištenih izvora</a:t>
            </a:r>
            <a:endParaRPr lang="en-US" sz="3200" cap="all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495" y="5733256"/>
            <a:ext cx="2043871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322263"/>
            <a:ext cx="8839200" cy="838200"/>
          </a:xfrm>
        </p:spPr>
        <p:txBody>
          <a:bodyPr/>
          <a:lstStyle/>
          <a:p>
            <a:r>
              <a:rPr lang="hr-HR" dirty="0"/>
              <a:t>Izvor: </a:t>
            </a:r>
            <a:r>
              <a:rPr lang="hr-HR" dirty="0" smtClean="0"/>
              <a:t>članak na mrežnoj stranici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2348881"/>
            <a:ext cx="4123184" cy="3731244"/>
          </a:xfrm>
          <a:ln>
            <a:noFill/>
          </a:ln>
        </p:spPr>
        <p:txBody>
          <a:bodyPr/>
          <a:lstStyle/>
          <a:p>
            <a:r>
              <a:rPr lang="hr-HR" dirty="0" smtClean="0"/>
              <a:t>Uz podatak o URL adresi upisuje se i </a:t>
            </a:r>
            <a:r>
              <a:rPr lang="hr-HR" b="1" i="1" dirty="0" smtClean="0"/>
              <a:t>datum posjeta stranici, zabilježen unutar uglatih zagrada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2188861"/>
            <a:ext cx="4449290" cy="406800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51" y="1327778"/>
            <a:ext cx="8703667" cy="70409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8" name="Zaobljeni pravokutnik 7"/>
          <p:cNvSpPr/>
          <p:nvPr/>
        </p:nvSpPr>
        <p:spPr>
          <a:xfrm>
            <a:off x="5801451" y="2586094"/>
            <a:ext cx="3047919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02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346262"/>
            <a:ext cx="8839200" cy="838200"/>
          </a:xfrm>
        </p:spPr>
        <p:txBody>
          <a:bodyPr/>
          <a:lstStyle/>
          <a:p>
            <a:r>
              <a:rPr lang="hr-HR" dirty="0"/>
              <a:t>Izvor: članak na mrežnoj stranici</a:t>
            </a: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556792"/>
            <a:ext cx="5616624" cy="3804809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5431559"/>
            <a:ext cx="6734175" cy="81915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aobljeni pravokutnik 7"/>
          <p:cNvSpPr/>
          <p:nvPr/>
        </p:nvSpPr>
        <p:spPr>
          <a:xfrm>
            <a:off x="7308304" y="5964787"/>
            <a:ext cx="1189559" cy="28592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15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322263"/>
            <a:ext cx="8759825" cy="838200"/>
          </a:xfrm>
        </p:spPr>
        <p:txBody>
          <a:bodyPr/>
          <a:lstStyle/>
          <a:p>
            <a:r>
              <a:rPr lang="hr-HR" sz="3600" dirty="0"/>
              <a:t>Izvor: </a:t>
            </a:r>
            <a:r>
              <a:rPr lang="hr-HR" sz="3600" dirty="0" smtClean="0"/>
              <a:t>dokument na mrežnoj stranici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2819741"/>
            <a:ext cx="4123184" cy="3260384"/>
          </a:xfrm>
          <a:ln>
            <a:noFill/>
          </a:ln>
        </p:spPr>
        <p:txBody>
          <a:bodyPr/>
          <a:lstStyle/>
          <a:p>
            <a:r>
              <a:rPr lang="hr-HR" dirty="0" smtClean="0"/>
              <a:t>Primjer pokazuje kako navesti izvor objavljen </a:t>
            </a:r>
            <a:r>
              <a:rPr lang="hr-HR" b="1" i="1" dirty="0" smtClean="0"/>
              <a:t>pod okriljem neke organizacije </a:t>
            </a:r>
            <a:r>
              <a:rPr lang="hr-HR" dirty="0" smtClean="0"/>
              <a:t>(nema autora).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422508"/>
            <a:ext cx="4449290" cy="406800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aobljeni pravokutnik 7"/>
          <p:cNvSpPr/>
          <p:nvPr/>
        </p:nvSpPr>
        <p:spPr>
          <a:xfrm>
            <a:off x="5513419" y="2819741"/>
            <a:ext cx="3047919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2762"/>
            <a:ext cx="8664078" cy="1157447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085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5983" y="364332"/>
            <a:ext cx="8686800" cy="838200"/>
          </a:xfrm>
        </p:spPr>
        <p:txBody>
          <a:bodyPr/>
          <a:lstStyle/>
          <a:p>
            <a:r>
              <a:rPr lang="hr-HR" sz="3600" dirty="0"/>
              <a:t>Izvor: dokument na mrežnoj stranici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62" y="3164207"/>
            <a:ext cx="7024407" cy="3273739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aobljeni pravokutnik 7"/>
          <p:cNvSpPr/>
          <p:nvPr/>
        </p:nvSpPr>
        <p:spPr>
          <a:xfrm>
            <a:off x="5436097" y="5658416"/>
            <a:ext cx="1918172" cy="2188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412" y="1370454"/>
            <a:ext cx="6953250" cy="3171825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4"/>
          <a:srcRect r="41416"/>
          <a:stretch/>
        </p:blipFill>
        <p:spPr>
          <a:xfrm>
            <a:off x="1187624" y="5025865"/>
            <a:ext cx="3960440" cy="964373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11" name="Zaobljeni pravokutnik 10"/>
          <p:cNvSpPr/>
          <p:nvPr/>
        </p:nvSpPr>
        <p:spPr>
          <a:xfrm>
            <a:off x="3707904" y="5598401"/>
            <a:ext cx="1072326" cy="34067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72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specifičnosti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554163"/>
            <a:ext cx="8452048" cy="4525962"/>
          </a:xfrm>
        </p:spPr>
        <p:txBody>
          <a:bodyPr/>
          <a:lstStyle/>
          <a:p>
            <a:r>
              <a:rPr lang="hr-HR" b="1" i="1" dirty="0" smtClean="0"/>
              <a:t>Članak na mrežnoj stranici koji nema autora</a:t>
            </a:r>
            <a:r>
              <a:rPr lang="hr-HR" dirty="0" smtClean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r-HR" sz="2400" i="1" dirty="0" smtClean="0"/>
              <a:t>Naslov rada, godina izdanja. URL [datum pristupa stranici]</a:t>
            </a:r>
          </a:p>
          <a:p>
            <a:r>
              <a:rPr lang="hr-HR" b="1" i="1" dirty="0"/>
              <a:t>Mrežna stranica</a:t>
            </a:r>
            <a:r>
              <a:rPr lang="hr-HR" sz="2400" dirty="0" smtClean="0"/>
              <a:t>:</a:t>
            </a:r>
            <a:endParaRPr lang="hr-HR" sz="2400" dirty="0"/>
          </a:p>
          <a:p>
            <a:pPr marL="0" indent="0">
              <a:spcBef>
                <a:spcPts val="600"/>
              </a:spcBef>
              <a:buNone/>
            </a:pPr>
            <a:r>
              <a:rPr lang="hr-HR" sz="2400" i="1" dirty="0"/>
              <a:t>Naslov </a:t>
            </a:r>
            <a:r>
              <a:rPr lang="hr-HR" sz="2400" i="1" dirty="0" smtClean="0"/>
              <a:t>stranice. </a:t>
            </a:r>
            <a:r>
              <a:rPr lang="hr-HR" sz="2400" i="1" dirty="0"/>
              <a:t>URL [datum pristupa stranici]</a:t>
            </a:r>
          </a:p>
          <a:p>
            <a:pPr marL="0" indent="0">
              <a:spcBef>
                <a:spcPts val="600"/>
              </a:spcBef>
              <a:buNone/>
            </a:pPr>
            <a:endParaRPr lang="hr-HR" sz="2400" i="1" dirty="0"/>
          </a:p>
        </p:txBody>
      </p:sp>
    </p:spTree>
    <p:extLst>
      <p:ext uri="{BB962C8B-B14F-4D97-AF65-F5344CB8AC3E}">
        <p14:creationId xmlns:p14="http://schemas.microsoft.com/office/powerpoint/2010/main" val="33048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bibliografija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7437" y="1674878"/>
            <a:ext cx="8686800" cy="866725"/>
          </a:xfrm>
        </p:spPr>
        <p:txBody>
          <a:bodyPr/>
          <a:lstStyle/>
          <a:p>
            <a:r>
              <a:rPr lang="hr-HR" dirty="0"/>
              <a:t>Kada su izvori navedeni, može se stvoriti bibliografija.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07" y="2474204"/>
            <a:ext cx="8450986" cy="2721896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36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565" y="1397960"/>
            <a:ext cx="5712634" cy="4996534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bibliografija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3707904" y="1584361"/>
            <a:ext cx="1043710" cy="34843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sp>
        <p:nvSpPr>
          <p:cNvPr id="8" name="Zaobljeni pravokutnik 7"/>
          <p:cNvSpPr/>
          <p:nvPr/>
        </p:nvSpPr>
        <p:spPr>
          <a:xfrm>
            <a:off x="4633802" y="2524710"/>
            <a:ext cx="1169470" cy="33618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sp>
        <p:nvSpPr>
          <p:cNvPr id="9" name="Zaobljeni pravokutnik 8"/>
          <p:cNvSpPr/>
          <p:nvPr/>
        </p:nvSpPr>
        <p:spPr>
          <a:xfrm>
            <a:off x="4615694" y="2861275"/>
            <a:ext cx="3840243" cy="3439937"/>
          </a:xfrm>
          <a:prstGeom prst="roundRect">
            <a:avLst>
              <a:gd name="adj" fmla="val 1133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sp>
        <p:nvSpPr>
          <p:cNvPr id="11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2683024" cy="4525962"/>
          </a:xfrm>
        </p:spPr>
        <p:txBody>
          <a:bodyPr/>
          <a:lstStyle/>
          <a:p>
            <a:r>
              <a:rPr lang="hr-HR" dirty="0"/>
              <a:t>Kazalo treba postaviti na željenu lokaciju, a potom </a:t>
            </a:r>
            <a:r>
              <a:rPr lang="hr-HR" dirty="0" smtClean="0"/>
              <a:t>birati: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35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Bibliografija - ažuriranje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988839"/>
            <a:ext cx="2827040" cy="4091285"/>
          </a:xfrm>
        </p:spPr>
        <p:txBody>
          <a:bodyPr/>
          <a:lstStyle/>
          <a:p>
            <a:r>
              <a:rPr lang="hr-HR" dirty="0" smtClean="0"/>
              <a:t>Stvorenu bibliografiju moguće je prema potrebi ažurirati, a izvore dodatno urediti.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452" y="1592453"/>
            <a:ext cx="5709989" cy="3623362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aobljeni pravokutnik 7"/>
          <p:cNvSpPr/>
          <p:nvPr/>
        </p:nvSpPr>
        <p:spPr>
          <a:xfrm>
            <a:off x="3257749" y="1757502"/>
            <a:ext cx="2210544" cy="33384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752" y="4863907"/>
            <a:ext cx="2495550" cy="1609725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" name="Zaobljeni pravokutnik 9"/>
          <p:cNvSpPr/>
          <p:nvPr/>
        </p:nvSpPr>
        <p:spPr>
          <a:xfrm>
            <a:off x="3880929" y="5712358"/>
            <a:ext cx="2103412" cy="29914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  <p:sp>
        <p:nvSpPr>
          <p:cNvPr id="11" name="Zaobljeni pravokutnik 10"/>
          <p:cNvSpPr/>
          <p:nvPr/>
        </p:nvSpPr>
        <p:spPr>
          <a:xfrm>
            <a:off x="5868144" y="4916380"/>
            <a:ext cx="160770" cy="59648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5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</a:t>
            </a:r>
            <a:endParaRPr lang="hr-HR" dirty="0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60366"/>
              </p:ext>
            </p:extLst>
          </p:nvPr>
        </p:nvGraphicFramePr>
        <p:xfrm>
          <a:off x="703435" y="1844824"/>
          <a:ext cx="7889530" cy="36047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88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719">
                <a:tc>
                  <a:txBody>
                    <a:bodyPr/>
                    <a:lstStyle/>
                    <a:p>
                      <a:pPr marL="173038" marR="0" lvl="1" indent="-15875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b="0" dirty="0" smtClean="0"/>
                        <a:t>Preuzeti datoteku </a:t>
                      </a:r>
                      <a:r>
                        <a:rPr lang="hr-HR" sz="2400" i="1" dirty="0" err="1" smtClean="0"/>
                        <a:t>Datoteka_uz_citiranje</a:t>
                      </a:r>
                      <a:r>
                        <a:rPr lang="hr-HR" sz="2400" dirty="0" smtClean="0"/>
                        <a:t>. 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469">
                <a:tc>
                  <a:txBody>
                    <a:bodyPr/>
                    <a:lstStyle/>
                    <a:p>
                      <a:pPr marL="173038" marR="0" lvl="1" indent="-15875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dirty="0" smtClean="0"/>
                        <a:t>Datoteku otvoriti pa navesti i opisati izvore kako je pokazano u prethodnim primjerima.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44">
                <a:tc>
                  <a:txBody>
                    <a:bodyPr/>
                    <a:lstStyle/>
                    <a:p>
                      <a:pPr marL="17462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 kraj dokumenta</a:t>
                      </a:r>
                      <a:r>
                        <a:rPr kumimoji="0" lang="hr-HR" sz="24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umetnuti prijelom stranice, pa na posljednju stranicu umetnuti bibliografiju.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344173"/>
                  </a:ext>
                </a:extLst>
              </a:tr>
              <a:tr h="699498">
                <a:tc>
                  <a:txBody>
                    <a:bodyPr/>
                    <a:lstStyle/>
                    <a:p>
                      <a:pPr marL="174625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Spremiti načinjene promjene, pa dokument zatvoriti.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31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1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Plagiranje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443664" cy="4525962"/>
          </a:xfrm>
        </p:spPr>
        <p:txBody>
          <a:bodyPr/>
          <a:lstStyle/>
          <a:p>
            <a:pPr algn="just"/>
            <a:r>
              <a:rPr lang="hr-HR" dirty="0" smtClean="0"/>
              <a:t>Plagiranje </a:t>
            </a:r>
            <a:r>
              <a:rPr lang="hr-HR" dirty="0"/>
              <a:t>je </a:t>
            </a:r>
            <a:r>
              <a:rPr lang="hr-HR" b="1" i="1" dirty="0"/>
              <a:t>prisvajanje nečijega autorskoga </a:t>
            </a:r>
            <a:r>
              <a:rPr lang="hr-HR" b="1" i="1" dirty="0" smtClean="0"/>
              <a:t>rada</a:t>
            </a:r>
            <a:r>
              <a:rPr lang="hr-HR" dirty="0" smtClean="0"/>
              <a:t>. </a:t>
            </a:r>
          </a:p>
          <a:p>
            <a:pPr algn="just"/>
            <a:r>
              <a:rPr lang="hr-HR" dirty="0" smtClean="0"/>
              <a:t>Plagirati </a:t>
            </a:r>
            <a:r>
              <a:rPr lang="hr-HR" dirty="0"/>
              <a:t>se može </a:t>
            </a:r>
            <a:r>
              <a:rPr lang="hr-HR" b="1" i="1" dirty="0"/>
              <a:t>sve ono što je plod </a:t>
            </a:r>
            <a:r>
              <a:rPr lang="hr-HR" b="1" i="1" dirty="0" smtClean="0"/>
              <a:t>kreativnog </a:t>
            </a:r>
            <a:r>
              <a:rPr lang="hr-HR" b="1" i="1" dirty="0"/>
              <a:t>i </a:t>
            </a:r>
            <a:r>
              <a:rPr lang="hr-HR" b="1" i="1" dirty="0" smtClean="0"/>
              <a:t>umnog </a:t>
            </a:r>
            <a:r>
              <a:rPr lang="hr-HR" b="1" i="1" dirty="0"/>
              <a:t>rada pojedine osobe i </a:t>
            </a:r>
            <a:r>
              <a:rPr lang="hr-HR" b="1" i="1" dirty="0" smtClean="0"/>
              <a:t>vlasništvo je te osobe</a:t>
            </a:r>
            <a:r>
              <a:rPr lang="hr-HR" dirty="0" smtClean="0"/>
              <a:t>.</a:t>
            </a:r>
            <a:endParaRPr lang="hr-HR" dirty="0"/>
          </a:p>
          <a:p>
            <a:pPr algn="just"/>
            <a:r>
              <a:rPr lang="hr-HR" dirty="0" smtClean="0"/>
              <a:t>Neovlašteno </a:t>
            </a:r>
            <a:r>
              <a:rPr lang="hr-HR" dirty="0"/>
              <a:t>prikazivanje tuđeg rada kao </a:t>
            </a:r>
            <a:r>
              <a:rPr lang="hr-HR" dirty="0" smtClean="0"/>
              <a:t>vlastitog, </a:t>
            </a:r>
            <a:r>
              <a:rPr lang="hr-HR" b="1" i="1" dirty="0" smtClean="0"/>
              <a:t>krađa je intelektualnog </a:t>
            </a:r>
            <a:r>
              <a:rPr lang="hr-HR" b="1" i="1" dirty="0"/>
              <a:t>vlasništva</a:t>
            </a:r>
            <a:r>
              <a:rPr lang="hr-HR" dirty="0" smtClean="0"/>
              <a:t>.</a:t>
            </a:r>
          </a:p>
          <a:p>
            <a:pPr algn="just"/>
            <a:r>
              <a:rPr lang="hr-HR" dirty="0"/>
              <a:t>Tuđe ideje neetički je predstavljati kao vlastite!</a:t>
            </a:r>
          </a:p>
        </p:txBody>
      </p:sp>
    </p:spTree>
    <p:extLst>
      <p:ext uri="{BB962C8B-B14F-4D97-AF65-F5344CB8AC3E}">
        <p14:creationId xmlns:p14="http://schemas.microsoft.com/office/powerpoint/2010/main" val="15263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6152" y="341225"/>
            <a:ext cx="8884096" cy="838200"/>
          </a:xfrm>
        </p:spPr>
        <p:txBody>
          <a:bodyPr/>
          <a:lstStyle/>
          <a:p>
            <a:r>
              <a:rPr lang="hr-HR" dirty="0" smtClean="0"/>
              <a:t>Načini </a:t>
            </a:r>
            <a:r>
              <a:rPr lang="hr-HR" dirty="0"/>
              <a:t>prenošenja </a:t>
            </a:r>
            <a:r>
              <a:rPr lang="hr-HR" dirty="0" smtClean="0"/>
              <a:t>tuđeg sadržaja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CITIRANJE</a:t>
            </a:r>
            <a:r>
              <a:rPr lang="hr-HR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r-HR" dirty="0" smtClean="0"/>
              <a:t>doslovno preuzimanje tuđeg teksta.</a:t>
            </a:r>
            <a:endParaRPr lang="hr-HR" dirty="0"/>
          </a:p>
          <a:p>
            <a:pPr>
              <a:spcBef>
                <a:spcPts val="0"/>
              </a:spcBef>
            </a:pPr>
            <a:r>
              <a:rPr lang="hr-HR" b="1" dirty="0"/>
              <a:t>PARAFRAZIRANJE</a:t>
            </a:r>
            <a:r>
              <a:rPr lang="hr-HR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r-HR" dirty="0" smtClean="0"/>
              <a:t>skraćen</a:t>
            </a:r>
            <a:r>
              <a:rPr lang="hr-HR" dirty="0"/>
              <a:t>o</a:t>
            </a:r>
            <a:r>
              <a:rPr lang="hr-HR" dirty="0" smtClean="0"/>
              <a:t> prikazivanje (prepričavanje) tuđeg  teksta.</a:t>
            </a:r>
          </a:p>
          <a:p>
            <a:pPr>
              <a:spcBef>
                <a:spcPts val="0"/>
              </a:spcBef>
            </a:pPr>
            <a:r>
              <a:rPr lang="hr-HR" b="1" dirty="0" smtClean="0"/>
              <a:t>INTERPRETIRANJE</a:t>
            </a:r>
            <a:r>
              <a:rPr lang="hr-HR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hr-HR" dirty="0" smtClean="0"/>
              <a:t>prikaz načina na koji je autor teksta razumio tuđe djelo.</a:t>
            </a:r>
          </a:p>
        </p:txBody>
      </p:sp>
    </p:spTree>
    <p:extLst>
      <p:ext uri="{BB962C8B-B14F-4D97-AF65-F5344CB8AC3E}">
        <p14:creationId xmlns:p14="http://schemas.microsoft.com/office/powerpoint/2010/main" val="5853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6152" y="344676"/>
            <a:ext cx="8884096" cy="838200"/>
          </a:xfrm>
        </p:spPr>
        <p:txBody>
          <a:bodyPr/>
          <a:lstStyle/>
          <a:p>
            <a:r>
              <a:rPr lang="hr-HR" sz="3600" dirty="0" smtClean="0"/>
              <a:t>navođenje </a:t>
            </a:r>
            <a:r>
              <a:rPr lang="hr-HR" sz="3600" dirty="0"/>
              <a:t>korištenih izvora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556792"/>
            <a:ext cx="8208912" cy="4334464"/>
          </a:xfrm>
        </p:spPr>
        <p:txBody>
          <a:bodyPr/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dirty="0" smtClean="0"/>
              <a:t>Plagiranje </a:t>
            </a:r>
            <a:r>
              <a:rPr lang="hr-HR" dirty="0"/>
              <a:t>se izbjegava </a:t>
            </a:r>
            <a:r>
              <a:rPr lang="hr-HR" b="1" i="1" dirty="0"/>
              <a:t>ispravnim </a:t>
            </a:r>
            <a:r>
              <a:rPr lang="hr-HR" b="1" i="1" dirty="0" smtClean="0"/>
              <a:t>navođenjem </a:t>
            </a:r>
            <a:r>
              <a:rPr lang="hr-HR" b="1" i="1" dirty="0"/>
              <a:t>korištenih izvora</a:t>
            </a:r>
            <a:r>
              <a:rPr lang="hr-HR" dirty="0" smtClean="0"/>
              <a:t>. </a:t>
            </a:r>
          </a:p>
          <a:p>
            <a:pPr algn="just"/>
            <a:r>
              <a:rPr lang="hr-HR" dirty="0" smtClean="0"/>
              <a:t>Na izvore se pozivamo:</a:t>
            </a:r>
            <a:endParaRPr lang="hr-HR" dirty="0"/>
          </a:p>
          <a:p>
            <a:pPr lvl="1" algn="just">
              <a:lnSpc>
                <a:spcPct val="110000"/>
              </a:lnSpc>
            </a:pP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unutar  teksta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(najčešće prezime autora i datum </a:t>
            </a:r>
            <a:r>
              <a:rPr lang="hr-HR" dirty="0">
                <a:solidFill>
                  <a:schemeClr val="tx2">
                    <a:lumMod val="50000"/>
                  </a:schemeClr>
                </a:solidFill>
              </a:rPr>
              <a:t>publiciranja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hr-HR" dirty="0" smtClean="0"/>
              <a:t> </a:t>
            </a:r>
            <a:endParaRPr lang="hr-HR" dirty="0"/>
          </a:p>
          <a:p>
            <a:pPr lvl="1" algn="just">
              <a:lnSpc>
                <a:spcPct val="110000"/>
              </a:lnSpc>
            </a:pP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u </a:t>
            </a:r>
            <a:r>
              <a:rPr lang="hr-HR" b="1" i="1" dirty="0">
                <a:solidFill>
                  <a:schemeClr val="tx2">
                    <a:lumMod val="50000"/>
                  </a:schemeClr>
                </a:solidFill>
              </a:rPr>
              <a:t>popisu </a:t>
            </a:r>
            <a:r>
              <a:rPr lang="hr-HR" b="1" i="1" dirty="0" smtClean="0">
                <a:solidFill>
                  <a:schemeClr val="tx2">
                    <a:lumMod val="50000"/>
                  </a:schemeClr>
                </a:solidFill>
              </a:rPr>
              <a:t>literature, na kraju teksta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(detaljan popis informacija koje ovise o vrsti izvora)</a:t>
            </a:r>
            <a:r>
              <a:rPr lang="hr-HR" dirty="0" smtClean="0"/>
              <a:t>.</a:t>
            </a:r>
            <a:endParaRPr lang="hr-HR" dirty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746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MS Word olakšava </a:t>
            </a:r>
            <a:r>
              <a:rPr lang="hr-HR" b="1" i="1" dirty="0" smtClean="0"/>
              <a:t>postupak navođenja i opisivanja korištenih izvora</a:t>
            </a:r>
            <a:r>
              <a:rPr lang="hr-HR" dirty="0" smtClean="0"/>
              <a:t>, te </a:t>
            </a:r>
            <a:r>
              <a:rPr lang="hr-HR" b="1" i="1" dirty="0"/>
              <a:t>stvaranje bibliografije</a:t>
            </a:r>
            <a:r>
              <a:rPr lang="hr-HR" dirty="0" smtClean="0"/>
              <a:t>, za tu namjenu pripremljenim naredbama.</a:t>
            </a:r>
          </a:p>
          <a:p>
            <a:pPr algn="just"/>
            <a:r>
              <a:rPr lang="hr-HR" dirty="0" smtClean="0"/>
              <a:t>Ovisno o vrsti izvora, potrebno je </a:t>
            </a:r>
            <a:r>
              <a:rPr lang="hr-HR" b="1" i="1" dirty="0" smtClean="0"/>
              <a:t>popuniti specifična  polja bibliografije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79512" y="341735"/>
            <a:ext cx="8964488" cy="838200"/>
          </a:xfrm>
        </p:spPr>
        <p:txBody>
          <a:bodyPr/>
          <a:lstStyle/>
          <a:p>
            <a:r>
              <a:rPr lang="hr-HR" sz="3600" dirty="0" smtClean="0"/>
              <a:t>navođenje </a:t>
            </a:r>
            <a:r>
              <a:rPr lang="hr-HR" sz="3600" dirty="0"/>
              <a:t>korištenih izvora</a:t>
            </a:r>
          </a:p>
        </p:txBody>
      </p:sp>
      <p:pic>
        <p:nvPicPr>
          <p:cNvPr id="8" name="Rezervirano mjesto sadržaj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07904" y="4309043"/>
            <a:ext cx="5030452" cy="19679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Zaobljeni pravokutnik 8"/>
          <p:cNvSpPr/>
          <p:nvPr/>
        </p:nvSpPr>
        <p:spPr>
          <a:xfrm>
            <a:off x="5398804" y="4498748"/>
            <a:ext cx="911461" cy="29958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5681858" y="4804047"/>
            <a:ext cx="592193" cy="85436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5709018" y="5646776"/>
            <a:ext cx="2638277" cy="3104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02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340768"/>
            <a:ext cx="7143600" cy="27946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79512" y="341735"/>
            <a:ext cx="8964488" cy="838200"/>
          </a:xfrm>
        </p:spPr>
        <p:txBody>
          <a:bodyPr/>
          <a:lstStyle/>
          <a:p>
            <a:r>
              <a:rPr lang="hr-HR" sz="3600" dirty="0" smtClean="0"/>
              <a:t>navođenje </a:t>
            </a:r>
            <a:r>
              <a:rPr lang="hr-HR" sz="3600" dirty="0"/>
              <a:t>korištenih izvora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327132"/>
            <a:ext cx="4129472" cy="40541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Zaobljeni pravokutnik 8"/>
          <p:cNvSpPr/>
          <p:nvPr/>
        </p:nvSpPr>
        <p:spPr>
          <a:xfrm>
            <a:off x="4067944" y="1628800"/>
            <a:ext cx="1368152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4523014" y="2060847"/>
            <a:ext cx="816429" cy="120486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4523014" y="3265715"/>
            <a:ext cx="3804557" cy="44087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1338944" y="2708209"/>
            <a:ext cx="2676362" cy="3673117"/>
          </a:xfrm>
          <a:prstGeom prst="roundRect">
            <a:avLst>
              <a:gd name="adj" fmla="val 3663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zervirano mjesto sadržaja 2"/>
          <p:cNvSpPr txBox="1">
            <a:spLocks/>
          </p:cNvSpPr>
          <p:nvPr/>
        </p:nvSpPr>
        <p:spPr bwMode="auto">
          <a:xfrm>
            <a:off x="4380333" y="4199826"/>
            <a:ext cx="4454947" cy="171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1pPr>
            <a:lvl2pPr marL="742950" indent="-285750" algn="l" rtl="0" fontAlgn="base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2pPr>
            <a:lvl3pPr marL="11430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3pPr>
            <a:lvl4pPr marL="16002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4pPr>
            <a:lvl5pPr marL="20574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/>
              <a:t>Kazalo treba </a:t>
            </a:r>
            <a:r>
              <a:rPr lang="hr-HR" b="1" dirty="0" smtClean="0"/>
              <a:t>postaviti na odgovarajuću lokaciju u tekstu</a:t>
            </a:r>
            <a:r>
              <a:rPr lang="hr-HR" dirty="0" smtClean="0"/>
              <a:t>, a potom birati kako je prikazano.</a:t>
            </a:r>
            <a:endParaRPr lang="hr-HR" dirty="0"/>
          </a:p>
        </p:txBody>
      </p:sp>
      <p:sp>
        <p:nvSpPr>
          <p:cNvPr id="2" name="TekstniOkvir 1"/>
          <p:cNvSpPr txBox="1"/>
          <p:nvPr/>
        </p:nvSpPr>
        <p:spPr>
          <a:xfrm>
            <a:off x="5376990" y="1159325"/>
            <a:ext cx="41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1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4966118" y="2192543"/>
            <a:ext cx="41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2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6912017" y="3193763"/>
            <a:ext cx="41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3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3347864" y="5121736"/>
            <a:ext cx="41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4</a:t>
            </a:r>
            <a:endParaRPr lang="hr-H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064" y="346262"/>
            <a:ext cx="8731696" cy="838200"/>
          </a:xfrm>
        </p:spPr>
        <p:txBody>
          <a:bodyPr/>
          <a:lstStyle/>
          <a:p>
            <a:r>
              <a:rPr lang="hr-HR" dirty="0"/>
              <a:t>Izvor: Dio Knjige poznatog autora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6647" y="1770491"/>
            <a:ext cx="4195192" cy="4525962"/>
          </a:xfrm>
        </p:spPr>
        <p:txBody>
          <a:bodyPr/>
          <a:lstStyle/>
          <a:p>
            <a:r>
              <a:rPr lang="hr-HR" dirty="0" smtClean="0"/>
              <a:t>Unutar teksta  navodi se </a:t>
            </a:r>
            <a:r>
              <a:rPr lang="hr-HR" b="1" i="1" dirty="0" smtClean="0"/>
              <a:t>prezime autora i objava godine rada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 kraju teksta navode se podaci koje treba zabilježiti u obrascu </a:t>
            </a:r>
            <a:r>
              <a:rPr lang="hr-HR" b="1" i="1" dirty="0" smtClean="0"/>
              <a:t>Vrsta izvora: Dio knjige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/>
          <a:srcRect r="4215"/>
          <a:stretch/>
        </p:blipFill>
        <p:spPr>
          <a:xfrm>
            <a:off x="4588489" y="1708964"/>
            <a:ext cx="4392488" cy="417738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8" name="Zaobljeni pravokutnik 7"/>
          <p:cNvSpPr/>
          <p:nvPr/>
        </p:nvSpPr>
        <p:spPr>
          <a:xfrm>
            <a:off x="5955360" y="2097207"/>
            <a:ext cx="3047919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zervirano mjesto sadržaja 2"/>
          <p:cNvSpPr txBox="1">
            <a:spLocks/>
          </p:cNvSpPr>
          <p:nvPr/>
        </p:nvSpPr>
        <p:spPr bwMode="auto">
          <a:xfrm>
            <a:off x="4425466" y="5886346"/>
            <a:ext cx="4718534" cy="82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1pPr>
            <a:lvl2pPr marL="742950" indent="-285750" algn="l" rtl="0" fontAlgn="base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2pPr>
            <a:lvl3pPr marL="11430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3pPr>
            <a:lvl4pPr marL="16002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4pPr>
            <a:lvl5pPr marL="2057400" indent="-228600" algn="l" rtl="0" fontAlgn="base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30000"/>
              <a:buFont typeface="Wingdings" pitchFamily="2" charset="2"/>
              <a:buChar char="§"/>
              <a:defRPr sz="2800" kern="8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Wingdings" pitchFamily="2" charset="2"/>
              <a:buNone/>
            </a:pPr>
            <a:r>
              <a:rPr lang="hr-HR" sz="2400" dirty="0" smtClean="0"/>
              <a:t>Kod citiranja tuđeg teksta, tekst se označava </a:t>
            </a:r>
            <a:r>
              <a:rPr lang="hr-HR" sz="2400" b="1" i="1" dirty="0" smtClean="0"/>
              <a:t>navodnicima</a:t>
            </a:r>
            <a:r>
              <a:rPr lang="hr-HR" sz="2400" dirty="0" smtClean="0"/>
              <a:t>.</a:t>
            </a: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68" y="1207321"/>
            <a:ext cx="8287841" cy="35618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12" name="TekstniOkvir 11"/>
          <p:cNvSpPr txBox="1"/>
          <p:nvPr/>
        </p:nvSpPr>
        <p:spPr>
          <a:xfrm>
            <a:off x="4627912" y="3405416"/>
            <a:ext cx="1239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(</a:t>
            </a:r>
            <a:r>
              <a:rPr lang="hr-HR" sz="1400" b="1" dirty="0" smtClean="0">
                <a:solidFill>
                  <a:srgbClr val="FF0000"/>
                </a:solidFill>
              </a:rPr>
              <a:t>UREDNIK)</a:t>
            </a:r>
            <a:endParaRPr lang="hr-H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2352" y="355315"/>
            <a:ext cx="8731696" cy="838200"/>
          </a:xfrm>
        </p:spPr>
        <p:txBody>
          <a:bodyPr/>
          <a:lstStyle/>
          <a:p>
            <a:r>
              <a:rPr lang="hr-HR" dirty="0"/>
              <a:t>Izvor: Dio Knjige poznatog autora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98" y="1340768"/>
            <a:ext cx="8341314" cy="410445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698" y="2193223"/>
            <a:ext cx="4461429" cy="4212914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grpSp>
        <p:nvGrpSpPr>
          <p:cNvPr id="8" name="Grupa 7"/>
          <p:cNvGrpSpPr/>
          <p:nvPr/>
        </p:nvGrpSpPr>
        <p:grpSpPr>
          <a:xfrm>
            <a:off x="2627784" y="5730131"/>
            <a:ext cx="5892186" cy="991344"/>
            <a:chOff x="2335290" y="5276952"/>
            <a:chExt cx="6496050" cy="1190625"/>
          </a:xfrm>
        </p:grpSpPr>
        <p:pic>
          <p:nvPicPr>
            <p:cNvPr id="9" name="Slika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35290" y="5276952"/>
              <a:ext cx="6496050" cy="1190625"/>
            </a:xfrm>
            <a:prstGeom prst="rect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</p:pic>
        <p:sp>
          <p:nvSpPr>
            <p:cNvPr id="10" name="Zaobljeni pravokutnik 9"/>
            <p:cNvSpPr/>
            <p:nvPr/>
          </p:nvSpPr>
          <p:spPr>
            <a:xfrm>
              <a:off x="8057291" y="5664405"/>
              <a:ext cx="619165" cy="41572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aobljeni pravokutnik 10"/>
            <p:cNvSpPr/>
            <p:nvPr/>
          </p:nvSpPr>
          <p:spPr>
            <a:xfrm>
              <a:off x="2335290" y="5880990"/>
              <a:ext cx="619165" cy="41572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4682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Specifičnosti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7234" y="1556792"/>
            <a:ext cx="8686800" cy="4525962"/>
          </a:xfrm>
        </p:spPr>
        <p:txBody>
          <a:bodyPr/>
          <a:lstStyle/>
          <a:p>
            <a:r>
              <a:rPr lang="hr-HR" dirty="0" smtClean="0"/>
              <a:t>Ako je </a:t>
            </a:r>
            <a:r>
              <a:rPr lang="hr-HR" b="1" i="1" dirty="0" smtClean="0"/>
              <a:t>AUTOR NEPOZNAT</a:t>
            </a:r>
            <a:r>
              <a:rPr lang="hr-HR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hr-HR" dirty="0" smtClean="0"/>
              <a:t>koristi se skraćenica </a:t>
            </a:r>
            <a:r>
              <a:rPr lang="hr-HR" b="1" i="1" dirty="0" err="1" smtClean="0"/>
              <a:t>Anonymous</a:t>
            </a:r>
            <a:r>
              <a:rPr lang="hr-HR" b="1" i="1" dirty="0" smtClean="0"/>
              <a:t> (</a:t>
            </a:r>
            <a:r>
              <a:rPr lang="hr-HR" b="1" i="1" dirty="0" err="1" smtClean="0"/>
              <a:t>Anon</a:t>
            </a:r>
            <a:r>
              <a:rPr lang="hr-HR" b="1" i="1" dirty="0" smtClean="0"/>
              <a:t>) </a:t>
            </a:r>
            <a:r>
              <a:rPr lang="hr-HR" dirty="0" smtClean="0"/>
              <a:t>ili se navodi </a:t>
            </a:r>
            <a:r>
              <a:rPr lang="hr-HR" b="1" i="1" dirty="0" smtClean="0"/>
              <a:t>samo naslov rada</a:t>
            </a:r>
            <a:r>
              <a:rPr lang="hr-HR" dirty="0" smtClean="0"/>
              <a:t>.</a:t>
            </a:r>
          </a:p>
          <a:p>
            <a:pPr lvl="1"/>
            <a:endParaRPr lang="hr-HR" sz="1400" dirty="0" smtClean="0"/>
          </a:p>
          <a:p>
            <a:pPr lvl="1"/>
            <a:r>
              <a:rPr lang="hr-HR" dirty="0" smtClean="0"/>
              <a:t>Ako je </a:t>
            </a:r>
            <a:r>
              <a:rPr lang="hr-HR" b="1" i="1" dirty="0" smtClean="0"/>
              <a:t>GODINA NEPOZNATA</a:t>
            </a:r>
            <a:r>
              <a:rPr lang="hr-HR" dirty="0" smtClean="0"/>
              <a:t>:</a:t>
            </a:r>
          </a:p>
          <a:p>
            <a:pPr lvl="2">
              <a:spcBef>
                <a:spcPts val="600"/>
              </a:spcBef>
            </a:pPr>
            <a:r>
              <a:rPr lang="hr-HR" dirty="0" smtClean="0"/>
              <a:t>koristi se skraćenica </a:t>
            </a:r>
            <a:r>
              <a:rPr lang="hr-HR" b="1" i="1" dirty="0" smtClean="0"/>
              <a:t>n.d. (od no date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16" y="3356992"/>
            <a:ext cx="7675902" cy="640272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7" name="Zaobljeni pravokutnik 6"/>
          <p:cNvSpPr/>
          <p:nvPr/>
        </p:nvSpPr>
        <p:spPr>
          <a:xfrm>
            <a:off x="5771592" y="3659252"/>
            <a:ext cx="2165598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16" y="5366749"/>
            <a:ext cx="7768716" cy="654123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10" name="Zaobljeni pravokutnik 9"/>
          <p:cNvSpPr/>
          <p:nvPr/>
        </p:nvSpPr>
        <p:spPr>
          <a:xfrm>
            <a:off x="5670495" y="5649505"/>
            <a:ext cx="1789560" cy="3384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8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9619</TotalTime>
  <Words>452</Words>
  <Application>Microsoft Office PowerPoint</Application>
  <PresentationFormat>Prikaz na zaslonu (4:3)</PresentationFormat>
  <Paragraphs>69</Paragraphs>
  <Slides>18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Times New Roman</vt:lpstr>
      <vt:lpstr>Verdana</vt:lpstr>
      <vt:lpstr>Wingdings</vt:lpstr>
      <vt:lpstr>Wingdings 2</vt:lpstr>
      <vt:lpstr>Putovanje</vt:lpstr>
      <vt:lpstr>Ms Word 2016</vt:lpstr>
      <vt:lpstr>Plagiranje</vt:lpstr>
      <vt:lpstr>Načini prenošenja tuđeg sadržaja</vt:lpstr>
      <vt:lpstr>navođenje korištenih izvora</vt:lpstr>
      <vt:lpstr>navođenje korištenih izvora</vt:lpstr>
      <vt:lpstr>navođenje korištenih izvora</vt:lpstr>
      <vt:lpstr>Izvor: Dio Knjige poznatog autora</vt:lpstr>
      <vt:lpstr>Izvor: Dio Knjige poznatog autora</vt:lpstr>
      <vt:lpstr>Specifičnosti</vt:lpstr>
      <vt:lpstr>Izvor: članak na mrežnoj stranici</vt:lpstr>
      <vt:lpstr>Izvor: članak na mrežnoj stranici</vt:lpstr>
      <vt:lpstr>Izvor: dokument na mrežnoj stranici</vt:lpstr>
      <vt:lpstr>Izvor: dokument na mrežnoj stranici</vt:lpstr>
      <vt:lpstr>specifičnosti</vt:lpstr>
      <vt:lpstr>bibliografija</vt:lpstr>
      <vt:lpstr>bibliografija</vt:lpstr>
      <vt:lpstr>Bibliografija - ažuriranje</vt:lpstr>
      <vt:lpstr>Vježba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Sanda Šutalo</cp:lastModifiedBy>
  <cp:revision>770</cp:revision>
  <dcterms:created xsi:type="dcterms:W3CDTF">2012-03-18T17:34:57Z</dcterms:created>
  <dcterms:modified xsi:type="dcterms:W3CDTF">2022-05-11T15:58:02Z</dcterms:modified>
</cp:coreProperties>
</file>