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6" d="100"/>
          <a:sy n="76" d="100"/>
        </p:scale>
        <p:origin x="-90" y="-7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05DBB7-DB55-4654-A51D-06FEC577FA5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xmlns="" id="{8337B6CB-A8D5-431D-8636-3D3D56335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xmlns="" id="{5E36A967-523D-46D2-A171-FD232DE7CC37}"/>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8B7EE794-6C67-4B01-A61A-1B1DF88C486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EFE20EC8-0FDF-4EA6-BB93-CB25C0EAA64C}"/>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19837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AE701A-B7A2-40D6-85A5-46CC0D01C92F}"/>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xmlns="" id="{4495D1CF-5B0A-4B48-BCF8-038BEB285154}"/>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C00756BF-6231-4B27-8908-913FC16EE6D2}"/>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BFA24F57-E09F-46DB-B797-C0D77638B1D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85C40F79-AA33-431E-8F62-CF017C68B5F0}"/>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161700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7728EB9-676C-4A3E-B15B-CEBB03AC9592}"/>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xmlns="" id="{FB52E649-B893-4BB3-8EF2-3ACF84EA2743}"/>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B7AE26E9-D91C-40B9-AB06-D685BA51EAFE}"/>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D9FDCAB3-1D54-4F60-89C4-349ED1AFC49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EDC8FEFB-F680-431D-8266-1FBBA9A8BD0A}"/>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8046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769D29-37BA-4CC5-B122-60B41884ED5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4D15C780-996A-488B-8549-37CBA373B506}"/>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1D36A3F3-43E5-4FA5-ACBA-B74060CEC5A4}"/>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327C231E-7084-4DCD-966D-F7FB59C1EB7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FAAD03FA-DFA3-47F1-9E34-EA7E877DDCB7}"/>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50117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3ECE28-C9A7-4B44-92C1-AFC602201D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422C2AF7-64B0-4790-A0EF-E64D5A03C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xmlns="" id="{FF1E9180-2B06-43FB-85A2-E0DE8109EBBC}"/>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7A337A7E-802F-4795-8590-30ED4D85F9F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AFEB5767-1830-4851-94DA-7F3BA9B9317C}"/>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54237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E79A738-907B-4798-84EB-907DEEAC2DB0}"/>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35693913-3F57-48E9-BA64-6B8CB65F30C6}"/>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xmlns="" id="{9962D22E-A560-46BE-A1AE-F840E03E32CE}"/>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xmlns="" id="{DC1DDEB8-5C91-4BCF-B9E4-2D21D16541BA}"/>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6" name="Marcador de Posição do Rodapé 5">
            <a:extLst>
              <a:ext uri="{FF2B5EF4-FFF2-40B4-BE49-F238E27FC236}">
                <a16:creationId xmlns:a16="http://schemas.microsoft.com/office/drawing/2014/main" xmlns="" id="{02AEDF34-2E33-4F93-B209-305C81B5B0A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94704011-25EA-4076-9E57-73536D91CA31}"/>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376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CB44FD-39DF-48FE-8BC9-6075920C8D24}"/>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AEE56786-D45A-4083-AAEB-C1366BFB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xmlns="" id="{603F4EF3-A077-483B-BE5C-F4F18552CFD3}"/>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xmlns="" id="{6722D504-16E0-4A87-A7E9-DC1382A2F8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xmlns="" id="{74FD6A3F-4B9C-4124-B690-8A81990597A6}"/>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xmlns="" id="{244465AF-9CFF-455A-8616-7E9E8485B13F}"/>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8" name="Marcador de Posição do Rodapé 7">
            <a:extLst>
              <a:ext uri="{FF2B5EF4-FFF2-40B4-BE49-F238E27FC236}">
                <a16:creationId xmlns:a16="http://schemas.microsoft.com/office/drawing/2014/main" xmlns="" id="{E9961D87-DBC4-4E5F-A9CB-E8BD4BC0CA95}"/>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xmlns="" id="{76317E96-7D60-4167-B9E7-0E67D170392E}"/>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317163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1B364C-03E5-484A-B27F-F20A6041C00A}"/>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xmlns="" id="{16F706D2-BC95-495D-B069-85D96B630EC4}"/>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4" name="Marcador de Posição do Rodapé 3">
            <a:extLst>
              <a:ext uri="{FF2B5EF4-FFF2-40B4-BE49-F238E27FC236}">
                <a16:creationId xmlns:a16="http://schemas.microsoft.com/office/drawing/2014/main" xmlns="" id="{0811079D-4BDD-4A1B-B33B-7FDCEF02E17D}"/>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xmlns="" id="{0E30A04C-6E78-4775-8E4A-39DFDF355F0E}"/>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4508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xmlns="" id="{432ED225-DB3E-4327-9E22-296BC22842AC}"/>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3" name="Marcador de Posição do Rodapé 2">
            <a:extLst>
              <a:ext uri="{FF2B5EF4-FFF2-40B4-BE49-F238E27FC236}">
                <a16:creationId xmlns:a16="http://schemas.microsoft.com/office/drawing/2014/main" xmlns="" id="{CDFE6568-A5EC-4F9D-977D-0E09DDE0BC1F}"/>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xmlns="" id="{B20028A9-1136-457F-85A0-477DBF8697AB}"/>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243316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18EEDC-367D-4A37-B310-7C57A59BE47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C3680F2A-4708-4FEE-9635-521C3434D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xmlns="" id="{B1D1E9E0-1992-4231-9A50-1DEAD2561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xmlns="" id="{CBD7EFE3-8CDC-4B4C-A4B9-336D2AD2BF8E}"/>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6" name="Marcador de Posição do Rodapé 5">
            <a:extLst>
              <a:ext uri="{FF2B5EF4-FFF2-40B4-BE49-F238E27FC236}">
                <a16:creationId xmlns:a16="http://schemas.microsoft.com/office/drawing/2014/main" xmlns="" id="{77A2DB50-45F0-4508-B75F-740B661E745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7F1C1389-51C7-47D8-8722-9BCA92FB6650}"/>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390929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29BEA6C-0AA8-45FC-899B-D3ECB362BF22}"/>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xmlns="" id="{D7D32CD0-A7B2-4633-BCF2-63D77D760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xmlns="" id="{5429E2A4-AEF6-4CEF-AD53-FB6BF1F6A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xmlns="" id="{AE5AC402-5407-4948-906E-0E27BFEC3BE0}"/>
              </a:ext>
            </a:extLst>
          </p:cNvPr>
          <p:cNvSpPr>
            <a:spLocks noGrp="1"/>
          </p:cNvSpPr>
          <p:nvPr>
            <p:ph type="dt" sz="half" idx="10"/>
          </p:nvPr>
        </p:nvSpPr>
        <p:spPr/>
        <p:txBody>
          <a:bodyPr/>
          <a:lstStyle/>
          <a:p>
            <a:fld id="{E6F61B38-9664-4743-8F8A-45E601C70D88}" type="datetimeFigureOut">
              <a:rPr lang="pt-PT" smtClean="0"/>
              <a:t>03-05-2018</a:t>
            </a:fld>
            <a:endParaRPr lang="pt-PT"/>
          </a:p>
        </p:txBody>
      </p:sp>
      <p:sp>
        <p:nvSpPr>
          <p:cNvPr id="6" name="Marcador de Posição do Rodapé 5">
            <a:extLst>
              <a:ext uri="{FF2B5EF4-FFF2-40B4-BE49-F238E27FC236}">
                <a16:creationId xmlns:a16="http://schemas.microsoft.com/office/drawing/2014/main" xmlns="" id="{54457186-3B42-4618-B805-ABEBCCD31A8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85937801-F9ED-4388-A086-85BE4CCE5888}"/>
              </a:ext>
            </a:extLst>
          </p:cNvPr>
          <p:cNvSpPr>
            <a:spLocks noGrp="1"/>
          </p:cNvSpPr>
          <p:nvPr>
            <p:ph type="sldNum" sz="quarter" idx="12"/>
          </p:nvPr>
        </p:nvSpPr>
        <p:spPr/>
        <p:txBody>
          <a:bodyPr/>
          <a:lstStyle/>
          <a:p>
            <a:fld id="{400A223D-73F2-465C-83EC-332068DA6463}" type="slidenum">
              <a:rPr lang="pt-PT" smtClean="0"/>
              <a:t>‹nº›</a:t>
            </a:fld>
            <a:endParaRPr lang="pt-PT"/>
          </a:p>
        </p:txBody>
      </p:sp>
    </p:spTree>
    <p:extLst>
      <p:ext uri="{BB962C8B-B14F-4D97-AF65-F5344CB8AC3E}">
        <p14:creationId xmlns:p14="http://schemas.microsoft.com/office/powerpoint/2010/main" val="180063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xmlns="" id="{723E40D2-522C-4C3C-BC46-556F0B9E0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24516094-7C48-4A90-8EDE-B719D3A8E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48B917EC-E6F3-4228-BED3-8D3A78B35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61B38-9664-4743-8F8A-45E601C70D88}" type="datetimeFigureOut">
              <a:rPr lang="pt-PT" smtClean="0"/>
              <a:t>03-05-2018</a:t>
            </a:fld>
            <a:endParaRPr lang="pt-PT"/>
          </a:p>
        </p:txBody>
      </p:sp>
      <p:sp>
        <p:nvSpPr>
          <p:cNvPr id="5" name="Marcador de Posição do Rodapé 4">
            <a:extLst>
              <a:ext uri="{FF2B5EF4-FFF2-40B4-BE49-F238E27FC236}">
                <a16:creationId xmlns:a16="http://schemas.microsoft.com/office/drawing/2014/main" xmlns="" id="{C594C8B1-66E0-4DED-A65A-CEBCFC0EB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xmlns="" id="{60749387-7587-4B5E-9281-67CDF10AE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A223D-73F2-465C-83EC-332068DA6463}" type="slidenum">
              <a:rPr lang="pt-PT" smtClean="0"/>
              <a:t>‹nº›</a:t>
            </a:fld>
            <a:endParaRPr lang="pt-PT"/>
          </a:p>
        </p:txBody>
      </p:sp>
    </p:spTree>
    <p:extLst>
      <p:ext uri="{BB962C8B-B14F-4D97-AF65-F5344CB8AC3E}">
        <p14:creationId xmlns:p14="http://schemas.microsoft.com/office/powerpoint/2010/main" val="362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CB544E-FB7F-4BA2-850E-3D949602C7CB}"/>
              </a:ext>
            </a:extLst>
          </p:cNvPr>
          <p:cNvSpPr>
            <a:spLocks noGrp="1"/>
          </p:cNvSpPr>
          <p:nvPr>
            <p:ph type="ctrTitle"/>
          </p:nvPr>
        </p:nvSpPr>
        <p:spPr>
          <a:xfrm>
            <a:off x="1841500" y="533399"/>
            <a:ext cx="7378700" cy="1554163"/>
          </a:xfrm>
        </p:spPr>
        <p:txBody>
          <a:bodyPr>
            <a:normAutofit/>
          </a:bodyPr>
          <a:lstStyle/>
          <a:p>
            <a:r>
              <a:rPr lang="pt-PT" sz="9600" dirty="0" smtClean="0">
                <a:latin typeface="Aharoni" panose="020B0604020202020204" pitchFamily="2" charset="-79"/>
                <a:cs typeface="Aharoni" panose="020B0604020202020204" pitchFamily="2" charset="-79"/>
              </a:rPr>
              <a:t>Avila</a:t>
            </a:r>
            <a:endParaRPr lang="pt-PT" sz="9600" dirty="0">
              <a:latin typeface="Aharoni" panose="020B0604020202020204" pitchFamily="2" charset="-79"/>
              <a:cs typeface="Aharoni" panose="020B0604020202020204" pitchFamily="2" charset="-79"/>
            </a:endParaRPr>
          </a:p>
        </p:txBody>
      </p:sp>
      <p:sp>
        <p:nvSpPr>
          <p:cNvPr id="4" name="CaixaDeTexto 3">
            <a:extLst>
              <a:ext uri="{FF2B5EF4-FFF2-40B4-BE49-F238E27FC236}">
                <a16:creationId xmlns:a16="http://schemas.microsoft.com/office/drawing/2014/main" xmlns="" id="{5457B7F2-CD47-40BE-B880-FAD651B81514}"/>
              </a:ext>
            </a:extLst>
          </p:cNvPr>
          <p:cNvSpPr txBox="1"/>
          <p:nvPr/>
        </p:nvSpPr>
        <p:spPr>
          <a:xfrm>
            <a:off x="8051800" y="5348108"/>
            <a:ext cx="3987800" cy="923330"/>
          </a:xfrm>
          <a:prstGeom prst="rect">
            <a:avLst/>
          </a:prstGeom>
          <a:noFill/>
        </p:spPr>
        <p:txBody>
          <a:bodyPr wrap="square" rtlCol="0">
            <a:spAutoFit/>
          </a:bodyPr>
          <a:lstStyle/>
          <a:p>
            <a:r>
              <a:rPr lang="pt-PT" dirty="0" err="1" smtClean="0"/>
              <a:t>Travail</a:t>
            </a:r>
            <a:r>
              <a:rPr lang="pt-PT" dirty="0" smtClean="0"/>
              <a:t> </a:t>
            </a:r>
            <a:r>
              <a:rPr lang="pt-PT" dirty="0" err="1" smtClean="0"/>
              <a:t>fait</a:t>
            </a:r>
            <a:r>
              <a:rPr lang="pt-PT" dirty="0" smtClean="0"/>
              <a:t> par : </a:t>
            </a:r>
            <a:r>
              <a:rPr lang="pt-PT" dirty="0" err="1"/>
              <a:t>juessmam</a:t>
            </a:r>
            <a:r>
              <a:rPr lang="pt-PT" dirty="0"/>
              <a:t> </a:t>
            </a:r>
            <a:r>
              <a:rPr lang="pt-PT" dirty="0" err="1"/>
              <a:t>indami</a:t>
            </a:r>
            <a:r>
              <a:rPr lang="pt-PT" dirty="0"/>
              <a:t> </a:t>
            </a:r>
          </a:p>
          <a:p>
            <a:r>
              <a:rPr lang="pt-PT" dirty="0"/>
              <a:t>Nº16</a:t>
            </a:r>
          </a:p>
          <a:p>
            <a:r>
              <a:rPr lang="pt-PT" dirty="0"/>
              <a:t>10ºk</a:t>
            </a:r>
          </a:p>
        </p:txBody>
      </p:sp>
      <p:pic>
        <p:nvPicPr>
          <p:cNvPr id="5" name="Imagem 4">
            <a:extLst>
              <a:ext uri="{FF2B5EF4-FFF2-40B4-BE49-F238E27FC236}">
                <a16:creationId xmlns:a16="http://schemas.microsoft.com/office/drawing/2014/main" xmlns="" id="{12B7AA05-DF8E-4BD6-ADF2-61ABFE5A1934}"/>
              </a:ext>
            </a:extLst>
          </p:cNvPr>
          <p:cNvPicPr>
            <a:picLocks noChangeAspect="1"/>
          </p:cNvPicPr>
          <p:nvPr/>
        </p:nvPicPr>
        <p:blipFill>
          <a:blip r:embed="rId2"/>
          <a:stretch>
            <a:fillRect/>
          </a:stretch>
        </p:blipFill>
        <p:spPr>
          <a:xfrm>
            <a:off x="925512" y="2395537"/>
            <a:ext cx="2947988" cy="2066925"/>
          </a:xfrm>
          <a:prstGeom prst="rect">
            <a:avLst/>
          </a:prstGeom>
        </p:spPr>
      </p:pic>
      <p:pic>
        <p:nvPicPr>
          <p:cNvPr id="6" name="Imagem 5">
            <a:extLst>
              <a:ext uri="{FF2B5EF4-FFF2-40B4-BE49-F238E27FC236}">
                <a16:creationId xmlns:a16="http://schemas.microsoft.com/office/drawing/2014/main" xmlns="" id="{1CA78FD8-722C-4ED1-A05F-A6B9C81F0887}"/>
              </a:ext>
            </a:extLst>
          </p:cNvPr>
          <p:cNvPicPr>
            <a:picLocks noChangeAspect="1"/>
          </p:cNvPicPr>
          <p:nvPr/>
        </p:nvPicPr>
        <p:blipFill>
          <a:blip r:embed="rId3"/>
          <a:stretch>
            <a:fillRect/>
          </a:stretch>
        </p:blipFill>
        <p:spPr>
          <a:xfrm>
            <a:off x="8051800" y="2395535"/>
            <a:ext cx="2947988" cy="2066925"/>
          </a:xfrm>
          <a:prstGeom prst="rect">
            <a:avLst/>
          </a:prstGeom>
        </p:spPr>
      </p:pic>
      <p:pic>
        <p:nvPicPr>
          <p:cNvPr id="7" name="Imagem 6">
            <a:extLst>
              <a:ext uri="{FF2B5EF4-FFF2-40B4-BE49-F238E27FC236}">
                <a16:creationId xmlns:a16="http://schemas.microsoft.com/office/drawing/2014/main" xmlns="" id="{089878BC-1DC2-48CC-AA97-DCE6FEF43176}"/>
              </a:ext>
            </a:extLst>
          </p:cNvPr>
          <p:cNvPicPr>
            <a:picLocks noChangeAspect="1"/>
          </p:cNvPicPr>
          <p:nvPr/>
        </p:nvPicPr>
        <p:blipFill>
          <a:blip r:embed="rId4"/>
          <a:stretch>
            <a:fillRect/>
          </a:stretch>
        </p:blipFill>
        <p:spPr>
          <a:xfrm>
            <a:off x="4622006" y="2395535"/>
            <a:ext cx="2947988" cy="2066925"/>
          </a:xfrm>
          <a:prstGeom prst="rect">
            <a:avLst/>
          </a:prstGeom>
        </p:spPr>
      </p:pic>
    </p:spTree>
    <p:extLst>
      <p:ext uri="{BB962C8B-B14F-4D97-AF65-F5344CB8AC3E}">
        <p14:creationId xmlns:p14="http://schemas.microsoft.com/office/powerpoint/2010/main" val="370191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9CD5D0-F74C-4F1C-8C5D-489CABD979B2}"/>
              </a:ext>
            </a:extLst>
          </p:cNvPr>
          <p:cNvSpPr>
            <a:spLocks noGrp="1"/>
          </p:cNvSpPr>
          <p:nvPr>
            <p:ph type="title"/>
          </p:nvPr>
        </p:nvSpPr>
        <p:spPr/>
        <p:txBody>
          <a:bodyPr>
            <a:normAutofit/>
          </a:bodyPr>
          <a:lstStyle/>
          <a:p>
            <a:r>
              <a:rPr lang="pt-PT" sz="6600" dirty="0" err="1">
                <a:latin typeface="Aharoni" panose="02010803020104030203" pitchFamily="2" charset="-79"/>
                <a:cs typeface="Aharoni" panose="02010803020104030203" pitchFamily="2" charset="-79"/>
              </a:rPr>
              <a:t>I</a:t>
            </a:r>
            <a:r>
              <a:rPr lang="pt-PT" sz="6600" dirty="0" err="1" smtClean="0">
                <a:latin typeface="Aharoni" panose="02010803020104030203" pitchFamily="2" charset="-79"/>
                <a:cs typeface="Aharoni" panose="02010803020104030203" pitchFamily="2" charset="-79"/>
              </a:rPr>
              <a:t>nformation</a:t>
            </a:r>
            <a:endParaRPr lang="pt-PT" sz="6600" dirty="0">
              <a:latin typeface="Aharoni" panose="02010803020104030203" pitchFamily="2" charset="-79"/>
              <a:cs typeface="Aharoni" panose="02010803020104030203" pitchFamily="2" charset="-79"/>
            </a:endParaRPr>
          </a:p>
        </p:txBody>
      </p:sp>
      <p:sp>
        <p:nvSpPr>
          <p:cNvPr id="3" name="Marcador de Posição de Conteúdo 2">
            <a:extLst>
              <a:ext uri="{FF2B5EF4-FFF2-40B4-BE49-F238E27FC236}">
                <a16:creationId xmlns:a16="http://schemas.microsoft.com/office/drawing/2014/main" xmlns="" id="{309CF429-B85C-45AD-B231-7387559C289A}"/>
              </a:ext>
            </a:extLst>
          </p:cNvPr>
          <p:cNvSpPr>
            <a:spLocks noGrp="1"/>
          </p:cNvSpPr>
          <p:nvPr>
            <p:ph idx="1"/>
          </p:nvPr>
        </p:nvSpPr>
        <p:spPr/>
        <p:txBody>
          <a:bodyPr>
            <a:normAutofit/>
          </a:bodyPr>
          <a:lstStyle/>
          <a:p>
            <a:r>
              <a:rPr lang="fr-FR" dirty="0">
                <a:latin typeface="Aharoni" panose="02010803020104030203" pitchFamily="2" charset="-79"/>
                <a:cs typeface="Aharoni" panose="02010803020104030203" pitchFamily="2" charset="-79"/>
              </a:rPr>
              <a:t>Ávila est une commune d'Espagne dans la province d'Ávila, communauté autonome de Castille-et-León. Elle a 231,9 km² de superficie et en 2016 il y avait 58 083 habitants (densité: 250,5 hab./km²). La ville d'Ávila est baignée par la rivière </a:t>
            </a:r>
            <a:r>
              <a:rPr lang="fr-FR" dirty="0" err="1">
                <a:latin typeface="Aharoni" panose="02010803020104030203" pitchFamily="2" charset="-79"/>
                <a:cs typeface="Aharoni" panose="02010803020104030203" pitchFamily="2" charset="-79"/>
              </a:rPr>
              <a:t>Adaja</a:t>
            </a:r>
            <a:r>
              <a:rPr lang="fr-FR" dirty="0">
                <a:latin typeface="Aharoni" panose="02010803020104030203" pitchFamily="2" charset="-79"/>
                <a:cs typeface="Aharoni" panose="02010803020104030203" pitchFamily="2" charset="-79"/>
              </a:rPr>
              <a:t>. </a:t>
            </a:r>
            <a:r>
              <a:rPr lang="fr-FR" dirty="0" smtClean="0">
                <a:latin typeface="Aharoni" panose="02010803020104030203" pitchFamily="2" charset="-79"/>
                <a:cs typeface="Aharoni" panose="02010803020104030203" pitchFamily="2" charset="-79"/>
              </a:rPr>
              <a:t>Elle </a:t>
            </a:r>
            <a:r>
              <a:rPr lang="fr-FR" dirty="0">
                <a:latin typeface="Aharoni" panose="02010803020104030203" pitchFamily="2" charset="-79"/>
                <a:cs typeface="Aharoni" panose="02010803020104030203" pitchFamily="2" charset="-79"/>
              </a:rPr>
              <a:t>a un climat continental avec des étés chauds et des hivers froids.</a:t>
            </a:r>
            <a:endParaRPr lang="pt-PT" dirty="0">
              <a:latin typeface="Aharoni" panose="02010803020104030203" pitchFamily="2" charset="-79"/>
              <a:cs typeface="Aharoni" panose="02010803020104030203" pitchFamily="2" charset="-79"/>
            </a:endParaRPr>
          </a:p>
        </p:txBody>
      </p:sp>
      <p:pic>
        <p:nvPicPr>
          <p:cNvPr id="4" name="Imagem 3">
            <a:extLst>
              <a:ext uri="{FF2B5EF4-FFF2-40B4-BE49-F238E27FC236}">
                <a16:creationId xmlns:a16="http://schemas.microsoft.com/office/drawing/2014/main" xmlns="" id="{A686F8F0-E855-4CF8-9EEC-BA2DEEBA8C6C}"/>
              </a:ext>
            </a:extLst>
          </p:cNvPr>
          <p:cNvPicPr>
            <a:picLocks noChangeAspect="1"/>
          </p:cNvPicPr>
          <p:nvPr/>
        </p:nvPicPr>
        <p:blipFill>
          <a:blip r:embed="rId2"/>
          <a:stretch>
            <a:fillRect/>
          </a:stretch>
        </p:blipFill>
        <p:spPr>
          <a:xfrm>
            <a:off x="7935912" y="4317206"/>
            <a:ext cx="3417888" cy="2175669"/>
          </a:xfrm>
          <a:prstGeom prst="rect">
            <a:avLst/>
          </a:prstGeom>
        </p:spPr>
      </p:pic>
      <p:pic>
        <p:nvPicPr>
          <p:cNvPr id="5" name="Imagem 4">
            <a:extLst>
              <a:ext uri="{FF2B5EF4-FFF2-40B4-BE49-F238E27FC236}">
                <a16:creationId xmlns:a16="http://schemas.microsoft.com/office/drawing/2014/main" xmlns="" id="{17C171C7-9226-4330-977B-6D99FDA97536}"/>
              </a:ext>
            </a:extLst>
          </p:cNvPr>
          <p:cNvPicPr>
            <a:picLocks noChangeAspect="1"/>
          </p:cNvPicPr>
          <p:nvPr/>
        </p:nvPicPr>
        <p:blipFill>
          <a:blip r:embed="rId3"/>
          <a:stretch>
            <a:fillRect/>
          </a:stretch>
        </p:blipFill>
        <p:spPr>
          <a:xfrm>
            <a:off x="4067174" y="4317205"/>
            <a:ext cx="3417887" cy="2175669"/>
          </a:xfrm>
          <a:prstGeom prst="rect">
            <a:avLst/>
          </a:prstGeom>
        </p:spPr>
      </p:pic>
    </p:spTree>
    <p:extLst>
      <p:ext uri="{BB962C8B-B14F-4D97-AF65-F5344CB8AC3E}">
        <p14:creationId xmlns:p14="http://schemas.microsoft.com/office/powerpoint/2010/main" val="836410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62FF23C-95A3-4D85-9371-0555F291246D}"/>
              </a:ext>
            </a:extLst>
          </p:cNvPr>
          <p:cNvSpPr>
            <a:spLocks noGrp="1"/>
          </p:cNvSpPr>
          <p:nvPr>
            <p:ph type="title"/>
          </p:nvPr>
        </p:nvSpPr>
        <p:spPr>
          <a:xfrm>
            <a:off x="571500" y="276225"/>
            <a:ext cx="8293100" cy="1069975"/>
          </a:xfrm>
        </p:spPr>
        <p:txBody>
          <a:bodyPr>
            <a:normAutofit fontScale="90000"/>
          </a:bodyPr>
          <a:lstStyle/>
          <a:p>
            <a:r>
              <a:rPr lang="pt-PT" sz="7200" dirty="0" err="1">
                <a:latin typeface="Aharoni" panose="02010803020104030203" pitchFamily="2" charset="-79"/>
                <a:cs typeface="Aharoni" panose="02010803020104030203" pitchFamily="2" charset="-79"/>
              </a:rPr>
              <a:t>Les</a:t>
            </a:r>
            <a:r>
              <a:rPr lang="pt-PT" sz="7200" dirty="0">
                <a:latin typeface="Aharoni" panose="02010803020104030203" pitchFamily="2" charset="-79"/>
                <a:cs typeface="Aharoni" panose="02010803020104030203" pitchFamily="2" charset="-79"/>
              </a:rPr>
              <a:t> </a:t>
            </a:r>
            <a:r>
              <a:rPr lang="pt-PT" sz="7200" dirty="0" err="1">
                <a:latin typeface="Aharoni" panose="02010803020104030203" pitchFamily="2" charset="-79"/>
                <a:cs typeface="Aharoni" panose="02010803020104030203" pitchFamily="2" charset="-79"/>
              </a:rPr>
              <a:t>monuments</a:t>
            </a:r>
            <a:endParaRPr lang="pt-PT" sz="7200" dirty="0">
              <a:latin typeface="Aharoni" panose="02010803020104030203" pitchFamily="2" charset="-79"/>
              <a:cs typeface="Aharoni" panose="02010803020104030203" pitchFamily="2" charset="-79"/>
            </a:endParaRPr>
          </a:p>
        </p:txBody>
      </p:sp>
      <p:sp>
        <p:nvSpPr>
          <p:cNvPr id="3" name="Marcador de Posição de Conteúdo 2">
            <a:extLst>
              <a:ext uri="{FF2B5EF4-FFF2-40B4-BE49-F238E27FC236}">
                <a16:creationId xmlns:a16="http://schemas.microsoft.com/office/drawing/2014/main" xmlns="" id="{FD503789-CC5A-42D0-9809-01FE5D259169}"/>
              </a:ext>
            </a:extLst>
          </p:cNvPr>
          <p:cNvSpPr>
            <a:spLocks noGrp="1"/>
          </p:cNvSpPr>
          <p:nvPr>
            <p:ph idx="1"/>
          </p:nvPr>
        </p:nvSpPr>
        <p:spPr>
          <a:xfrm>
            <a:off x="160338" y="1346200"/>
            <a:ext cx="9588500" cy="2911474"/>
          </a:xfrm>
        </p:spPr>
        <p:txBody>
          <a:bodyPr>
            <a:noAutofit/>
          </a:bodyPr>
          <a:lstStyle/>
          <a:p>
            <a:pPr marL="1828800" lvl="4" indent="0">
              <a:buNone/>
            </a:pPr>
            <a:endParaRPr lang="pt-PT" sz="2800" dirty="0">
              <a:latin typeface="Aharoni" panose="02010803020104030203" pitchFamily="2" charset="-79"/>
              <a:cs typeface="Aharoni" panose="02010803020104030203" pitchFamily="2" charset="-79"/>
            </a:endParaRPr>
          </a:p>
          <a:p>
            <a:pPr marL="1828800" lvl="4" indent="0">
              <a:buNone/>
            </a:pPr>
            <a:r>
              <a:rPr lang="pt-PT" sz="2800" dirty="0" err="1">
                <a:latin typeface="Aharoni" panose="02010803020104030203" pitchFamily="2" charset="-79"/>
                <a:cs typeface="Aharoni" panose="02010803020104030203" pitchFamily="2" charset="-79"/>
              </a:rPr>
              <a:t>Cathédrale</a:t>
            </a:r>
            <a:r>
              <a:rPr lang="pt-PT" sz="2800" dirty="0">
                <a:latin typeface="Aharoni" panose="02010803020104030203" pitchFamily="2" charset="-79"/>
                <a:cs typeface="Aharoni" panose="02010803020104030203" pitchFamily="2" charset="-79"/>
              </a:rPr>
              <a:t> de </a:t>
            </a:r>
            <a:r>
              <a:rPr lang="pt-PT" sz="2800" dirty="0" err="1">
                <a:latin typeface="Aharoni" panose="02010803020104030203" pitchFamily="2" charset="-79"/>
                <a:cs typeface="Aharoni" panose="02010803020104030203" pitchFamily="2" charset="-79"/>
              </a:rPr>
              <a:t>style</a:t>
            </a:r>
            <a:r>
              <a:rPr lang="pt-PT" sz="2800" dirty="0">
                <a:latin typeface="Aharoni" panose="02010803020104030203" pitchFamily="2" charset="-79"/>
                <a:cs typeface="Aharoni" panose="02010803020104030203" pitchFamily="2" charset="-79"/>
              </a:rPr>
              <a:t> </a:t>
            </a:r>
            <a:r>
              <a:rPr lang="pt-PT" sz="2800" dirty="0" err="1">
                <a:latin typeface="Aharoni" panose="02010803020104030203" pitchFamily="2" charset="-79"/>
                <a:cs typeface="Aharoni" panose="02010803020104030203" pitchFamily="2" charset="-79"/>
              </a:rPr>
              <a:t>gothique</a:t>
            </a:r>
            <a:r>
              <a:rPr lang="pt-PT" sz="2800" dirty="0">
                <a:latin typeface="Aharoni" panose="02010803020104030203" pitchFamily="2" charset="-79"/>
                <a:cs typeface="Aharoni" panose="02010803020104030203" pitchFamily="2" charset="-79"/>
              </a:rPr>
              <a:t> ogival</a:t>
            </a:r>
          </a:p>
          <a:p>
            <a:pPr marL="1828800" lvl="4" indent="0">
              <a:buNone/>
            </a:pPr>
            <a:r>
              <a:rPr lang="pt-PT" sz="2800" dirty="0" err="1">
                <a:latin typeface="Aharoni" panose="02010803020104030203" pitchFamily="2" charset="-79"/>
                <a:cs typeface="Aharoni" panose="02010803020104030203" pitchFamily="2" charset="-79"/>
              </a:rPr>
              <a:t>Couvent</a:t>
            </a:r>
            <a:r>
              <a:rPr lang="pt-PT" sz="2800" dirty="0">
                <a:latin typeface="Aharoni" panose="02010803020104030203" pitchFamily="2" charset="-79"/>
                <a:cs typeface="Aharoni" panose="02010803020104030203" pitchFamily="2" charset="-79"/>
              </a:rPr>
              <a:t> de San José (Ávila)</a:t>
            </a:r>
          </a:p>
          <a:p>
            <a:pPr marL="1828800" lvl="4" indent="0">
              <a:buNone/>
            </a:pPr>
            <a:r>
              <a:rPr lang="pt-PT" sz="2800" dirty="0" err="1">
                <a:latin typeface="Aharoni" panose="02010803020104030203" pitchFamily="2" charset="-79"/>
                <a:cs typeface="Aharoni" panose="02010803020104030203" pitchFamily="2" charset="-79"/>
              </a:rPr>
              <a:t>Couvent</a:t>
            </a:r>
            <a:r>
              <a:rPr lang="pt-PT" sz="2800" dirty="0">
                <a:latin typeface="Aharoni" panose="02010803020104030203" pitchFamily="2" charset="-79"/>
                <a:cs typeface="Aharoni" panose="02010803020104030203" pitchFamily="2" charset="-79"/>
              </a:rPr>
              <a:t> de </a:t>
            </a:r>
            <a:r>
              <a:rPr lang="pt-PT" sz="2800" dirty="0" err="1">
                <a:latin typeface="Aharoni" panose="02010803020104030203" pitchFamily="2" charset="-79"/>
                <a:cs typeface="Aharoni" panose="02010803020104030203" pitchFamily="2" charset="-79"/>
              </a:rPr>
              <a:t>l'Incarnation</a:t>
            </a:r>
            <a:r>
              <a:rPr lang="pt-PT" sz="2800" dirty="0">
                <a:latin typeface="Aharoni" panose="02010803020104030203" pitchFamily="2" charset="-79"/>
                <a:cs typeface="Aharoni" panose="02010803020104030203" pitchFamily="2" charset="-79"/>
              </a:rPr>
              <a:t> (Ávila)</a:t>
            </a:r>
          </a:p>
          <a:p>
            <a:pPr marL="1828800" lvl="4" indent="0">
              <a:buNone/>
            </a:pPr>
            <a:r>
              <a:rPr lang="pt-PT" sz="2800" dirty="0" err="1">
                <a:latin typeface="Aharoni" panose="02010803020104030203" pitchFamily="2" charset="-79"/>
                <a:cs typeface="Aharoni" panose="02010803020104030203" pitchFamily="2" charset="-79"/>
              </a:rPr>
              <a:t>Monastère</a:t>
            </a:r>
            <a:r>
              <a:rPr lang="pt-PT" sz="2800" dirty="0">
                <a:latin typeface="Aharoni" panose="02010803020104030203" pitchFamily="2" charset="-79"/>
                <a:cs typeface="Aharoni" panose="02010803020104030203" pitchFamily="2" charset="-79"/>
              </a:rPr>
              <a:t> </a:t>
            </a:r>
            <a:r>
              <a:rPr lang="pt-PT" sz="2800" dirty="0" err="1">
                <a:latin typeface="Aharoni" panose="02010803020104030203" pitchFamily="2" charset="-79"/>
                <a:cs typeface="Aharoni" panose="02010803020104030203" pitchFamily="2" charset="-79"/>
              </a:rPr>
              <a:t>royal</a:t>
            </a:r>
            <a:r>
              <a:rPr lang="pt-PT" sz="2800" dirty="0">
                <a:latin typeface="Aharoni" panose="02010803020104030203" pitchFamily="2" charset="-79"/>
                <a:cs typeface="Aharoni" panose="02010803020104030203" pitchFamily="2" charset="-79"/>
              </a:rPr>
              <a:t> de Saint-Thomas (Avila)</a:t>
            </a:r>
          </a:p>
          <a:p>
            <a:pPr marL="1828800" lvl="4" indent="0">
              <a:buNone/>
            </a:pPr>
            <a:r>
              <a:rPr lang="pt-PT" sz="2800" dirty="0" err="1">
                <a:latin typeface="Aharoni" panose="02010803020104030203" pitchFamily="2" charset="-79"/>
                <a:cs typeface="Aharoni" panose="02010803020104030203" pitchFamily="2" charset="-79"/>
              </a:rPr>
              <a:t>Églises</a:t>
            </a:r>
            <a:r>
              <a:rPr lang="pt-PT" sz="2800" dirty="0">
                <a:latin typeface="Aharoni" panose="02010803020104030203" pitchFamily="2" charset="-79"/>
                <a:cs typeface="Aharoni" panose="02010803020104030203" pitchFamily="2" charset="-79"/>
              </a:rPr>
              <a:t> de São Pedro, Santiago </a:t>
            </a:r>
            <a:r>
              <a:rPr lang="pt-PT" sz="2800" dirty="0" err="1">
                <a:latin typeface="Aharoni" panose="02010803020104030203" pitchFamily="2" charset="-79"/>
                <a:cs typeface="Aharoni" panose="02010803020104030203" pitchFamily="2" charset="-79"/>
              </a:rPr>
              <a:t>et</a:t>
            </a:r>
            <a:r>
              <a:rPr lang="pt-PT" sz="2800" dirty="0">
                <a:latin typeface="Aharoni" panose="02010803020104030203" pitchFamily="2" charset="-79"/>
                <a:cs typeface="Aharoni" panose="02010803020104030203" pitchFamily="2" charset="-79"/>
              </a:rPr>
              <a:t> São Vic</a:t>
            </a:r>
            <a:r>
              <a:rPr lang="pt-PT" sz="2800" dirty="0"/>
              <a:t>ente</a:t>
            </a:r>
          </a:p>
        </p:txBody>
      </p:sp>
      <p:pic>
        <p:nvPicPr>
          <p:cNvPr id="4" name="Imagem 3">
            <a:extLst>
              <a:ext uri="{FF2B5EF4-FFF2-40B4-BE49-F238E27FC236}">
                <a16:creationId xmlns:a16="http://schemas.microsoft.com/office/drawing/2014/main" xmlns="" id="{F367B794-3967-4B24-B60A-9869E448909F}"/>
              </a:ext>
            </a:extLst>
          </p:cNvPr>
          <p:cNvPicPr>
            <a:picLocks noChangeAspect="1"/>
          </p:cNvPicPr>
          <p:nvPr/>
        </p:nvPicPr>
        <p:blipFill>
          <a:blip r:embed="rId2"/>
          <a:stretch>
            <a:fillRect/>
          </a:stretch>
        </p:blipFill>
        <p:spPr>
          <a:xfrm>
            <a:off x="8359775" y="4257674"/>
            <a:ext cx="3248025" cy="1989138"/>
          </a:xfrm>
          <a:prstGeom prst="rect">
            <a:avLst/>
          </a:prstGeom>
        </p:spPr>
      </p:pic>
      <p:pic>
        <p:nvPicPr>
          <p:cNvPr id="5" name="Imagem 4">
            <a:extLst>
              <a:ext uri="{FF2B5EF4-FFF2-40B4-BE49-F238E27FC236}">
                <a16:creationId xmlns:a16="http://schemas.microsoft.com/office/drawing/2014/main" xmlns="" id="{15243029-B7E2-4064-8508-042993C059BC}"/>
              </a:ext>
            </a:extLst>
          </p:cNvPr>
          <p:cNvPicPr>
            <a:picLocks noChangeAspect="1"/>
          </p:cNvPicPr>
          <p:nvPr/>
        </p:nvPicPr>
        <p:blipFill>
          <a:blip r:embed="rId3"/>
          <a:stretch>
            <a:fillRect/>
          </a:stretch>
        </p:blipFill>
        <p:spPr>
          <a:xfrm>
            <a:off x="4814888" y="4333079"/>
            <a:ext cx="3008312" cy="1989139"/>
          </a:xfrm>
          <a:prstGeom prst="rect">
            <a:avLst/>
          </a:prstGeom>
        </p:spPr>
      </p:pic>
      <p:pic>
        <p:nvPicPr>
          <p:cNvPr id="7" name="Imagem 6">
            <a:extLst>
              <a:ext uri="{FF2B5EF4-FFF2-40B4-BE49-F238E27FC236}">
                <a16:creationId xmlns:a16="http://schemas.microsoft.com/office/drawing/2014/main" xmlns="" id="{A8116718-6F18-40A5-939B-8864C07F65CB}"/>
              </a:ext>
            </a:extLst>
          </p:cNvPr>
          <p:cNvPicPr>
            <a:picLocks noChangeAspect="1"/>
          </p:cNvPicPr>
          <p:nvPr/>
        </p:nvPicPr>
        <p:blipFill>
          <a:blip r:embed="rId4"/>
          <a:stretch>
            <a:fillRect/>
          </a:stretch>
        </p:blipFill>
        <p:spPr>
          <a:xfrm>
            <a:off x="1012031" y="4502943"/>
            <a:ext cx="3248025" cy="1819275"/>
          </a:xfrm>
          <a:prstGeom prst="rect">
            <a:avLst/>
          </a:prstGeom>
        </p:spPr>
      </p:pic>
    </p:spTree>
    <p:extLst>
      <p:ext uri="{BB962C8B-B14F-4D97-AF65-F5344CB8AC3E}">
        <p14:creationId xmlns:p14="http://schemas.microsoft.com/office/powerpoint/2010/main" val="8916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89F1CE-2B93-4F93-A5C0-BA3DA1A4DEB6}"/>
              </a:ext>
            </a:extLst>
          </p:cNvPr>
          <p:cNvSpPr>
            <a:spLocks noGrp="1"/>
          </p:cNvSpPr>
          <p:nvPr>
            <p:ph type="title"/>
          </p:nvPr>
        </p:nvSpPr>
        <p:spPr>
          <a:xfrm>
            <a:off x="2627313" y="238299"/>
            <a:ext cx="6400800" cy="981075"/>
          </a:xfrm>
        </p:spPr>
        <p:txBody>
          <a:bodyPr>
            <a:normAutofit fontScale="90000"/>
          </a:bodyPr>
          <a:lstStyle/>
          <a:p>
            <a:r>
              <a:rPr lang="pt-PT" sz="7200" dirty="0" err="1">
                <a:latin typeface="Aharoni" panose="02010803020104030203" pitchFamily="2" charset="-79"/>
                <a:cs typeface="Aharoni" panose="02010803020104030203" pitchFamily="2" charset="-79"/>
              </a:rPr>
              <a:t>G</a:t>
            </a:r>
            <a:r>
              <a:rPr lang="pt-PT" sz="7200" dirty="0" err="1" smtClean="0">
                <a:latin typeface="Aharoni" panose="02010803020104030203" pitchFamily="2" charset="-79"/>
                <a:cs typeface="Aharoni" panose="02010803020104030203" pitchFamily="2" charset="-79"/>
              </a:rPr>
              <a:t>astronomie</a:t>
            </a:r>
            <a:endParaRPr lang="pt-PT" sz="7200" dirty="0">
              <a:latin typeface="Aharoni" panose="02010803020104030203" pitchFamily="2" charset="-79"/>
              <a:cs typeface="Aharoni" panose="02010803020104030203" pitchFamily="2" charset="-79"/>
            </a:endParaRPr>
          </a:p>
        </p:txBody>
      </p:sp>
      <p:sp>
        <p:nvSpPr>
          <p:cNvPr id="3" name="Marcador de Posição de Conteúdo 2">
            <a:extLst>
              <a:ext uri="{FF2B5EF4-FFF2-40B4-BE49-F238E27FC236}">
                <a16:creationId xmlns:a16="http://schemas.microsoft.com/office/drawing/2014/main" xmlns="" id="{410CEBD7-E82D-4B57-AC64-A12235067325}"/>
              </a:ext>
            </a:extLst>
          </p:cNvPr>
          <p:cNvSpPr>
            <a:spLocks noGrp="1"/>
          </p:cNvSpPr>
          <p:nvPr>
            <p:ph idx="1"/>
          </p:nvPr>
        </p:nvSpPr>
        <p:spPr>
          <a:xfrm>
            <a:off x="266700" y="1408112"/>
            <a:ext cx="11925300" cy="4041775"/>
          </a:xfrm>
        </p:spPr>
        <p:txBody>
          <a:bodyPr>
            <a:noAutofit/>
          </a:bodyPr>
          <a:lstStyle/>
          <a:p>
            <a:r>
              <a:rPr lang="fr-FR" sz="2000" dirty="0">
                <a:latin typeface="Aharoni" panose="02010803020104030203" pitchFamily="2" charset="-79"/>
                <a:cs typeface="Aharoni" panose="02010803020104030203" pitchFamily="2" charset="-79"/>
              </a:rPr>
              <a:t>La gastronomie de la province d'Avila est l'ensemble des plats et des coutumes culinaires de la province d'Avila. Les hivers rigides dans la province exigent des plats forts. Les races de viande </a:t>
            </a:r>
            <a:r>
              <a:rPr lang="fr-FR" sz="2000" i="1" dirty="0" err="1">
                <a:latin typeface="Aharoni" panose="02010803020104030203" pitchFamily="2" charset="-79"/>
                <a:cs typeface="Aharoni" panose="02010803020104030203" pitchFamily="2" charset="-79"/>
              </a:rPr>
              <a:t>avilanianas</a:t>
            </a:r>
            <a:r>
              <a:rPr lang="fr-FR" sz="2000" dirty="0">
                <a:latin typeface="Aharoni" panose="02010803020104030203" pitchFamily="2" charset="-79"/>
                <a:cs typeface="Aharoni" panose="02010803020104030203" pitchFamily="2" charset="-79"/>
              </a:rPr>
              <a:t> sont très célèbres, étant communément appelé le steak de Ávila, l'un des plus connus. Cependant, en raison de sa pêche en rivière sont reconnus ragoûts au crabe (principalement rivière </a:t>
            </a:r>
            <a:r>
              <a:rPr lang="fr-FR" sz="2000" dirty="0" err="1">
                <a:latin typeface="Aharoni" panose="02010803020104030203" pitchFamily="2" charset="-79"/>
                <a:cs typeface="Aharoni" panose="02010803020104030203" pitchFamily="2" charset="-79"/>
              </a:rPr>
              <a:t>Adaja</a:t>
            </a:r>
            <a:r>
              <a:rPr lang="fr-FR" sz="2000" dirty="0">
                <a:latin typeface="Aharoni" panose="02010803020104030203" pitchFamily="2" charset="-79"/>
                <a:cs typeface="Aharoni" panose="02010803020104030203" pitchFamily="2" charset="-79"/>
              </a:rPr>
              <a:t> et Tormes).</a:t>
            </a:r>
          </a:p>
          <a:p>
            <a:endParaRPr lang="fr-FR" sz="2000" dirty="0">
              <a:latin typeface="Aharoni" panose="02010803020104030203" pitchFamily="2" charset="-79"/>
              <a:cs typeface="Aharoni" panose="02010803020104030203" pitchFamily="2" charset="-79"/>
            </a:endParaRPr>
          </a:p>
          <a:p>
            <a:r>
              <a:rPr lang="fr-FR" sz="2000" dirty="0">
                <a:latin typeface="Aharoni" panose="02010803020104030203" pitchFamily="2" charset="-79"/>
                <a:cs typeface="Aharoni" panose="02010803020104030203" pitchFamily="2" charset="-79"/>
              </a:rPr>
              <a:t>Z</a:t>
            </a:r>
            <a:r>
              <a:rPr lang="fr-FR" sz="2000" dirty="0" smtClean="0">
                <a:latin typeface="Aharoni" panose="02010803020104030203" pitchFamily="2" charset="-79"/>
                <a:cs typeface="Aharoni" panose="02010803020104030203" pitchFamily="2" charset="-79"/>
              </a:rPr>
              <a:t>one </a:t>
            </a:r>
            <a:r>
              <a:rPr lang="fr-FR" sz="2000" dirty="0" err="1">
                <a:latin typeface="Aharoni" panose="02010803020104030203" pitchFamily="2" charset="-79"/>
                <a:cs typeface="Aharoni" panose="02010803020104030203" pitchFamily="2" charset="-79"/>
              </a:rPr>
              <a:t>Gredos</a:t>
            </a:r>
            <a:r>
              <a:rPr lang="fr-FR" sz="2000" dirty="0">
                <a:latin typeface="Aharoni" panose="02010803020104030203" pitchFamily="2" charset="-79"/>
                <a:cs typeface="Aharoni" panose="02010803020104030203" pitchFamily="2" charset="-79"/>
              </a:rPr>
              <a:t>, dans la province, une cuisine sous-région avec son propre style qui continue de Caceres et de la région Vera. Tout au long de ce domaine de plats Extremadura origine commune, comme l'utilisation du </a:t>
            </a:r>
            <a:r>
              <a:rPr lang="fr-FR" sz="2000" dirty="0" smtClean="0">
                <a:latin typeface="Aharoni" panose="02010803020104030203" pitchFamily="2" charset="-79"/>
                <a:cs typeface="Aharoni" panose="02010803020104030203" pitchFamily="2" charset="-79"/>
              </a:rPr>
              <a:t>paprika. </a:t>
            </a:r>
            <a:r>
              <a:rPr lang="fr-FR" sz="2000" dirty="0" err="1" smtClean="0">
                <a:latin typeface="Aharoni" panose="02010803020104030203" pitchFamily="2" charset="-79"/>
                <a:cs typeface="Aharoni" panose="02010803020104030203" pitchFamily="2" charset="-79"/>
              </a:rPr>
              <a:t>Arévalo</a:t>
            </a:r>
            <a:r>
              <a:rPr lang="fr-FR" sz="2000" dirty="0" smtClean="0">
                <a:latin typeface="Aharoni" panose="02010803020104030203" pitchFamily="2" charset="-79"/>
                <a:cs typeface="Aharoni" panose="02010803020104030203" pitchFamily="2" charset="-79"/>
              </a:rPr>
              <a:t> </a:t>
            </a:r>
            <a:r>
              <a:rPr lang="fr-FR" sz="2000" dirty="0">
                <a:latin typeface="Aharoni" panose="02010803020104030203" pitchFamily="2" charset="-79"/>
                <a:cs typeface="Aharoni" panose="02010803020104030203" pitchFamily="2" charset="-79"/>
              </a:rPr>
              <a:t>fait partie de l'un des sommets de la zone géographique </a:t>
            </a:r>
            <a:r>
              <a:rPr lang="fr-FR" sz="2000" i="1" dirty="0" err="1" smtClean="0">
                <a:latin typeface="Aharoni" panose="02010803020104030203" pitchFamily="2" charset="-79"/>
                <a:cs typeface="Aharoni" panose="02010803020104030203" pitchFamily="2" charset="-79"/>
              </a:rPr>
              <a:t>lechón</a:t>
            </a:r>
            <a:r>
              <a:rPr lang="fr-FR" sz="2000" dirty="0" smtClean="0">
                <a:latin typeface="Aharoni" panose="02010803020104030203" pitchFamily="2" charset="-79"/>
                <a:cs typeface="Aharoni" panose="02010803020104030203" pitchFamily="2" charset="-79"/>
              </a:rPr>
              <a:t> (cochon </a:t>
            </a:r>
            <a:r>
              <a:rPr lang="fr-FR" sz="2000" dirty="0">
                <a:latin typeface="Aharoni" panose="02010803020104030203" pitchFamily="2" charset="-79"/>
                <a:cs typeface="Aharoni" panose="02010803020104030203" pitchFamily="2" charset="-79"/>
              </a:rPr>
              <a:t>de lait</a:t>
            </a:r>
            <a:r>
              <a:rPr lang="fr-FR" sz="2000" dirty="0" smtClean="0">
                <a:latin typeface="Aharoni" panose="02010803020104030203" pitchFamily="2" charset="-79"/>
                <a:cs typeface="Aharoni" panose="02010803020104030203" pitchFamily="2" charset="-79"/>
              </a:rPr>
              <a:t>).</a:t>
            </a:r>
            <a:endParaRPr lang="pt-PT" sz="2000" dirty="0">
              <a:latin typeface="Aharoni" panose="02010803020104030203" pitchFamily="2" charset="-79"/>
              <a:cs typeface="Aharoni" panose="02010803020104030203" pitchFamily="2" charset="-79"/>
            </a:endParaRPr>
          </a:p>
        </p:txBody>
      </p:sp>
      <p:pic>
        <p:nvPicPr>
          <p:cNvPr id="4" name="Imagem 3">
            <a:extLst>
              <a:ext uri="{FF2B5EF4-FFF2-40B4-BE49-F238E27FC236}">
                <a16:creationId xmlns:a16="http://schemas.microsoft.com/office/drawing/2014/main" xmlns="" id="{C78A00E6-62B0-499E-A7FA-DFB60715F108}"/>
              </a:ext>
            </a:extLst>
          </p:cNvPr>
          <p:cNvPicPr>
            <a:picLocks noChangeAspect="1"/>
          </p:cNvPicPr>
          <p:nvPr/>
        </p:nvPicPr>
        <p:blipFill>
          <a:blip r:embed="rId2"/>
          <a:stretch>
            <a:fillRect/>
          </a:stretch>
        </p:blipFill>
        <p:spPr>
          <a:xfrm>
            <a:off x="9218612" y="5626099"/>
            <a:ext cx="2439987" cy="1157288"/>
          </a:xfrm>
          <a:prstGeom prst="rect">
            <a:avLst/>
          </a:prstGeom>
        </p:spPr>
      </p:pic>
      <p:pic>
        <p:nvPicPr>
          <p:cNvPr id="5" name="Imagem 4">
            <a:extLst>
              <a:ext uri="{FF2B5EF4-FFF2-40B4-BE49-F238E27FC236}">
                <a16:creationId xmlns:a16="http://schemas.microsoft.com/office/drawing/2014/main" xmlns="" id="{3954DD24-1B52-4F07-B2DE-D42B7951BF99}"/>
              </a:ext>
            </a:extLst>
          </p:cNvPr>
          <p:cNvPicPr>
            <a:picLocks noChangeAspect="1"/>
          </p:cNvPicPr>
          <p:nvPr/>
        </p:nvPicPr>
        <p:blipFill>
          <a:blip r:embed="rId3"/>
          <a:stretch>
            <a:fillRect/>
          </a:stretch>
        </p:blipFill>
        <p:spPr>
          <a:xfrm>
            <a:off x="5637212" y="5626099"/>
            <a:ext cx="3138488" cy="1157288"/>
          </a:xfrm>
          <a:prstGeom prst="rect">
            <a:avLst/>
          </a:prstGeom>
        </p:spPr>
      </p:pic>
      <p:pic>
        <p:nvPicPr>
          <p:cNvPr id="6" name="Imagem 5">
            <a:extLst>
              <a:ext uri="{FF2B5EF4-FFF2-40B4-BE49-F238E27FC236}">
                <a16:creationId xmlns:a16="http://schemas.microsoft.com/office/drawing/2014/main" xmlns="" id="{4BAB3AED-0BB7-44A0-AB0A-5A97053B280A}"/>
              </a:ext>
            </a:extLst>
          </p:cNvPr>
          <p:cNvPicPr>
            <a:picLocks noChangeAspect="1"/>
          </p:cNvPicPr>
          <p:nvPr/>
        </p:nvPicPr>
        <p:blipFill>
          <a:blip r:embed="rId4"/>
          <a:stretch>
            <a:fillRect/>
          </a:stretch>
        </p:blipFill>
        <p:spPr>
          <a:xfrm>
            <a:off x="3070225" y="5596732"/>
            <a:ext cx="2238375" cy="1010443"/>
          </a:xfrm>
          <a:prstGeom prst="rect">
            <a:avLst/>
          </a:prstGeom>
        </p:spPr>
      </p:pic>
      <p:pic>
        <p:nvPicPr>
          <p:cNvPr id="7" name="Imagem 6">
            <a:extLst>
              <a:ext uri="{FF2B5EF4-FFF2-40B4-BE49-F238E27FC236}">
                <a16:creationId xmlns:a16="http://schemas.microsoft.com/office/drawing/2014/main" xmlns="" id="{FF1FA7D9-789C-4618-B10B-4B9C743A2E92}"/>
              </a:ext>
            </a:extLst>
          </p:cNvPr>
          <p:cNvPicPr>
            <a:picLocks noChangeAspect="1"/>
          </p:cNvPicPr>
          <p:nvPr/>
        </p:nvPicPr>
        <p:blipFill>
          <a:blip r:embed="rId5"/>
          <a:stretch>
            <a:fillRect/>
          </a:stretch>
        </p:blipFill>
        <p:spPr>
          <a:xfrm>
            <a:off x="173038" y="5626099"/>
            <a:ext cx="2454275" cy="1010443"/>
          </a:xfrm>
          <a:prstGeom prst="rect">
            <a:avLst/>
          </a:prstGeom>
        </p:spPr>
      </p:pic>
    </p:spTree>
    <p:extLst>
      <p:ext uri="{BB962C8B-B14F-4D97-AF65-F5344CB8AC3E}">
        <p14:creationId xmlns:p14="http://schemas.microsoft.com/office/powerpoint/2010/main" val="58515153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240</Words>
  <Application>Microsoft Office PowerPoint</Application>
  <PresentationFormat>Personalizados</PresentationFormat>
  <Paragraphs>17</Paragraphs>
  <Slides>4</Slides>
  <Notes>0</Notes>
  <HiddenSlides>0</HiddenSlides>
  <MMClips>0</MMClips>
  <ScaleCrop>false</ScaleCrop>
  <HeadingPairs>
    <vt:vector size="4" baseType="variant">
      <vt:variant>
        <vt:lpstr>Tema</vt:lpstr>
      </vt:variant>
      <vt:variant>
        <vt:i4>1</vt:i4>
      </vt:variant>
      <vt:variant>
        <vt:lpstr>Títulos dos diapositivos</vt:lpstr>
      </vt:variant>
      <vt:variant>
        <vt:i4>4</vt:i4>
      </vt:variant>
    </vt:vector>
  </HeadingPairs>
  <TitlesOfParts>
    <vt:vector size="5" baseType="lpstr">
      <vt:lpstr>Tema do Office</vt:lpstr>
      <vt:lpstr>Avila</vt:lpstr>
      <vt:lpstr>Information</vt:lpstr>
      <vt:lpstr>Les monuments</vt:lpstr>
      <vt:lpstr>Gastronomie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avila</dc:title>
  <dc:creator>raphael freitas rafinha gv</dc:creator>
  <cp:lastModifiedBy>Maria Jacinto</cp:lastModifiedBy>
  <cp:revision>7</cp:revision>
  <dcterms:created xsi:type="dcterms:W3CDTF">2018-05-01T19:05:28Z</dcterms:created>
  <dcterms:modified xsi:type="dcterms:W3CDTF">2018-05-03T13:45:48Z</dcterms:modified>
</cp:coreProperties>
</file>