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97" d="100"/>
          <a:sy n="97" d="100"/>
        </p:scale>
        <p:origin x="-11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F1D6CB2C-0F6D-43FD-AEE8-CB36B6D67159}" type="datetimeFigureOut">
              <a:rPr lang="pt-PT" smtClean="0"/>
              <a:t>24-04-2018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72280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F1D6CB2C-0F6D-43FD-AEE8-CB36B6D67159}" type="datetimeFigureOut">
              <a:rPr lang="pt-PT" smtClean="0"/>
              <a:t>24-04-2018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1910471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F1D6CB2C-0F6D-43FD-AEE8-CB36B6D67159}" type="datetimeFigureOut">
              <a:rPr lang="pt-PT" smtClean="0"/>
              <a:t>24-04-2018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391739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F1D6CB2C-0F6D-43FD-AEE8-CB36B6D67159}" type="datetimeFigureOut">
              <a:rPr lang="pt-PT" smtClean="0"/>
              <a:t>24-04-2018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48916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F1D6CB2C-0F6D-43FD-AEE8-CB36B6D67159}" type="datetimeFigureOut">
              <a:rPr lang="pt-PT" smtClean="0"/>
              <a:t>24-04-2018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395376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F1D6CB2C-0F6D-43FD-AEE8-CB36B6D67159}" type="datetimeFigureOut">
              <a:rPr lang="pt-PT" smtClean="0"/>
              <a:t>24-04-2018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339677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F1D6CB2C-0F6D-43FD-AEE8-CB36B6D67159}" type="datetimeFigureOut">
              <a:rPr lang="pt-PT" smtClean="0"/>
              <a:t>24-04-2018</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3370022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F1D6CB2C-0F6D-43FD-AEE8-CB36B6D67159}" type="datetimeFigureOut">
              <a:rPr lang="pt-PT" smtClean="0"/>
              <a:t>24-04-2018</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18387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F1D6CB2C-0F6D-43FD-AEE8-CB36B6D67159}" type="datetimeFigureOut">
              <a:rPr lang="pt-PT" smtClean="0"/>
              <a:t>24-04-2018</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3322184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F1D6CB2C-0F6D-43FD-AEE8-CB36B6D67159}" type="datetimeFigureOut">
              <a:rPr lang="pt-PT" smtClean="0"/>
              <a:t>24-04-2018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175162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F1D6CB2C-0F6D-43FD-AEE8-CB36B6D67159}" type="datetimeFigureOut">
              <a:rPr lang="pt-PT" smtClean="0"/>
              <a:t>24-04-2018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91EC1900-4359-4458-A7F7-B66D3AA65587}" type="slidenum">
              <a:rPr lang="pt-PT" smtClean="0"/>
              <a:t>‹nº›</a:t>
            </a:fld>
            <a:endParaRPr lang="pt-PT"/>
          </a:p>
        </p:txBody>
      </p:sp>
    </p:spTree>
    <p:extLst>
      <p:ext uri="{BB962C8B-B14F-4D97-AF65-F5344CB8AC3E}">
        <p14:creationId xmlns:p14="http://schemas.microsoft.com/office/powerpoint/2010/main" val="294338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D6CB2C-0F6D-43FD-AEE8-CB36B6D67159}" type="datetimeFigureOut">
              <a:rPr lang="pt-PT" smtClean="0"/>
              <a:t>24-04-2018</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C1900-4359-4458-A7F7-B66D3AA65587}" type="slidenum">
              <a:rPr lang="pt-PT" smtClean="0"/>
              <a:t>‹nº›</a:t>
            </a:fld>
            <a:endParaRPr lang="pt-PT"/>
          </a:p>
        </p:txBody>
      </p:sp>
    </p:spTree>
    <p:extLst>
      <p:ext uri="{BB962C8B-B14F-4D97-AF65-F5344CB8AC3E}">
        <p14:creationId xmlns:p14="http://schemas.microsoft.com/office/powerpoint/2010/main" val="4223431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2000" r="-12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419872" y="836712"/>
            <a:ext cx="7430616" cy="926778"/>
          </a:xfrm>
        </p:spPr>
        <p:txBody>
          <a:bodyPr>
            <a:noAutofit/>
          </a:bodyPr>
          <a:lstStyle/>
          <a:p>
            <a:r>
              <a:rPr lang="pt-PT" sz="7200" dirty="0" smtClean="0">
                <a:effectLst>
                  <a:outerShdw blurRad="38100" dist="38100" dir="2700000" algn="tl">
                    <a:srgbClr val="000000">
                      <a:alpha val="43137"/>
                    </a:srgbClr>
                  </a:outerShdw>
                </a:effectLst>
                <a:latin typeface="Euclid Fraktur" panose="03010601010101010101"/>
              </a:rPr>
              <a:t>Mérida</a:t>
            </a:r>
            <a:endParaRPr lang="pt-PT" sz="7200" dirty="0">
              <a:effectLst>
                <a:outerShdw blurRad="38100" dist="38100" dir="2700000" algn="tl">
                  <a:srgbClr val="000000">
                    <a:alpha val="43137"/>
                  </a:srgbClr>
                </a:outerShdw>
              </a:effectLst>
              <a:latin typeface="Euclid Fraktur" panose="03010601010101010101"/>
            </a:endParaRPr>
          </a:p>
        </p:txBody>
      </p:sp>
      <p:sp>
        <p:nvSpPr>
          <p:cNvPr id="3" name="Subtítulo 2"/>
          <p:cNvSpPr>
            <a:spLocks noGrp="1"/>
          </p:cNvSpPr>
          <p:nvPr>
            <p:ph type="body" sz="half" idx="2"/>
          </p:nvPr>
        </p:nvSpPr>
        <p:spPr>
          <a:xfrm>
            <a:off x="7452320" y="5805264"/>
            <a:ext cx="1440160" cy="804862"/>
          </a:xfrm>
        </p:spPr>
        <p:txBody>
          <a:bodyPr>
            <a:noAutofit/>
          </a:bodyPr>
          <a:lstStyle/>
          <a:p>
            <a:r>
              <a:rPr lang="pt-PT" sz="2000" b="1" dirty="0" smtClean="0"/>
              <a:t>Indira nº12 </a:t>
            </a:r>
          </a:p>
          <a:p>
            <a:r>
              <a:rPr lang="pt-PT" sz="2000" b="1" dirty="0" smtClean="0"/>
              <a:t>Cláudia nº9 </a:t>
            </a:r>
            <a:endParaRPr lang="pt-PT" sz="2000" b="1" dirty="0"/>
          </a:p>
        </p:txBody>
      </p:sp>
    </p:spTree>
    <p:extLst>
      <p:ext uri="{BB962C8B-B14F-4D97-AF65-F5344CB8AC3E}">
        <p14:creationId xmlns:p14="http://schemas.microsoft.com/office/powerpoint/2010/main" val="599143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20000"/>
              <a:lumOff val="80000"/>
            </a:schemeClr>
          </a:fgClr>
          <a:bgClr>
            <a:schemeClr val="accent1"/>
          </a:bgClr>
        </a:patt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latin typeface="Forte" panose="03060902040502070203" pitchFamily="66" charset="0"/>
              </a:rPr>
              <a:t>Comment</a:t>
            </a:r>
            <a:r>
              <a:rPr lang="pt-PT" dirty="0" smtClean="0">
                <a:latin typeface="Forte" panose="03060902040502070203" pitchFamily="66" charset="0"/>
              </a:rPr>
              <a:t> a </a:t>
            </a:r>
            <a:r>
              <a:rPr lang="pt-PT" dirty="0" err="1" smtClean="0">
                <a:latin typeface="Forte" panose="03060902040502070203" pitchFamily="66" charset="0"/>
              </a:rPr>
              <a:t>été</a:t>
            </a:r>
            <a:r>
              <a:rPr lang="pt-PT" dirty="0" smtClean="0">
                <a:latin typeface="Forte" panose="03060902040502070203" pitchFamily="66" charset="0"/>
              </a:rPr>
              <a:t> </a:t>
            </a:r>
            <a:r>
              <a:rPr lang="pt-PT" dirty="0" err="1" smtClean="0">
                <a:latin typeface="Forte" panose="03060902040502070203" pitchFamily="66" charset="0"/>
              </a:rPr>
              <a:t>fondée</a:t>
            </a:r>
            <a:r>
              <a:rPr lang="pt-PT" dirty="0" smtClean="0">
                <a:latin typeface="Forte" panose="03060902040502070203" pitchFamily="66" charset="0"/>
              </a:rPr>
              <a:t>...</a:t>
            </a:r>
            <a:endParaRPr lang="pt-PT" dirty="0">
              <a:latin typeface="Forte" panose="03060902040502070203" pitchFamily="66" charset="0"/>
            </a:endParaRPr>
          </a:p>
        </p:txBody>
      </p:sp>
      <p:sp>
        <p:nvSpPr>
          <p:cNvPr id="3" name="Marcador de Posição de Conteúdo 2"/>
          <p:cNvSpPr>
            <a:spLocks noGrp="1"/>
          </p:cNvSpPr>
          <p:nvPr>
            <p:ph idx="1"/>
          </p:nvPr>
        </p:nvSpPr>
        <p:spPr/>
        <p:txBody>
          <a:bodyPr/>
          <a:lstStyle/>
          <a:p>
            <a:r>
              <a:rPr lang="pt-PT" b="1" dirty="0" smtClean="0"/>
              <a:t>Fondée par Octávio August en 25 a.v</a:t>
            </a:r>
            <a:r>
              <a:rPr lang="pt-PT" b="1" dirty="0"/>
              <a:t> </a:t>
            </a:r>
            <a:r>
              <a:rPr lang="pt-PT" b="1" dirty="0" smtClean="0"/>
              <a:t>J.C à la fin de la </a:t>
            </a:r>
            <a:r>
              <a:rPr lang="pt-PT" b="1" dirty="0" err="1" smtClean="0"/>
              <a:t>campagne</a:t>
            </a:r>
            <a:r>
              <a:rPr lang="pt-PT" b="1" dirty="0" smtClean="0"/>
              <a:t> </a:t>
            </a:r>
            <a:r>
              <a:rPr lang="pt-PT" b="1" dirty="0" smtClean="0"/>
              <a:t>d’</a:t>
            </a:r>
            <a:r>
              <a:rPr lang="pt-PT" b="1" dirty="0" err="1" smtClean="0"/>
              <a:t>Espagne</a:t>
            </a:r>
            <a:r>
              <a:rPr lang="pt-PT" b="1" dirty="0" smtClean="0"/>
              <a:t>, </a:t>
            </a:r>
            <a:r>
              <a:rPr lang="pt-PT" b="1" dirty="0" err="1" smtClean="0"/>
              <a:t>elle</a:t>
            </a:r>
            <a:r>
              <a:rPr lang="pt-PT" b="1" dirty="0" smtClean="0"/>
              <a:t> </a:t>
            </a:r>
            <a:r>
              <a:rPr lang="pt-PT" b="1" dirty="0" err="1" smtClean="0"/>
              <a:t>devint</a:t>
            </a:r>
            <a:r>
              <a:rPr lang="pt-PT" b="1" dirty="0" smtClean="0"/>
              <a:t> </a:t>
            </a:r>
            <a:r>
              <a:rPr lang="pt-PT" b="1" dirty="0" smtClean="0"/>
              <a:t>capitale de Lusitane.</a:t>
            </a:r>
          </a:p>
          <a:p>
            <a:r>
              <a:rPr lang="pt-PT" b="1" dirty="0" smtClean="0"/>
              <a:t>La ville moderne de Mérida a été construite sur Emerita.</a:t>
            </a:r>
          </a:p>
          <a:p>
            <a:endParaRPr lang="pt-PT" dirty="0" smtClean="0"/>
          </a:p>
        </p:txBody>
      </p:sp>
    </p:spTree>
    <p:extLst>
      <p:ext uri="{BB962C8B-B14F-4D97-AF65-F5344CB8AC3E}">
        <p14:creationId xmlns:p14="http://schemas.microsoft.com/office/powerpoint/2010/main" val="265880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20000"/>
              <a:lumOff val="80000"/>
            </a:schemeClr>
          </a:fgClr>
          <a:bgClr>
            <a:schemeClr val="accent1"/>
          </a:bgClr>
        </a:patt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latin typeface="Forte" panose="03060902040502070203" pitchFamily="66" charset="0"/>
              </a:rPr>
              <a:t>Bâtiments de divertissement..</a:t>
            </a:r>
            <a:endParaRPr lang="pt-PT" dirty="0">
              <a:latin typeface="Forte" panose="03060902040502070203" pitchFamily="66" charset="0"/>
            </a:endParaRPr>
          </a:p>
        </p:txBody>
      </p:sp>
      <p:sp>
        <p:nvSpPr>
          <p:cNvPr id="3" name="Marcador de Posição de Conteúdo 2"/>
          <p:cNvSpPr>
            <a:spLocks noGrp="1"/>
          </p:cNvSpPr>
          <p:nvPr>
            <p:ph idx="1"/>
          </p:nvPr>
        </p:nvSpPr>
        <p:spPr/>
        <p:txBody>
          <a:bodyPr>
            <a:normAutofit fontScale="92500" lnSpcReduction="20000"/>
          </a:bodyPr>
          <a:lstStyle/>
          <a:p>
            <a:r>
              <a:rPr lang="pt-PT" sz="2600" b="1" dirty="0" smtClean="0"/>
              <a:t>De l’architecture publique du Forum et d’autres espaces de pouvoir (forum provincial)des ouvrages d’art (ponts , digues , systèmes d’au potable et d’eaux usées) et édificies religieux…Temple de Diane ou Le Temple de Marte.</a:t>
            </a:r>
          </a:p>
          <a:p>
            <a:endParaRPr lang="pt-PT" sz="2600" b="1" dirty="0" smtClean="0"/>
          </a:p>
          <a:p>
            <a:r>
              <a:rPr lang="pt-PT" sz="2600" b="1" dirty="0" smtClean="0"/>
              <a:t>La propriété comprend également d’excellents  exemples d’architecture privée tels que la Casa del Anfiteatro , La Casa Basilica ou Casa del Mitreo , qui represent la vie quotidienne</a:t>
            </a:r>
          </a:p>
          <a:p>
            <a:endParaRPr lang="pt-PT" sz="2600" b="1" dirty="0" smtClean="0"/>
          </a:p>
          <a:p>
            <a:r>
              <a:rPr lang="pt-PT" sz="2600" b="1" dirty="0" smtClean="0"/>
              <a:t>La plupart des élements sont situés ndana la zone fortifiée de la colonie romaine , mais certains se trouvent en dehors de ses murs, tels que les barragens , les aquedutcs ou les themes d’Alange , dans un environnement naturel et un paysage qui est resté comparable à celui de Periodo romaine</a:t>
            </a:r>
          </a:p>
          <a:p>
            <a:endParaRPr lang="pt-PT" sz="2600" b="1" dirty="0" smtClean="0"/>
          </a:p>
          <a:p>
            <a:endParaRPr lang="pt-PT" b="1" dirty="0"/>
          </a:p>
        </p:txBody>
      </p:sp>
    </p:spTree>
    <p:extLst>
      <p:ext uri="{BB962C8B-B14F-4D97-AF65-F5344CB8AC3E}">
        <p14:creationId xmlns:p14="http://schemas.microsoft.com/office/powerpoint/2010/main" val="1826520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20000"/>
              <a:lumOff val="80000"/>
            </a:schemeClr>
          </a:fgClr>
          <a:bgClr>
            <a:schemeClr val="accent1"/>
          </a:bgClr>
        </a:patt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endParaRPr lang="pt-PT" dirty="0"/>
          </a:p>
        </p:txBody>
      </p:sp>
      <p:pic>
        <p:nvPicPr>
          <p:cNvPr id="4" name="Marcador de Posição de Conteúdo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1844824"/>
            <a:ext cx="2466975" cy="1847850"/>
          </a:xfrm>
        </p:spPr>
      </p:pic>
      <p:pic>
        <p:nvPicPr>
          <p:cNvPr id="7" name="Marcador de Posição de Conteúdo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660232" y="2564904"/>
            <a:ext cx="1950368" cy="1462776"/>
          </a:xfr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221088"/>
            <a:ext cx="4104456"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CaixaDeTexto 11"/>
          <p:cNvSpPr txBox="1"/>
          <p:nvPr/>
        </p:nvSpPr>
        <p:spPr>
          <a:xfrm>
            <a:off x="2735796" y="2193831"/>
            <a:ext cx="2880320" cy="369332"/>
          </a:xfrm>
          <a:prstGeom prst="rect">
            <a:avLst/>
          </a:prstGeom>
          <a:noFill/>
        </p:spPr>
        <p:txBody>
          <a:bodyPr wrap="square" rtlCol="0">
            <a:spAutoFit/>
          </a:bodyPr>
          <a:lstStyle/>
          <a:p>
            <a:r>
              <a:rPr lang="pt-PT" b="1" dirty="0" smtClean="0">
                <a:latin typeface="Euclid Fraktur"/>
              </a:rPr>
              <a:t>Templo de </a:t>
            </a:r>
            <a:r>
              <a:rPr lang="pt-PT" b="1" dirty="0" err="1" smtClean="0">
                <a:latin typeface="Euclid Fraktur"/>
              </a:rPr>
              <a:t>Diane</a:t>
            </a:r>
            <a:endParaRPr lang="pt-PT" b="1" dirty="0">
              <a:latin typeface="Euclid Fraktur"/>
            </a:endParaRPr>
          </a:p>
        </p:txBody>
      </p:sp>
      <p:sp>
        <p:nvSpPr>
          <p:cNvPr id="14" name="CaixaDeTexto 13"/>
          <p:cNvSpPr txBox="1"/>
          <p:nvPr/>
        </p:nvSpPr>
        <p:spPr>
          <a:xfrm>
            <a:off x="5148064" y="4869160"/>
            <a:ext cx="2952328" cy="369332"/>
          </a:xfrm>
          <a:prstGeom prst="rect">
            <a:avLst/>
          </a:prstGeom>
          <a:noFill/>
        </p:spPr>
        <p:txBody>
          <a:bodyPr wrap="square" rtlCol="0">
            <a:spAutoFit/>
          </a:bodyPr>
          <a:lstStyle/>
          <a:p>
            <a:r>
              <a:rPr lang="pt-PT" b="1" dirty="0" smtClean="0"/>
              <a:t>Casa </a:t>
            </a:r>
            <a:r>
              <a:rPr lang="pt-PT" b="1" dirty="0" err="1" smtClean="0"/>
              <a:t>del</a:t>
            </a:r>
            <a:r>
              <a:rPr lang="pt-PT" b="1" dirty="0" smtClean="0"/>
              <a:t> </a:t>
            </a:r>
            <a:r>
              <a:rPr lang="pt-PT" b="1" dirty="0" err="1" smtClean="0"/>
              <a:t>Mitreo</a:t>
            </a:r>
            <a:endParaRPr lang="pt-PT" b="1" dirty="0"/>
          </a:p>
        </p:txBody>
      </p:sp>
      <p:sp>
        <p:nvSpPr>
          <p:cNvPr id="16" name="CaixaDeTexto 15"/>
          <p:cNvSpPr txBox="1"/>
          <p:nvPr/>
        </p:nvSpPr>
        <p:spPr>
          <a:xfrm>
            <a:off x="3779912" y="3068960"/>
            <a:ext cx="2520280" cy="646331"/>
          </a:xfrm>
          <a:prstGeom prst="rect">
            <a:avLst/>
          </a:prstGeom>
          <a:noFill/>
        </p:spPr>
        <p:txBody>
          <a:bodyPr wrap="square" rtlCol="0">
            <a:spAutoFit/>
          </a:bodyPr>
          <a:lstStyle/>
          <a:p>
            <a:r>
              <a:rPr lang="pt-PT" b="1" dirty="0" smtClean="0"/>
              <a:t>Mosaique de la casa del Anfiteatro</a:t>
            </a:r>
            <a:endParaRPr lang="pt-PT" b="1" dirty="0"/>
          </a:p>
        </p:txBody>
      </p:sp>
    </p:spTree>
    <p:extLst>
      <p:ext uri="{BB962C8B-B14F-4D97-AF65-F5344CB8AC3E}">
        <p14:creationId xmlns:p14="http://schemas.microsoft.com/office/powerpoint/2010/main" val="4007586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20000"/>
              <a:lumOff val="80000"/>
            </a:schemeClr>
          </a:fgClr>
          <a:bgClr>
            <a:schemeClr val="accent1"/>
          </a:bgClr>
        </a:pattFill>
        <a:effectLst/>
      </p:bgPr>
    </p:bg>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79512" y="116632"/>
            <a:ext cx="8229600" cy="4525963"/>
          </a:xfrm>
        </p:spPr>
        <p:txBody>
          <a:bodyPr>
            <a:noAutofit/>
          </a:bodyPr>
          <a:lstStyle/>
          <a:p>
            <a:r>
              <a:rPr lang="pt-PT" sz="2300" b="1" dirty="0" smtClean="0"/>
              <a:t>Mérida </a:t>
            </a:r>
            <a:r>
              <a:rPr lang="pt-PT" sz="2300" b="1" dirty="0" err="1" smtClean="0"/>
              <a:t>est</a:t>
            </a:r>
            <a:r>
              <a:rPr lang="pt-PT" sz="2300" b="1" dirty="0" smtClean="0"/>
              <a:t> une </a:t>
            </a:r>
            <a:r>
              <a:rPr lang="pt-PT" sz="2300" b="1" dirty="0" err="1" smtClean="0"/>
              <a:t>excellent</a:t>
            </a:r>
            <a:r>
              <a:rPr lang="pt-PT" sz="2300" b="1" dirty="0" smtClean="0"/>
              <a:t> exemple d’une </a:t>
            </a:r>
            <a:r>
              <a:rPr lang="pt-PT" sz="2300" b="1" dirty="0" err="1" smtClean="0"/>
              <a:t>capitale</a:t>
            </a:r>
            <a:r>
              <a:rPr lang="pt-PT" sz="2300" b="1" dirty="0" smtClean="0"/>
              <a:t> </a:t>
            </a:r>
            <a:r>
              <a:rPr lang="pt-PT" sz="2300" b="1" dirty="0" err="1" smtClean="0"/>
              <a:t>romaine</a:t>
            </a:r>
            <a:r>
              <a:rPr lang="pt-PT" sz="2300" b="1" dirty="0" smtClean="0"/>
              <a:t> </a:t>
            </a:r>
            <a:r>
              <a:rPr lang="pt-PT" sz="2300" b="1" dirty="0" err="1" smtClean="0"/>
              <a:t>provinciale</a:t>
            </a:r>
            <a:r>
              <a:rPr lang="pt-PT" sz="2300" b="1" dirty="0" smtClean="0"/>
              <a:t> </a:t>
            </a:r>
            <a:r>
              <a:rPr lang="pt-PT" sz="2300" b="1" dirty="0" err="1" smtClean="0"/>
              <a:t>pendant</a:t>
            </a:r>
            <a:r>
              <a:rPr lang="pt-PT" sz="2300" b="1" dirty="0" smtClean="0"/>
              <a:t> </a:t>
            </a:r>
            <a:r>
              <a:rPr lang="pt-PT" sz="2300" b="1" dirty="0" err="1" smtClean="0"/>
              <a:t>l’empire</a:t>
            </a:r>
            <a:r>
              <a:rPr lang="pt-PT" sz="2300" b="1" dirty="0" smtClean="0"/>
              <a:t> </a:t>
            </a:r>
            <a:r>
              <a:rPr lang="pt-PT" sz="2300" b="1" dirty="0" err="1" smtClean="0"/>
              <a:t>et</a:t>
            </a:r>
            <a:r>
              <a:rPr lang="pt-PT" sz="2300" b="1" dirty="0" smtClean="0"/>
              <a:t> </a:t>
            </a:r>
            <a:r>
              <a:rPr lang="pt-PT" sz="2300" b="1" dirty="0" err="1" smtClean="0"/>
              <a:t>dans</a:t>
            </a:r>
            <a:r>
              <a:rPr lang="pt-PT" sz="2300" b="1" dirty="0" smtClean="0"/>
              <a:t> </a:t>
            </a:r>
            <a:r>
              <a:rPr lang="pt-PT" sz="2300" b="1" dirty="0" err="1" smtClean="0"/>
              <a:t>les</a:t>
            </a:r>
            <a:r>
              <a:rPr lang="pt-PT" sz="2300" b="1" dirty="0" smtClean="0"/>
              <a:t> </a:t>
            </a:r>
            <a:r>
              <a:rPr lang="pt-PT" sz="2300" b="1" dirty="0" err="1" smtClean="0"/>
              <a:t>années</a:t>
            </a:r>
            <a:r>
              <a:rPr lang="pt-PT" sz="2300" b="1" dirty="0" smtClean="0"/>
              <a:t> </a:t>
            </a:r>
            <a:r>
              <a:rPr lang="pt-PT" sz="2300" b="1" dirty="0" err="1" smtClean="0"/>
              <a:t>suivantes.Son</a:t>
            </a:r>
            <a:r>
              <a:rPr lang="pt-PT" sz="2300" b="1" dirty="0" smtClean="0"/>
              <a:t> </a:t>
            </a:r>
            <a:r>
              <a:rPr lang="pt-PT" sz="2300" b="1" dirty="0" err="1" smtClean="0"/>
              <a:t>dévellopemment</a:t>
            </a:r>
            <a:r>
              <a:rPr lang="pt-PT" sz="2300" b="1" dirty="0" smtClean="0"/>
              <a:t> </a:t>
            </a:r>
            <a:r>
              <a:rPr lang="pt-PT" sz="2300" b="1" dirty="0" err="1" smtClean="0"/>
              <a:t>historique</a:t>
            </a:r>
            <a:r>
              <a:rPr lang="pt-PT" sz="2300" b="1" dirty="0" smtClean="0"/>
              <a:t> </a:t>
            </a:r>
            <a:r>
              <a:rPr lang="pt-PT" sz="2300" b="1" dirty="0" err="1" smtClean="0"/>
              <a:t>est</a:t>
            </a:r>
            <a:r>
              <a:rPr lang="pt-PT" sz="2300" b="1" dirty="0" smtClean="0"/>
              <a:t> </a:t>
            </a:r>
            <a:r>
              <a:rPr lang="pt-PT" sz="2300" b="1" dirty="0" err="1" smtClean="0"/>
              <a:t>attesté</a:t>
            </a:r>
            <a:r>
              <a:rPr lang="pt-PT" sz="2300" b="1" dirty="0" smtClean="0"/>
              <a:t> </a:t>
            </a:r>
            <a:r>
              <a:rPr lang="pt-PT" sz="2300" b="1" dirty="0" err="1" smtClean="0"/>
              <a:t>jusqu’à</a:t>
            </a:r>
            <a:r>
              <a:rPr lang="pt-PT" sz="2300" b="1" dirty="0" smtClean="0"/>
              <a:t> </a:t>
            </a:r>
            <a:r>
              <a:rPr lang="pt-PT" sz="2300" b="1" dirty="0" err="1" smtClean="0"/>
              <a:t>aujour’hui</a:t>
            </a:r>
            <a:r>
              <a:rPr lang="pt-PT" sz="2300" b="1" dirty="0" smtClean="0"/>
              <a:t> </a:t>
            </a:r>
            <a:r>
              <a:rPr lang="pt-PT" sz="2300" b="1" dirty="0" err="1" smtClean="0"/>
              <a:t>dans</a:t>
            </a:r>
            <a:r>
              <a:rPr lang="pt-PT" sz="2300" b="1" dirty="0" smtClean="0"/>
              <a:t> </a:t>
            </a:r>
            <a:r>
              <a:rPr lang="pt-PT" sz="2300" b="1" dirty="0" err="1" smtClean="0"/>
              <a:t>son</a:t>
            </a:r>
            <a:r>
              <a:rPr lang="pt-PT" sz="2300" b="1" dirty="0" smtClean="0"/>
              <a:t> </a:t>
            </a:r>
            <a:r>
              <a:rPr lang="pt-PT" sz="2300" b="1" dirty="0" err="1" smtClean="0"/>
              <a:t>tracé</a:t>
            </a:r>
            <a:r>
              <a:rPr lang="pt-PT" sz="2300" b="1" dirty="0" smtClean="0"/>
              <a:t> de </a:t>
            </a:r>
            <a:r>
              <a:rPr lang="pt-PT" sz="2300" b="1" dirty="0" err="1" smtClean="0"/>
              <a:t>rues</a:t>
            </a:r>
            <a:r>
              <a:rPr lang="pt-PT" sz="2300" b="1" dirty="0" smtClean="0"/>
              <a:t> </a:t>
            </a:r>
            <a:r>
              <a:rPr lang="pt-PT" sz="2300" b="1" dirty="0" err="1" smtClean="0"/>
              <a:t>et</a:t>
            </a:r>
            <a:r>
              <a:rPr lang="pt-PT" sz="2300" b="1" dirty="0" smtClean="0"/>
              <a:t> de </a:t>
            </a:r>
            <a:r>
              <a:rPr lang="pt-PT" sz="2300" b="1" dirty="0" err="1" smtClean="0"/>
              <a:t>nombreuses</a:t>
            </a:r>
            <a:r>
              <a:rPr lang="pt-PT" sz="2300" b="1" dirty="0" smtClean="0"/>
              <a:t> </a:t>
            </a:r>
            <a:r>
              <a:rPr lang="pt-PT" sz="2300" b="1" dirty="0" err="1" smtClean="0"/>
              <a:t>constructions</a:t>
            </a:r>
            <a:r>
              <a:rPr lang="pt-PT" sz="2300" b="1" dirty="0" smtClean="0"/>
              <a:t> </a:t>
            </a:r>
            <a:r>
              <a:rPr lang="pt-PT" sz="2300" b="1" dirty="0" err="1" smtClean="0"/>
              <a:t>ont</a:t>
            </a:r>
            <a:r>
              <a:rPr lang="pt-PT" sz="2300" b="1" dirty="0" smtClean="0"/>
              <a:t> encore </a:t>
            </a:r>
            <a:r>
              <a:rPr lang="pt-PT" sz="2300" b="1" dirty="0" err="1" smtClean="0"/>
              <a:t>leur</a:t>
            </a:r>
            <a:r>
              <a:rPr lang="pt-PT" sz="2300" b="1" dirty="0" smtClean="0"/>
              <a:t> </a:t>
            </a:r>
            <a:r>
              <a:rPr lang="pt-PT" sz="2300" b="1" dirty="0" err="1" smtClean="0"/>
              <a:t>fonction</a:t>
            </a:r>
            <a:r>
              <a:rPr lang="pt-PT" sz="2300" b="1" dirty="0" smtClean="0"/>
              <a:t> d’origine(</a:t>
            </a:r>
            <a:r>
              <a:rPr lang="pt-PT" sz="2300" b="1" dirty="0" err="1" smtClean="0"/>
              <a:t>pont</a:t>
            </a:r>
            <a:r>
              <a:rPr lang="pt-PT" sz="2300" b="1" dirty="0" smtClean="0"/>
              <a:t>, </a:t>
            </a:r>
            <a:r>
              <a:rPr lang="pt-PT" sz="2300" b="1" dirty="0" err="1" smtClean="0"/>
              <a:t>digue</a:t>
            </a:r>
            <a:r>
              <a:rPr lang="pt-PT" sz="2300" b="1" dirty="0" smtClean="0"/>
              <a:t>, </a:t>
            </a:r>
            <a:r>
              <a:rPr lang="pt-PT" sz="2300" b="1" dirty="0" err="1" smtClean="0"/>
              <a:t>arc</a:t>
            </a:r>
            <a:r>
              <a:rPr lang="pt-PT" sz="2300" b="1" dirty="0" smtClean="0"/>
              <a:t> de </a:t>
            </a:r>
            <a:r>
              <a:rPr lang="pt-PT" sz="2300" b="1" dirty="0" err="1" smtClean="0"/>
              <a:t>Trajan</a:t>
            </a:r>
            <a:r>
              <a:rPr lang="pt-PT" sz="2300" b="1" dirty="0" smtClean="0"/>
              <a:t>, </a:t>
            </a:r>
            <a:r>
              <a:rPr lang="pt-PT" sz="2300" b="1" dirty="0" err="1" smtClean="0"/>
              <a:t>barrages,égouts</a:t>
            </a:r>
            <a:r>
              <a:rPr lang="pt-PT" sz="2300" b="1" dirty="0" smtClean="0"/>
              <a:t>, </a:t>
            </a:r>
            <a:r>
              <a:rPr lang="pt-PT" sz="2300" b="1" dirty="0" err="1" smtClean="0"/>
              <a:t>aqueduc</a:t>
            </a:r>
            <a:r>
              <a:rPr lang="pt-PT" sz="2300" b="1" dirty="0" smtClean="0"/>
              <a:t> de San </a:t>
            </a:r>
            <a:r>
              <a:rPr lang="pt-PT" sz="2300" b="1" dirty="0" err="1" smtClean="0"/>
              <a:t>Lázaro,etc</a:t>
            </a:r>
            <a:r>
              <a:rPr lang="pt-PT" sz="2300" b="1" dirty="0" smtClean="0"/>
              <a:t>.) ou </a:t>
            </a:r>
            <a:r>
              <a:rPr lang="pt-PT" sz="2300" b="1" dirty="0" err="1" smtClean="0"/>
              <a:t>ont</a:t>
            </a:r>
            <a:r>
              <a:rPr lang="pt-PT" sz="2300" b="1" dirty="0" smtClean="0"/>
              <a:t> </a:t>
            </a:r>
            <a:r>
              <a:rPr lang="pt-PT" sz="2300" b="1" dirty="0" err="1" smtClean="0"/>
              <a:t>été</a:t>
            </a:r>
            <a:r>
              <a:rPr lang="pt-PT" sz="2300" b="1" dirty="0" smtClean="0"/>
              <a:t> </a:t>
            </a:r>
            <a:r>
              <a:rPr lang="pt-PT" sz="2300" b="1" dirty="0" err="1" smtClean="0"/>
              <a:t>réhabilitées</a:t>
            </a:r>
            <a:r>
              <a:rPr lang="pt-PT" sz="2300" b="1" dirty="0" smtClean="0"/>
              <a:t> </a:t>
            </a:r>
            <a:r>
              <a:rPr lang="pt-PT" sz="2300" b="1" dirty="0" err="1" smtClean="0"/>
              <a:t>pour</a:t>
            </a:r>
            <a:r>
              <a:rPr lang="pt-PT" sz="2300" b="1" dirty="0" smtClean="0"/>
              <a:t> </a:t>
            </a:r>
            <a:r>
              <a:rPr lang="pt-PT" sz="2300" b="1" dirty="0" err="1" smtClean="0"/>
              <a:t>un</a:t>
            </a:r>
            <a:r>
              <a:rPr lang="pt-PT" sz="2300" b="1" dirty="0" smtClean="0"/>
              <a:t> </a:t>
            </a:r>
            <a:r>
              <a:rPr lang="pt-PT" sz="2300" b="1" dirty="0" err="1" smtClean="0"/>
              <a:t>usage</a:t>
            </a:r>
            <a:r>
              <a:rPr lang="pt-PT" sz="2300" b="1" dirty="0" smtClean="0"/>
              <a:t> </a:t>
            </a:r>
            <a:r>
              <a:rPr lang="pt-PT" sz="2300" b="1" dirty="0" err="1" smtClean="0"/>
              <a:t>moderne,tel</a:t>
            </a:r>
            <a:r>
              <a:rPr lang="pt-PT" sz="2300" b="1" dirty="0" smtClean="0"/>
              <a:t> que </a:t>
            </a:r>
            <a:r>
              <a:rPr lang="pt-PT" sz="2300" b="1" dirty="0" err="1" smtClean="0"/>
              <a:t>le</a:t>
            </a:r>
            <a:r>
              <a:rPr lang="pt-PT" sz="2300" b="1" dirty="0" smtClean="0"/>
              <a:t> </a:t>
            </a:r>
            <a:r>
              <a:rPr lang="pt-PT" sz="2300" b="1" dirty="0" err="1" smtClean="0"/>
              <a:t>cirque</a:t>
            </a:r>
            <a:r>
              <a:rPr lang="pt-PT" sz="2300" b="1" dirty="0" smtClean="0"/>
              <a:t> ou </a:t>
            </a:r>
            <a:r>
              <a:rPr lang="pt-PT" sz="2300" b="1" dirty="0" err="1" smtClean="0"/>
              <a:t>le</a:t>
            </a:r>
            <a:r>
              <a:rPr lang="pt-PT" sz="2300" b="1" dirty="0" smtClean="0"/>
              <a:t> </a:t>
            </a:r>
            <a:r>
              <a:rPr lang="pt-PT" sz="2300" b="1" dirty="0" err="1" smtClean="0"/>
              <a:t>théâtre</a:t>
            </a:r>
            <a:r>
              <a:rPr lang="pt-PT" sz="2300" b="1" dirty="0" smtClean="0"/>
              <a:t>, </a:t>
            </a:r>
            <a:r>
              <a:rPr lang="pt-PT" sz="2300" b="1" dirty="0" err="1" smtClean="0"/>
              <a:t>dont</a:t>
            </a:r>
            <a:r>
              <a:rPr lang="pt-PT" sz="2300" b="1" dirty="0" smtClean="0"/>
              <a:t> </a:t>
            </a:r>
            <a:r>
              <a:rPr lang="pt-PT" sz="2300" b="1" dirty="0" err="1" smtClean="0"/>
              <a:t>le</a:t>
            </a:r>
            <a:r>
              <a:rPr lang="pt-PT" sz="2300" b="1" dirty="0" smtClean="0"/>
              <a:t> festival de </a:t>
            </a:r>
            <a:r>
              <a:rPr lang="pt-PT" sz="2300" b="1" dirty="0" err="1" smtClean="0"/>
              <a:t>théâtre</a:t>
            </a:r>
            <a:r>
              <a:rPr lang="pt-PT" sz="2300" b="1" dirty="0" smtClean="0"/>
              <a:t> </a:t>
            </a:r>
            <a:r>
              <a:rPr lang="pt-PT" sz="2300" b="1" dirty="0" err="1" smtClean="0"/>
              <a:t>classique</a:t>
            </a:r>
            <a:r>
              <a:rPr lang="pt-PT" sz="2300" b="1" dirty="0" smtClean="0"/>
              <a:t> remonte </a:t>
            </a:r>
            <a:r>
              <a:rPr lang="pt-PT" sz="2300" b="1" dirty="0" err="1" smtClean="0"/>
              <a:t>aux</a:t>
            </a:r>
            <a:r>
              <a:rPr lang="pt-PT" sz="2300" b="1" dirty="0" smtClean="0"/>
              <a:t> </a:t>
            </a:r>
            <a:r>
              <a:rPr lang="pt-PT" sz="2300" b="1" dirty="0" err="1" smtClean="0"/>
              <a:t>années.Les</a:t>
            </a:r>
            <a:r>
              <a:rPr lang="pt-PT" sz="2300" b="1" dirty="0" smtClean="0"/>
              <a:t> </a:t>
            </a:r>
            <a:r>
              <a:rPr lang="pt-PT" sz="2300" b="1" dirty="0" err="1" smtClean="0"/>
              <a:t>bâtimens</a:t>
            </a:r>
            <a:r>
              <a:rPr lang="pt-PT" sz="2300" b="1" dirty="0" smtClean="0"/>
              <a:t> de </a:t>
            </a:r>
            <a:r>
              <a:rPr lang="pt-PT" sz="2300" b="1" dirty="0" err="1" smtClean="0"/>
              <a:t>loisirs</a:t>
            </a:r>
            <a:r>
              <a:rPr lang="pt-PT" sz="2300" b="1" dirty="0" smtClean="0"/>
              <a:t> </a:t>
            </a:r>
            <a:r>
              <a:rPr lang="pt-PT" sz="2300" b="1" dirty="0" err="1" smtClean="0"/>
              <a:t>forment</a:t>
            </a:r>
            <a:r>
              <a:rPr lang="pt-PT" sz="2300" b="1" dirty="0" smtClean="0"/>
              <a:t> </a:t>
            </a:r>
            <a:r>
              <a:rPr lang="pt-PT" sz="2300" b="1" dirty="0" err="1" smtClean="0"/>
              <a:t>un</a:t>
            </a:r>
            <a:r>
              <a:rPr lang="pt-PT" sz="2300" b="1" dirty="0" smtClean="0"/>
              <a:t> ensemble </a:t>
            </a:r>
            <a:r>
              <a:rPr lang="pt-PT" sz="2300" b="1" dirty="0" err="1" smtClean="0"/>
              <a:t>exceptionnel</a:t>
            </a:r>
            <a:r>
              <a:rPr lang="pt-PT" sz="2300" b="1" dirty="0" smtClean="0"/>
              <a:t> </a:t>
            </a:r>
            <a:r>
              <a:rPr lang="pt-PT" sz="2300" b="1" dirty="0" err="1" smtClean="0"/>
              <a:t>avec</a:t>
            </a:r>
            <a:r>
              <a:rPr lang="pt-PT" sz="2300" b="1" dirty="0" smtClean="0"/>
              <a:t> </a:t>
            </a:r>
            <a:r>
              <a:rPr lang="pt-PT" sz="2300" b="1" dirty="0" err="1" smtClean="0"/>
              <a:t>l’amphithéâtre,le</a:t>
            </a:r>
            <a:r>
              <a:rPr lang="pt-PT" sz="2300" b="1" dirty="0" smtClean="0"/>
              <a:t> </a:t>
            </a:r>
            <a:r>
              <a:rPr lang="pt-PT" sz="2300" b="1" dirty="0" err="1" smtClean="0"/>
              <a:t>péristyle</a:t>
            </a:r>
            <a:r>
              <a:rPr lang="pt-PT" sz="2300" b="1" dirty="0" smtClean="0"/>
              <a:t> </a:t>
            </a:r>
            <a:r>
              <a:rPr lang="pt-PT" sz="2300" b="1" dirty="0" err="1" smtClean="0"/>
              <a:t>paysagé</a:t>
            </a:r>
            <a:r>
              <a:rPr lang="pt-PT" sz="2300" b="1" dirty="0" smtClean="0"/>
              <a:t> </a:t>
            </a:r>
            <a:r>
              <a:rPr lang="pt-PT" sz="2300" b="1" dirty="0" err="1" smtClean="0"/>
              <a:t>et</a:t>
            </a:r>
            <a:r>
              <a:rPr lang="pt-PT" sz="2300" b="1" dirty="0" smtClean="0"/>
              <a:t> </a:t>
            </a:r>
            <a:r>
              <a:rPr lang="pt-PT" sz="2300" b="1" dirty="0" err="1" smtClean="0"/>
              <a:t>le</a:t>
            </a:r>
            <a:r>
              <a:rPr lang="pt-PT" sz="2300" b="1" dirty="0" smtClean="0"/>
              <a:t> </a:t>
            </a:r>
            <a:r>
              <a:rPr lang="pt-PT" sz="2300" b="1" dirty="0" err="1" smtClean="0"/>
              <a:t>cirque.Les</a:t>
            </a:r>
            <a:r>
              <a:rPr lang="pt-PT" sz="2300" b="1" dirty="0" smtClean="0"/>
              <a:t> </a:t>
            </a:r>
            <a:r>
              <a:rPr lang="pt-PT" sz="2300" b="1" dirty="0" err="1" smtClean="0"/>
              <a:t>aqueducs</a:t>
            </a:r>
            <a:r>
              <a:rPr lang="pt-PT" sz="2300" b="1" dirty="0" smtClean="0"/>
              <a:t> </a:t>
            </a:r>
            <a:r>
              <a:rPr lang="pt-PT" sz="2300" b="1" dirty="0" err="1" smtClean="0"/>
              <a:t>et</a:t>
            </a:r>
            <a:r>
              <a:rPr lang="pt-PT" sz="2300" b="1" dirty="0" smtClean="0"/>
              <a:t> </a:t>
            </a:r>
            <a:r>
              <a:rPr lang="pt-PT" sz="2300" b="1" dirty="0" err="1" smtClean="0"/>
              <a:t>autres</a:t>
            </a:r>
            <a:r>
              <a:rPr lang="pt-PT" sz="2300" b="1" dirty="0" smtClean="0"/>
              <a:t> </a:t>
            </a:r>
            <a:r>
              <a:rPr lang="pt-PT" sz="2300" b="1" dirty="0" err="1" smtClean="0"/>
              <a:t>éléments</a:t>
            </a:r>
            <a:r>
              <a:rPr lang="pt-PT" sz="2300" b="1" dirty="0" smtClean="0"/>
              <a:t> de </a:t>
            </a:r>
            <a:r>
              <a:rPr lang="pt-PT" sz="2300" b="1" dirty="0" err="1" smtClean="0"/>
              <a:t>gestion</a:t>
            </a:r>
            <a:r>
              <a:rPr lang="pt-PT" sz="2300" b="1" dirty="0" smtClean="0"/>
              <a:t> de </a:t>
            </a:r>
            <a:r>
              <a:rPr lang="pt-PT" sz="2300" b="1" dirty="0" err="1" smtClean="0"/>
              <a:t>l’eau</a:t>
            </a:r>
            <a:r>
              <a:rPr lang="pt-PT" sz="2300" b="1" dirty="0" smtClean="0"/>
              <a:t>, </a:t>
            </a:r>
            <a:r>
              <a:rPr lang="pt-PT" sz="2300" b="1" dirty="0" err="1" smtClean="0"/>
              <a:t>dans</a:t>
            </a:r>
            <a:r>
              <a:rPr lang="pt-PT" sz="2300" b="1" dirty="0" smtClean="0"/>
              <a:t> </a:t>
            </a:r>
            <a:r>
              <a:rPr lang="pt-PT" sz="2300" b="1" dirty="0" err="1" smtClean="0"/>
              <a:t>un</a:t>
            </a:r>
            <a:r>
              <a:rPr lang="pt-PT" sz="2300" b="1" dirty="0" smtClean="0"/>
              <a:t> </a:t>
            </a:r>
            <a:r>
              <a:rPr lang="pt-PT" sz="2300" b="1" dirty="0" err="1" smtClean="0"/>
              <a:t>excellent</a:t>
            </a:r>
            <a:r>
              <a:rPr lang="pt-PT" sz="2300" b="1" dirty="0" smtClean="0"/>
              <a:t> </a:t>
            </a:r>
            <a:r>
              <a:rPr lang="pt-PT" sz="2300" b="1" dirty="0" err="1" smtClean="0"/>
              <a:t>état</a:t>
            </a:r>
            <a:r>
              <a:rPr lang="pt-PT" sz="2300" b="1" dirty="0" smtClean="0"/>
              <a:t> de </a:t>
            </a:r>
            <a:r>
              <a:rPr lang="pt-PT" sz="2300" b="1" dirty="0" err="1" smtClean="0"/>
              <a:t>conversation</a:t>
            </a:r>
            <a:r>
              <a:rPr lang="pt-PT" sz="2300" b="1" dirty="0" smtClean="0"/>
              <a:t>, </a:t>
            </a:r>
            <a:r>
              <a:rPr lang="pt-PT" sz="2300" b="1" dirty="0" err="1" smtClean="0"/>
              <a:t>sont</a:t>
            </a:r>
            <a:r>
              <a:rPr lang="pt-PT" sz="2300" b="1" dirty="0" smtClean="0"/>
              <a:t> </a:t>
            </a:r>
            <a:r>
              <a:rPr lang="pt-PT" sz="2300" b="1" dirty="0" err="1" smtClean="0"/>
              <a:t>reconnus</a:t>
            </a:r>
            <a:r>
              <a:rPr lang="pt-PT" sz="2300" b="1" dirty="0" smtClean="0"/>
              <a:t> </a:t>
            </a:r>
            <a:r>
              <a:rPr lang="pt-PT" sz="2300" b="1" dirty="0" err="1" smtClean="0"/>
              <a:t>comme</a:t>
            </a:r>
            <a:r>
              <a:rPr lang="pt-PT" sz="2300" b="1" dirty="0" smtClean="0"/>
              <a:t> </a:t>
            </a:r>
            <a:r>
              <a:rPr lang="pt-PT" sz="2300" b="1" dirty="0" err="1" smtClean="0"/>
              <a:t>étant</a:t>
            </a:r>
            <a:r>
              <a:rPr lang="pt-PT" sz="2300" b="1" dirty="0" smtClean="0"/>
              <a:t> </a:t>
            </a:r>
            <a:r>
              <a:rPr lang="pt-PT" sz="2300" b="1" dirty="0" err="1" smtClean="0"/>
              <a:t>parmi</a:t>
            </a:r>
            <a:r>
              <a:rPr lang="pt-PT" sz="2300" b="1" dirty="0" smtClean="0"/>
              <a:t> </a:t>
            </a:r>
            <a:r>
              <a:rPr lang="pt-PT" sz="2300" b="1" dirty="0" err="1" smtClean="0"/>
              <a:t>les</a:t>
            </a:r>
            <a:r>
              <a:rPr lang="pt-PT" sz="2300" b="1" dirty="0" smtClean="0"/>
              <a:t> </a:t>
            </a:r>
            <a:r>
              <a:rPr lang="pt-PT" sz="2300" b="1" dirty="0" err="1" smtClean="0"/>
              <a:t>meilleures</a:t>
            </a:r>
            <a:r>
              <a:rPr lang="pt-PT" sz="2300" b="1" dirty="0" smtClean="0"/>
              <a:t> exemples de </a:t>
            </a:r>
            <a:r>
              <a:rPr lang="pt-PT" sz="2300" b="1" dirty="0" err="1" smtClean="0"/>
              <a:t>l’époque</a:t>
            </a:r>
            <a:r>
              <a:rPr lang="pt-PT" sz="2300" b="1" dirty="0" smtClean="0"/>
              <a:t> </a:t>
            </a:r>
            <a:r>
              <a:rPr lang="pt-PT" sz="2300" b="1" dirty="0" err="1" smtClean="0"/>
              <a:t>romaine</a:t>
            </a:r>
            <a:r>
              <a:rPr lang="pt-PT" sz="2300" b="1" dirty="0" smtClean="0"/>
              <a:t>. </a:t>
            </a:r>
            <a:r>
              <a:rPr lang="pt-PT" sz="2300" b="1" dirty="0" err="1" smtClean="0"/>
              <a:t>En</a:t>
            </a:r>
            <a:r>
              <a:rPr lang="pt-PT" sz="2300" b="1" dirty="0" smtClean="0"/>
              <a:t> </a:t>
            </a:r>
            <a:r>
              <a:rPr lang="pt-PT" sz="2300" b="1" dirty="0" err="1" smtClean="0"/>
              <a:t>outre,l’évolution</a:t>
            </a:r>
            <a:r>
              <a:rPr lang="pt-PT" sz="2300" b="1" dirty="0" smtClean="0"/>
              <a:t> </a:t>
            </a:r>
            <a:r>
              <a:rPr lang="pt-PT" sz="2300" b="1" dirty="0" err="1" smtClean="0"/>
              <a:t>historique</a:t>
            </a:r>
            <a:r>
              <a:rPr lang="pt-PT" sz="2300" b="1" dirty="0" smtClean="0"/>
              <a:t> </a:t>
            </a:r>
            <a:r>
              <a:rPr lang="pt-PT" sz="2300" b="1" dirty="0" err="1" smtClean="0"/>
              <a:t>peut</a:t>
            </a:r>
            <a:r>
              <a:rPr lang="pt-PT" sz="2300" b="1" dirty="0" smtClean="0"/>
              <a:t> </a:t>
            </a:r>
            <a:r>
              <a:rPr lang="pt-PT" sz="2300" b="1" dirty="0" err="1" smtClean="0"/>
              <a:t>être</a:t>
            </a:r>
            <a:r>
              <a:rPr lang="pt-PT" sz="2300" b="1" dirty="0" smtClean="0"/>
              <a:t> </a:t>
            </a:r>
            <a:r>
              <a:rPr lang="pt-PT" sz="2300" b="1" dirty="0" err="1" smtClean="0"/>
              <a:t>retracéé</a:t>
            </a:r>
            <a:r>
              <a:rPr lang="pt-PT" sz="2300" b="1" dirty="0" smtClean="0"/>
              <a:t> </a:t>
            </a:r>
            <a:r>
              <a:rPr lang="pt-PT" sz="2300" b="1" dirty="0" err="1" smtClean="0"/>
              <a:t>dans</a:t>
            </a:r>
            <a:r>
              <a:rPr lang="pt-PT" sz="2300" b="1" dirty="0" smtClean="0"/>
              <a:t> </a:t>
            </a:r>
            <a:r>
              <a:rPr lang="pt-PT" sz="2300" b="1" dirty="0" err="1" smtClean="0"/>
              <a:t>des</a:t>
            </a:r>
            <a:r>
              <a:rPr lang="pt-PT" sz="2300" b="1" dirty="0" smtClean="0"/>
              <a:t> </a:t>
            </a:r>
            <a:r>
              <a:rPr lang="pt-PT" sz="2300" b="1" dirty="0" err="1" smtClean="0"/>
              <a:t>bâtiments</a:t>
            </a:r>
            <a:r>
              <a:rPr lang="pt-PT" sz="2300" b="1" dirty="0" smtClean="0"/>
              <a:t> </a:t>
            </a:r>
            <a:r>
              <a:rPr lang="pt-PT" sz="2300" b="1" dirty="0" err="1" smtClean="0"/>
              <a:t>réprésentatifs</a:t>
            </a:r>
            <a:r>
              <a:rPr lang="pt-PT" sz="2300" b="1" dirty="0" smtClean="0"/>
              <a:t> d’</a:t>
            </a:r>
            <a:r>
              <a:rPr lang="pt-PT" sz="2300" b="1" dirty="0" err="1" smtClean="0"/>
              <a:t>autres</a:t>
            </a:r>
            <a:r>
              <a:rPr lang="pt-PT" sz="2300" b="1" dirty="0" smtClean="0"/>
              <a:t> </a:t>
            </a:r>
            <a:r>
              <a:rPr lang="pt-PT" sz="2300" b="1" dirty="0" err="1" smtClean="0"/>
              <a:t>périodes</a:t>
            </a:r>
            <a:r>
              <a:rPr lang="pt-PT" sz="2300" b="1" dirty="0" smtClean="0"/>
              <a:t> importantes de </a:t>
            </a:r>
            <a:r>
              <a:rPr lang="pt-PT" sz="2300" b="1" dirty="0" err="1" smtClean="0"/>
              <a:t>l’histoire</a:t>
            </a:r>
            <a:r>
              <a:rPr lang="pt-PT" sz="2300" b="1" dirty="0" smtClean="0"/>
              <a:t>, </a:t>
            </a:r>
            <a:r>
              <a:rPr lang="pt-PT" sz="2300" b="1" dirty="0" err="1" smtClean="0"/>
              <a:t>tels</a:t>
            </a:r>
            <a:r>
              <a:rPr lang="pt-PT" sz="2300" b="1" dirty="0" smtClean="0"/>
              <a:t> que </a:t>
            </a:r>
            <a:r>
              <a:rPr lang="pt-PT" sz="2300" b="1" dirty="0" err="1" smtClean="0"/>
              <a:t>les</a:t>
            </a:r>
            <a:r>
              <a:rPr lang="pt-PT" sz="2300" b="1" dirty="0" smtClean="0"/>
              <a:t> </a:t>
            </a:r>
            <a:r>
              <a:rPr lang="pt-PT" sz="2300" b="1" dirty="0" err="1" smtClean="0"/>
              <a:t>murs</a:t>
            </a:r>
            <a:r>
              <a:rPr lang="pt-PT" sz="2300" b="1" dirty="0" smtClean="0"/>
              <a:t> </a:t>
            </a:r>
            <a:r>
              <a:rPr lang="pt-PT" sz="2300" b="1" dirty="0" err="1" smtClean="0"/>
              <a:t>renforcés</a:t>
            </a:r>
            <a:r>
              <a:rPr lang="pt-PT" sz="2300" b="1" dirty="0" smtClean="0"/>
              <a:t> de </a:t>
            </a:r>
            <a:r>
              <a:rPr lang="pt-PT" sz="2300" b="1" dirty="0" err="1" smtClean="0"/>
              <a:t>l’époque</a:t>
            </a:r>
            <a:r>
              <a:rPr lang="pt-PT" sz="2300" b="1" dirty="0" smtClean="0"/>
              <a:t> </a:t>
            </a:r>
            <a:r>
              <a:rPr lang="pt-PT" sz="2300" b="1" dirty="0" err="1" smtClean="0"/>
              <a:t>wisigothique</a:t>
            </a:r>
            <a:r>
              <a:rPr lang="pt-PT" sz="2300" b="1" dirty="0" smtClean="0"/>
              <a:t>, </a:t>
            </a:r>
            <a:r>
              <a:rPr lang="pt-PT" sz="2300" b="1" dirty="0" err="1" smtClean="0"/>
              <a:t>les</a:t>
            </a:r>
            <a:r>
              <a:rPr lang="pt-PT" sz="2300" b="1" dirty="0" smtClean="0"/>
              <a:t> </a:t>
            </a:r>
            <a:r>
              <a:rPr lang="pt-PT" sz="2300" b="1" dirty="0" err="1" smtClean="0"/>
              <a:t>basiliques</a:t>
            </a:r>
            <a:r>
              <a:rPr lang="pt-PT" sz="2300" b="1" dirty="0" smtClean="0"/>
              <a:t> </a:t>
            </a:r>
            <a:r>
              <a:rPr lang="pt-PT" sz="2300" b="1" dirty="0" err="1" smtClean="0"/>
              <a:t>paléochrétiennes</a:t>
            </a:r>
            <a:r>
              <a:rPr lang="pt-PT" sz="2300" b="1" dirty="0" smtClean="0"/>
              <a:t> de Santa Eulalia </a:t>
            </a:r>
            <a:r>
              <a:rPr lang="pt-PT" sz="2300" b="1" dirty="0" err="1" smtClean="0"/>
              <a:t>et</a:t>
            </a:r>
            <a:r>
              <a:rPr lang="pt-PT" sz="2300" b="1" dirty="0" smtClean="0"/>
              <a:t> Casa Herrera ou Santa </a:t>
            </a:r>
            <a:r>
              <a:rPr lang="pt-PT" sz="2300" b="1" dirty="0" err="1" smtClean="0"/>
              <a:t>Lucia</a:t>
            </a:r>
            <a:r>
              <a:rPr lang="pt-PT" sz="2300" b="1" dirty="0" smtClean="0"/>
              <a:t> </a:t>
            </a:r>
            <a:r>
              <a:rPr lang="pt-PT" sz="2300" b="1" dirty="0" err="1" smtClean="0"/>
              <a:t>del</a:t>
            </a:r>
            <a:r>
              <a:rPr lang="pt-PT" sz="2300" b="1" dirty="0" smtClean="0"/>
              <a:t> </a:t>
            </a:r>
            <a:r>
              <a:rPr lang="pt-PT" sz="2300" b="1" dirty="0" err="1" smtClean="0"/>
              <a:t>Trampal,et</a:t>
            </a:r>
            <a:r>
              <a:rPr lang="pt-PT" sz="2300" b="1" dirty="0" smtClean="0"/>
              <a:t> </a:t>
            </a:r>
            <a:r>
              <a:rPr lang="pt-PT" sz="2300" b="1" dirty="0" err="1" smtClean="0"/>
              <a:t>l’Alcazaba</a:t>
            </a:r>
            <a:r>
              <a:rPr lang="pt-PT" sz="2300" b="1" dirty="0" smtClean="0"/>
              <a:t>(</a:t>
            </a:r>
            <a:r>
              <a:rPr lang="pt-PT" sz="2300" b="1" dirty="0" err="1" smtClean="0"/>
              <a:t>forteresse</a:t>
            </a:r>
            <a:r>
              <a:rPr lang="pt-PT" sz="2300" b="1" dirty="0" smtClean="0"/>
              <a:t>) </a:t>
            </a:r>
            <a:r>
              <a:rPr lang="pt-PT" sz="2300" b="1" dirty="0" err="1" smtClean="0"/>
              <a:t>et</a:t>
            </a:r>
            <a:r>
              <a:rPr lang="pt-PT" sz="2300" b="1" dirty="0" smtClean="0"/>
              <a:t> </a:t>
            </a:r>
            <a:r>
              <a:rPr lang="pt-PT" sz="2300" b="1" dirty="0" err="1" smtClean="0"/>
              <a:t>son</a:t>
            </a:r>
            <a:r>
              <a:rPr lang="pt-PT" sz="2300" b="1" dirty="0" smtClean="0"/>
              <a:t> </a:t>
            </a:r>
            <a:r>
              <a:rPr lang="pt-PT" sz="2300" b="1" dirty="0" err="1" smtClean="0"/>
              <a:t>exceptionnel</a:t>
            </a:r>
            <a:r>
              <a:rPr lang="pt-PT" sz="2300" b="1" dirty="0" smtClean="0"/>
              <a:t> </a:t>
            </a:r>
            <a:r>
              <a:rPr lang="pt-PT" sz="2300" b="1" dirty="0" err="1" smtClean="0"/>
              <a:t>aljibe</a:t>
            </a:r>
            <a:r>
              <a:rPr lang="pt-PT" sz="2300" b="1" dirty="0" smtClean="0"/>
              <a:t>(</a:t>
            </a:r>
            <a:r>
              <a:rPr lang="pt-PT" sz="2300" b="1" dirty="0" err="1" smtClean="0"/>
              <a:t>réservoir</a:t>
            </a:r>
            <a:r>
              <a:rPr lang="pt-PT" sz="2300" b="1" dirty="0" smtClean="0"/>
              <a:t>) de </a:t>
            </a:r>
            <a:r>
              <a:rPr lang="pt-PT" sz="2300" b="1" dirty="0" err="1" smtClean="0"/>
              <a:t>l’ére</a:t>
            </a:r>
            <a:r>
              <a:rPr lang="pt-PT" sz="2300" b="1" dirty="0" smtClean="0"/>
              <a:t> </a:t>
            </a:r>
            <a:r>
              <a:rPr lang="pt-PT" sz="2300" b="1" dirty="0" err="1" smtClean="0"/>
              <a:t>musulmane</a:t>
            </a:r>
            <a:r>
              <a:rPr lang="pt-PT" sz="2300" b="1" dirty="0" smtClean="0"/>
              <a:t>.</a:t>
            </a:r>
            <a:endParaRPr lang="pt-PT" sz="2300" b="1" dirty="0"/>
          </a:p>
        </p:txBody>
      </p:sp>
    </p:spTree>
    <p:extLst>
      <p:ext uri="{BB962C8B-B14F-4D97-AF65-F5344CB8AC3E}">
        <p14:creationId xmlns:p14="http://schemas.microsoft.com/office/powerpoint/2010/main" val="65597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10">
          <a:fgClr>
            <a:schemeClr val="accent1">
              <a:lumMod val="20000"/>
              <a:lumOff val="80000"/>
            </a:schemeClr>
          </a:fgClr>
          <a:bgClr>
            <a:schemeClr val="accent1"/>
          </a:bgClr>
        </a:patt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76672"/>
            <a:ext cx="8229600" cy="4525963"/>
          </a:xfrm>
        </p:spPr>
        <p:txBody>
          <a:bodyPr>
            <a:noAutofit/>
          </a:bodyPr>
          <a:lstStyle/>
          <a:p>
            <a:r>
              <a:rPr lang="fr-FR" sz="2800" b="1" dirty="0"/>
              <a:t>Les bâtiments de loisirs forment un ensemble exceptionnel avec l'amphithéâtre, le théâtre, le péristyle paysagé et le cirque. Les aqueducs et autres éléments de gestion de l'eau, dans un excellent état de conservation, sont reconnus comme étant parmi les meilleurs exemples de l'époque romaine. En outre, l'évolution historique peut être retracée dans des bâtiments représentatifs d'autres périodes importantes de l'histoire, tels que les murs renforcés de l'époque wisigothique, les basiliques paléochrétiennes de Santa Eulalia et Casa Herrera ou Santa Lucia del Trampal, et l'Alcazaba ( forteresse) et son exceptionnel aljibe (réservoir) de l'ère musulmane.</a:t>
            </a:r>
            <a:endParaRPr lang="pt-PT" sz="2800" b="1" dirty="0"/>
          </a:p>
        </p:txBody>
      </p:sp>
    </p:spTree>
    <p:extLst>
      <p:ext uri="{BB962C8B-B14F-4D97-AF65-F5344CB8AC3E}">
        <p14:creationId xmlns:p14="http://schemas.microsoft.com/office/powerpoint/2010/main" val="306922047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429</TotalTime>
  <Words>452</Words>
  <Application>Microsoft Office PowerPoint</Application>
  <PresentationFormat>Apresentação no Ecrã (4:3)</PresentationFormat>
  <Paragraphs>17</Paragraphs>
  <Slides>6</Slides>
  <Notes>0</Notes>
  <HiddenSlides>0</HiddenSlides>
  <MMClips>0</MMClips>
  <ScaleCrop>false</ScaleCrop>
  <HeadingPairs>
    <vt:vector size="4" baseType="variant">
      <vt:variant>
        <vt:lpstr>Tema</vt:lpstr>
      </vt:variant>
      <vt:variant>
        <vt:i4>1</vt:i4>
      </vt:variant>
      <vt:variant>
        <vt:lpstr>Títulos dos diapositivos</vt:lpstr>
      </vt:variant>
      <vt:variant>
        <vt:i4>6</vt:i4>
      </vt:variant>
    </vt:vector>
  </HeadingPairs>
  <TitlesOfParts>
    <vt:vector size="7" baseType="lpstr">
      <vt:lpstr>Tema do Office</vt:lpstr>
      <vt:lpstr>Mérida</vt:lpstr>
      <vt:lpstr>Comment a été fondée...</vt:lpstr>
      <vt:lpstr>Bâtiments de divertissement..</vt:lpstr>
      <vt:lpstr>Apresentação do PowerPoint</vt:lpstr>
      <vt:lpstr>Apresentação do PowerPoint</vt:lpstr>
      <vt:lpstr>Apresentação do PowerPoint</vt:lpstr>
    </vt:vector>
  </TitlesOfParts>
  <Company>M. E. - GEPE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Mérida</dc:title>
  <dc:creator>aluno</dc:creator>
  <cp:lastModifiedBy>Maria Jacinto</cp:lastModifiedBy>
  <cp:revision>15</cp:revision>
  <dcterms:created xsi:type="dcterms:W3CDTF">2018-04-13T09:55:12Z</dcterms:created>
  <dcterms:modified xsi:type="dcterms:W3CDTF">2018-04-24T14:55:51Z</dcterms:modified>
</cp:coreProperties>
</file>