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716D72E-D59E-48F5-B138-487A76E5294F}"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BCB3821-A027-49D7-B7C1-A6675D8E0FC9}" type="slidenum">
              <a:rPr lang="pt-PT" smtClean="0"/>
              <a:t>‹nº›</a:t>
            </a:fld>
            <a:endParaRPr lang="pt-PT"/>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t-PT" smtClean="0"/>
              <a:t>Clique para editar o estilo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B716D72E-D59E-48F5-B138-487A76E5294F}"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B716D72E-D59E-48F5-B138-487A76E5294F}"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B716D72E-D59E-48F5-B138-487A76E5294F}" type="datetimeFigureOut">
              <a:rPr lang="pt-PT" smtClean="0"/>
              <a:t>24-04-2018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95" name="Title 94"/>
          <p:cNvSpPr>
            <a:spLocks noGrp="1"/>
          </p:cNvSpPr>
          <p:nvPr>
            <p:ph type="title"/>
          </p:nvPr>
        </p:nvSpPr>
        <p:spPr>
          <a:xfrm>
            <a:off x="457200" y="4463568"/>
            <a:ext cx="8305800" cy="1143000"/>
          </a:xfrm>
        </p:spPr>
        <p:txBody>
          <a:bodyPr/>
          <a:lstStyle/>
          <a:p>
            <a:r>
              <a:rPr lang="pt-PT" smtClean="0"/>
              <a:t>Clique para editar o estilo</a:t>
            </a:r>
            <a:endParaRPr lang="en-US"/>
          </a:p>
        </p:txBody>
      </p:sp>
      <p:sp>
        <p:nvSpPr>
          <p:cNvPr id="2" name="Date Placeholder 1"/>
          <p:cNvSpPr>
            <a:spLocks noGrp="1"/>
          </p:cNvSpPr>
          <p:nvPr>
            <p:ph type="dt" sz="half" idx="10"/>
          </p:nvPr>
        </p:nvSpPr>
        <p:spPr/>
        <p:txBody>
          <a:bodyPr/>
          <a:lstStyle/>
          <a:p>
            <a:fld id="{B716D72E-D59E-48F5-B138-487A76E5294F}" type="datetimeFigureOut">
              <a:rPr lang="pt-PT" smtClean="0"/>
              <a:t>24-04-2018</a:t>
            </a:fld>
            <a:endParaRPr lang="pt-PT"/>
          </a:p>
        </p:txBody>
      </p:sp>
      <p:sp>
        <p:nvSpPr>
          <p:cNvPr id="91" name="Footer Placeholder 90"/>
          <p:cNvSpPr>
            <a:spLocks noGrp="1"/>
          </p:cNvSpPr>
          <p:nvPr>
            <p:ph type="ftr" sz="quarter" idx="11"/>
          </p:nvPr>
        </p:nvSpPr>
        <p:spPr/>
        <p:txBody>
          <a:bodyPr/>
          <a:lstStyle/>
          <a:p>
            <a:endParaRPr lang="pt-PT"/>
          </a:p>
        </p:txBody>
      </p:sp>
      <p:sp>
        <p:nvSpPr>
          <p:cNvPr id="92" name="Slide Number Placeholder 91"/>
          <p:cNvSpPr>
            <a:spLocks noGrp="1"/>
          </p:cNvSpPr>
          <p:nvPr>
            <p:ph type="sldNum" sz="quarter" idx="12"/>
          </p:nvPr>
        </p:nvSpPr>
        <p:spPr/>
        <p:txBody>
          <a:bodyPr/>
          <a:lstStyle/>
          <a:p>
            <a:fld id="{7BCB3821-A027-49D7-B7C1-A6675D8E0FC9}" type="slidenum">
              <a:rPr lang="pt-PT" smtClean="0"/>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Date Placeholder 4"/>
          <p:cNvSpPr>
            <a:spLocks noGrp="1"/>
          </p:cNvSpPr>
          <p:nvPr>
            <p:ph type="dt" sz="half" idx="10"/>
          </p:nvPr>
        </p:nvSpPr>
        <p:spPr/>
        <p:txBody>
          <a:bodyPr/>
          <a:lstStyle/>
          <a:p>
            <a:fld id="{B716D72E-D59E-48F5-B138-487A76E5294F}"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B716D72E-D59E-48F5-B138-487A76E5294F}" type="datetimeFigureOut">
              <a:rPr lang="pt-PT" smtClean="0"/>
              <a:t>24-04-2018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B716D72E-D59E-48F5-B138-487A76E5294F}" type="datetimeFigureOut">
              <a:rPr lang="pt-PT" smtClean="0"/>
              <a:t>24-04-2018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D72E-D59E-48F5-B138-487A76E5294F}" type="datetimeFigureOut">
              <a:rPr lang="pt-PT" smtClean="0"/>
              <a:t>24-04-2018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BCB3821-A027-49D7-B7C1-A6675D8E0FC9}"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B716D72E-D59E-48F5-B138-487A76E5294F}"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BCB3821-A027-49D7-B7C1-A6675D8E0FC9}" type="slidenum">
              <a:rPr lang="pt-PT" smtClean="0"/>
              <a:t>‹nº›</a:t>
            </a:fld>
            <a:endParaRPr lang="pt-PT"/>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t-PT" smtClean="0"/>
              <a:t>Clique para editar o estilo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5" name="Date Placeholder 4"/>
          <p:cNvSpPr>
            <a:spLocks noGrp="1"/>
          </p:cNvSpPr>
          <p:nvPr>
            <p:ph type="dt" sz="half" idx="10"/>
          </p:nvPr>
        </p:nvSpPr>
        <p:spPr/>
        <p:txBody>
          <a:bodyPr/>
          <a:lstStyle/>
          <a:p>
            <a:fld id="{B716D72E-D59E-48F5-B138-487A76E5294F}" type="datetimeFigureOut">
              <a:rPr lang="pt-PT" smtClean="0"/>
              <a:t>24-04-2018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BCB3821-A027-49D7-B7C1-A6675D8E0FC9}" type="slidenum">
              <a:rPr lang="pt-PT" smtClean="0"/>
              <a:t>‹nº›</a:t>
            </a:fld>
            <a:endParaRPr lang="pt-PT"/>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t-PT" smtClean="0"/>
              <a:t>Clique para editar o estilo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t-PT" smtClean="0"/>
              <a:t>Clique para editar o estilo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716D72E-D59E-48F5-B138-487A76E5294F}" type="datetimeFigureOut">
              <a:rPr lang="pt-PT" smtClean="0"/>
              <a:t>24-04-2018</a:t>
            </a:fld>
            <a:endParaRPr lang="pt-PT"/>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t-PT"/>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BCB3821-A027-49D7-B7C1-A6675D8E0FC9}" type="slidenum">
              <a:rPr lang="pt-PT" smtClean="0"/>
              <a:t>‹nº›</a:t>
            </a:fld>
            <a:endParaRPr lang="pt-PT"/>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2348880"/>
            <a:ext cx="7772400" cy="1470025"/>
          </a:xfrm>
        </p:spPr>
        <p:txBody>
          <a:bodyPr/>
          <a:lstStyle/>
          <a:p>
            <a:r>
              <a:rPr lang="pt-PT" dirty="0" smtClean="0">
                <a:latin typeface="Times New Roman" panose="02020603050405020304" pitchFamily="18" charset="0"/>
                <a:cs typeface="Times New Roman" panose="02020603050405020304" pitchFamily="18" charset="0"/>
              </a:rPr>
              <a:t>MONT PERDU</a:t>
            </a:r>
            <a:endParaRPr lang="pt-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74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mont perd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3" name="AutoShape 4" descr="Resultado de imagem para mont perd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4" name="AutoShape 6" descr="Resultado de imagem para mont perd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5" name="AutoShape 8" descr="Resultado de imagem para mont perd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5" y="160338"/>
            <a:ext cx="8898913" cy="653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74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08904"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06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GEOGRAPHIE </a:t>
            </a:r>
            <a:endParaRPr lang="fr-FR"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57200" y="1600200"/>
            <a:ext cx="8229600" cy="5141168"/>
          </a:xfrm>
        </p:spPr>
        <p:txBody>
          <a:bodyPr>
            <a:normAutofit fontScale="92500"/>
          </a:bodyPr>
          <a:lstStyle/>
          <a:p>
            <a:pPr marL="0" indent="0">
              <a:buNone/>
            </a:pPr>
            <a:r>
              <a:rPr lang="fr-FR" sz="2500" dirty="0">
                <a:latin typeface="Times New Roman" panose="02020603050405020304" pitchFamily="18" charset="0"/>
                <a:cs typeface="Times New Roman" panose="02020603050405020304" pitchFamily="18" charset="0"/>
              </a:rPr>
              <a:t>Avec une altitude de 3 355 </a:t>
            </a:r>
            <a:r>
              <a:rPr lang="fr-FR" sz="2500" dirty="0" smtClean="0">
                <a:latin typeface="Times New Roman" panose="02020603050405020304" pitchFamily="18" charset="0"/>
                <a:cs typeface="Times New Roman" panose="02020603050405020304" pitchFamily="18" charset="0"/>
              </a:rPr>
              <a:t>m, </a:t>
            </a:r>
            <a:r>
              <a:rPr lang="fr-FR" sz="2500" dirty="0">
                <a:latin typeface="Times New Roman" panose="02020603050405020304" pitchFamily="18" charset="0"/>
                <a:cs typeface="Times New Roman" panose="02020603050405020304" pitchFamily="18" charset="0"/>
              </a:rPr>
              <a:t>c'est le troisième plus haut sommet des Pyrénées, avec la pointe d'</a:t>
            </a:r>
            <a:r>
              <a:rPr lang="fr-FR" sz="2500" dirty="0" err="1">
                <a:latin typeface="Times New Roman" panose="02020603050405020304" pitchFamily="18" charset="0"/>
                <a:cs typeface="Times New Roman" panose="02020603050405020304" pitchFamily="18" charset="0"/>
              </a:rPr>
              <a:t>Astorg</a:t>
            </a:r>
            <a:r>
              <a:rPr lang="fr-FR" sz="2500" dirty="0">
                <a:latin typeface="Times New Roman" panose="02020603050405020304" pitchFamily="18" charset="0"/>
                <a:cs typeface="Times New Roman" panose="02020603050405020304" pitchFamily="18" charset="0"/>
              </a:rPr>
              <a:t> (3 355 m), un sommet du massif de la Maladeta.</a:t>
            </a:r>
          </a:p>
          <a:p>
            <a:pPr marL="0" indent="0">
              <a:buNone/>
            </a:pPr>
            <a:r>
              <a:rPr lang="fr-FR" sz="2500" dirty="0">
                <a:latin typeface="Times New Roman" panose="02020603050405020304" pitchFamily="18" charset="0"/>
                <a:cs typeface="Times New Roman" panose="02020603050405020304" pitchFamily="18" charset="0"/>
              </a:rPr>
              <a:t>Il fait partie du massif du Mont-Perdu et du parc national d'</a:t>
            </a:r>
            <a:r>
              <a:rPr lang="fr-FR" sz="2500" dirty="0" err="1">
                <a:latin typeface="Times New Roman" panose="02020603050405020304" pitchFamily="18" charset="0"/>
                <a:cs typeface="Times New Roman" panose="02020603050405020304" pitchFamily="18" charset="0"/>
              </a:rPr>
              <a:t>Ordesa</a:t>
            </a:r>
            <a:r>
              <a:rPr lang="fr-FR" sz="2500" dirty="0">
                <a:latin typeface="Times New Roman" panose="02020603050405020304" pitchFamily="18" charset="0"/>
                <a:cs typeface="Times New Roman" panose="02020603050405020304" pitchFamily="18" charset="0"/>
              </a:rPr>
              <a:t> et du Mont-Perdu</a:t>
            </a:r>
            <a:r>
              <a:rPr lang="fr-FR" sz="2500" dirty="0" smtClean="0">
                <a:latin typeface="Times New Roman" panose="02020603050405020304" pitchFamily="18" charset="0"/>
                <a:cs typeface="Times New Roman" panose="02020603050405020304" pitchFamily="18" charset="0"/>
              </a:rPr>
              <a:t>.</a:t>
            </a:r>
          </a:p>
          <a:p>
            <a:pPr marL="0" indent="0">
              <a:buNone/>
            </a:pPr>
            <a:r>
              <a:rPr lang="fr-FR" sz="2500" dirty="0">
                <a:latin typeface="Times New Roman" panose="02020603050405020304" pitchFamily="18" charset="0"/>
                <a:cs typeface="Times New Roman" panose="02020603050405020304" pitchFamily="18" charset="0"/>
              </a:rPr>
              <a:t>Les roches calcaires, riches en fossiles, sont d'origine sédimentaire marine. Ces sédiments occupant une mer peu profonde ont été surélevés lors de la formation de la chaîne des Pyrénées il y a 40 millions d'années (voir l'article géologie des Pyrénées).</a:t>
            </a:r>
          </a:p>
          <a:p>
            <a:pPr marL="0" indent="0">
              <a:buNone/>
            </a:pPr>
            <a:r>
              <a:rPr lang="fr-FR" sz="2500" dirty="0">
                <a:latin typeface="Times New Roman" panose="02020603050405020304" pitchFamily="18" charset="0"/>
                <a:cs typeface="Times New Roman" panose="02020603050405020304" pitchFamily="18" charset="0"/>
              </a:rPr>
              <a:t>Le sommet à une forme de pic pyramidal typique de l'érosion par glaciers du temps des glaciations, il se trouve encore sur le flanc nord-est de la montagne le glacier du Mont-Perdu</a:t>
            </a:r>
            <a:r>
              <a:rPr lang="fr-FR" sz="2500" dirty="0" smtClean="0">
                <a:latin typeface="Times New Roman" panose="02020603050405020304" pitchFamily="18" charset="0"/>
                <a:cs typeface="Times New Roman" panose="02020603050405020304" pitchFamily="18" charset="0"/>
              </a:rPr>
              <a:t>.</a:t>
            </a:r>
          </a:p>
          <a:p>
            <a:pPr marL="0" indent="0">
              <a:buNone/>
            </a:pPr>
            <a:r>
              <a:rPr lang="fr-FR" sz="2500" dirty="0">
                <a:latin typeface="Times New Roman" panose="02020603050405020304" pitchFamily="18" charset="0"/>
                <a:cs typeface="Times New Roman" panose="02020603050405020304" pitchFamily="18" charset="0"/>
              </a:rPr>
              <a:t>Mont Perdu a un climat maritime </a:t>
            </a:r>
            <a:r>
              <a:rPr lang="fr-FR" sz="2500" dirty="0" smtClean="0">
                <a:latin typeface="Times New Roman" panose="02020603050405020304" pitchFamily="18" charset="0"/>
                <a:cs typeface="Times New Roman" panose="02020603050405020304" pitchFamily="18" charset="0"/>
              </a:rPr>
              <a:t>humide.</a:t>
            </a:r>
            <a:endParaRPr lang="fr-FR" sz="2500" dirty="0">
              <a:latin typeface="Times New Roman" panose="02020603050405020304" pitchFamily="18" charset="0"/>
              <a:cs typeface="Times New Roman" panose="02020603050405020304" pitchFamily="18" charset="0"/>
            </a:endParaRPr>
          </a:p>
          <a:p>
            <a:pPr marL="0" indent="0">
              <a:buNone/>
            </a:pPr>
            <a:endParaRPr lang="pt-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69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Mont Perdu avec neige.</a:t>
            </a:r>
            <a:endParaRPr lang="fr-FR" dirty="0">
              <a:latin typeface="Times New Roman" panose="02020603050405020304" pitchFamily="18" charset="0"/>
              <a:cs typeface="Times New Roman" panose="02020603050405020304" pitchFamily="18" charset="0"/>
            </a:endParaRPr>
          </a:p>
        </p:txBody>
      </p:sp>
      <p:pic>
        <p:nvPicPr>
          <p:cNvPr id="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054" r="13054"/>
          <a:stretch>
            <a:fillRect/>
          </a:stretch>
        </p:blipFill>
        <p:spPr bwMode="auto">
          <a:xfrm>
            <a:off x="2771800" y="380999"/>
            <a:ext cx="6264696" cy="607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60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smtClean="0">
                <a:latin typeface="Times New Roman" panose="02020603050405020304" pitchFamily="18" charset="0"/>
                <a:cs typeface="Times New Roman" panose="02020603050405020304" pitchFamily="18" charset="0"/>
              </a:rPr>
              <a:t>HISTOIRE DE L`EXPLORATION DU MONT PERDU Pt.1</a:t>
            </a:r>
            <a:endParaRPr lang="pt-PT"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179512" y="1340768"/>
            <a:ext cx="8856984" cy="5400600"/>
          </a:xfrm>
        </p:spPr>
        <p:txBody>
          <a:bodyPr/>
          <a:lstStyle/>
          <a:p>
            <a:pPr marL="0" indent="0">
              <a:buNone/>
            </a:pPr>
            <a:r>
              <a:rPr lang="fr-FR" dirty="0" err="1">
                <a:latin typeface="Times New Roman" panose="02020603050405020304" pitchFamily="18" charset="0"/>
                <a:cs typeface="Times New Roman" panose="02020603050405020304" pitchFamily="18" charset="0"/>
              </a:rPr>
              <a:t>Ramond</a:t>
            </a:r>
            <a:r>
              <a:rPr lang="fr-FR" dirty="0">
                <a:latin typeface="Times New Roman" panose="02020603050405020304" pitchFamily="18" charset="0"/>
                <a:cs typeface="Times New Roman" panose="02020603050405020304" pitchFamily="18" charset="0"/>
              </a:rPr>
              <a:t> de </a:t>
            </a:r>
            <a:r>
              <a:rPr lang="fr-FR" dirty="0" err="1">
                <a:latin typeface="Times New Roman" panose="02020603050405020304" pitchFamily="18" charset="0"/>
                <a:cs typeface="Times New Roman" panose="02020603050405020304" pitchFamily="18" charset="0"/>
              </a:rPr>
              <a:t>Carbonnières</a:t>
            </a:r>
            <a:r>
              <a:rPr lang="fr-FR" dirty="0">
                <a:latin typeface="Times New Roman" panose="02020603050405020304" pitchFamily="18" charset="0"/>
                <a:cs typeface="Times New Roman" panose="02020603050405020304" pitchFamily="18" charset="0"/>
              </a:rPr>
              <a:t>, est « l'inventeur » du mont Perdu. Depuis son premier séjour à Barèges, en 1787, il est fasciné par le « massif calcaire » du Marboré. « On jugeait alors anormal, inexplicable, qu'au Marboré, le faîte des Pyrénées, l'axe de la chaîne, le centre du soulèvement fût calcaire et non granitique ; y avait-il donc un calcaire spécial, primitif, contemporain du granit, comme le pensait le naturaliste toulousain Picot de La </a:t>
            </a:r>
            <a:r>
              <a:rPr lang="fr-FR" dirty="0" err="1">
                <a:latin typeface="Times New Roman" panose="02020603050405020304" pitchFamily="18" charset="0"/>
                <a:cs typeface="Times New Roman" panose="02020603050405020304" pitchFamily="18" charset="0"/>
              </a:rPr>
              <a:t>Peyrouse</a:t>
            </a:r>
            <a:r>
              <a:rPr lang="fr-FR" dirty="0">
                <a:latin typeface="Times New Roman" panose="02020603050405020304" pitchFamily="18" charset="0"/>
                <a:cs typeface="Times New Roman" panose="02020603050405020304" pitchFamily="18" charset="0"/>
              </a:rPr>
              <a:t> ?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Persuadé que la nature du calcaire du Marboré est « ordinaire » </a:t>
            </a:r>
            <a:r>
              <a:rPr lang="fr-FR" dirty="0" err="1">
                <a:latin typeface="Times New Roman" panose="02020603050405020304" pitchFamily="18" charset="0"/>
                <a:cs typeface="Times New Roman" panose="02020603050405020304" pitchFamily="18" charset="0"/>
              </a:rPr>
              <a:t>Ramond</a:t>
            </a:r>
            <a:r>
              <a:rPr lang="fr-FR" dirty="0">
                <a:latin typeface="Times New Roman" panose="02020603050405020304" pitchFamily="18" charset="0"/>
                <a:cs typeface="Times New Roman" panose="02020603050405020304" pitchFamily="18" charset="0"/>
              </a:rPr>
              <a:t> entreprend l'étude du massif. En 1796, il détermine une voie d'accès vers le sommet : la vallée d'</a:t>
            </a:r>
            <a:r>
              <a:rPr lang="fr-FR" dirty="0" err="1">
                <a:latin typeface="Times New Roman" panose="02020603050405020304" pitchFamily="18" charset="0"/>
                <a:cs typeface="Times New Roman" panose="02020603050405020304" pitchFamily="18" charset="0"/>
              </a:rPr>
              <a:t>Estaubé</a:t>
            </a:r>
            <a:r>
              <a:rPr lang="fr-FR" dirty="0">
                <a:latin typeface="Times New Roman" panose="02020603050405020304" pitchFamily="18" charset="0"/>
                <a:cs typeface="Times New Roman" panose="02020603050405020304" pitchFamily="18" charset="0"/>
              </a:rPr>
              <a:t>.</a:t>
            </a:r>
            <a:endParaRPr lang="pt-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49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a Imagem 7"/>
          <p:cNvPicPr>
            <a:picLocks noGrp="1" noChangeAspect="1"/>
          </p:cNvPicPr>
          <p:nvPr>
            <p:ph type="pic" idx="1"/>
          </p:nvPr>
        </p:nvPicPr>
        <p:blipFill>
          <a:blip r:embed="rId2">
            <a:extLst>
              <a:ext uri="{28A0092B-C50C-407E-A947-70E740481C1C}">
                <a14:useLocalDpi xmlns:a14="http://schemas.microsoft.com/office/drawing/2010/main" val="0"/>
              </a:ext>
            </a:extLst>
          </a:blip>
          <a:srcRect l="676" r="676"/>
          <a:stretch>
            <a:fillRect/>
          </a:stretch>
        </p:blipFill>
        <p:spPr/>
      </p:pic>
      <p:sp>
        <p:nvSpPr>
          <p:cNvPr id="5" name="Título 4"/>
          <p:cNvSpPr>
            <a:spLocks noGrp="1"/>
          </p:cNvSpPr>
          <p:nvPr>
            <p:ph type="title"/>
          </p:nvPr>
        </p:nvSpPr>
        <p:spPr>
          <a:xfrm>
            <a:off x="107504" y="1700808"/>
            <a:ext cx="2425384" cy="1944216"/>
          </a:xfrm>
        </p:spPr>
        <p:txBody>
          <a:bodyPr>
            <a:normAutofit fontScale="90000"/>
          </a:bodyPr>
          <a:lstStyle/>
          <a:p>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
            </a:r>
            <a:br>
              <a:rPr lang="fr-FR" b="0" dirty="0" smtClean="0">
                <a:effectLst/>
                <a:latin typeface="Times New Roman" panose="02020603050405020304" pitchFamily="18" charset="0"/>
                <a:cs typeface="Times New Roman" panose="02020603050405020304" pitchFamily="18" charset="0"/>
              </a:rPr>
            </a:br>
            <a:r>
              <a:rPr lang="fr-FR" b="0" dirty="0">
                <a:effectLst/>
                <a:latin typeface="Times New Roman" panose="02020603050405020304" pitchFamily="18" charset="0"/>
                <a:cs typeface="Times New Roman" panose="02020603050405020304" pitchFamily="18" charset="0"/>
              </a:rPr>
              <a:t/>
            </a:r>
            <a:br>
              <a:rPr lang="fr-FR" b="0" dirty="0">
                <a:effectLst/>
                <a:latin typeface="Times New Roman" panose="02020603050405020304" pitchFamily="18" charset="0"/>
                <a:cs typeface="Times New Roman" panose="02020603050405020304" pitchFamily="18" charset="0"/>
              </a:rPr>
            </a:br>
            <a:r>
              <a:rPr lang="fr-FR" b="0" dirty="0" smtClean="0">
                <a:effectLst/>
                <a:latin typeface="Times New Roman" panose="02020603050405020304" pitchFamily="18" charset="0"/>
                <a:cs typeface="Times New Roman" panose="02020603050405020304" pitchFamily="18" charset="0"/>
              </a:rPr>
              <a:t>Mont </a:t>
            </a:r>
            <a:r>
              <a:rPr lang="fr-FR" b="0" dirty="0">
                <a:effectLst/>
                <a:latin typeface="Times New Roman" panose="02020603050405020304" pitchFamily="18" charset="0"/>
                <a:cs typeface="Times New Roman" panose="02020603050405020304" pitchFamily="18" charset="0"/>
              </a:rPr>
              <a:t>Perdu sur la carte de Roussel de 1730 (orientation sud en haut).</a:t>
            </a:r>
            <a:endParaRPr lang="pt-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57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latin typeface="Times New Roman" panose="02020603050405020304" pitchFamily="18" charset="0"/>
                <a:cs typeface="Times New Roman" panose="02020603050405020304" pitchFamily="18" charset="0"/>
              </a:rPr>
              <a:t>HISTOIRE DE L`EXPLORATION DU MONT </a:t>
            </a:r>
            <a:r>
              <a:rPr lang="pt-PT" dirty="0" smtClean="0">
                <a:latin typeface="Times New Roman" panose="02020603050405020304" pitchFamily="18" charset="0"/>
                <a:cs typeface="Times New Roman" panose="02020603050405020304" pitchFamily="18" charset="0"/>
              </a:rPr>
              <a:t>PERDU Pt.2</a:t>
            </a:r>
            <a:endParaRPr lang="pt-PT" dirty="0"/>
          </a:p>
        </p:txBody>
      </p:sp>
      <p:sp>
        <p:nvSpPr>
          <p:cNvPr id="3" name="Marcador de Posição de Conteúdo 2"/>
          <p:cNvSpPr>
            <a:spLocks noGrp="1"/>
          </p:cNvSpPr>
          <p:nvPr>
            <p:ph idx="1"/>
          </p:nvPr>
        </p:nvSpPr>
        <p:spPr/>
        <p:txBody>
          <a:bodyPr>
            <a:normAutofit fontScale="92500" lnSpcReduction="10000"/>
          </a:bodyPr>
          <a:lstStyle/>
          <a:p>
            <a:pPr marL="0" indent="0">
              <a:buNone/>
            </a:pPr>
            <a:r>
              <a:rPr lang="fr-FR" dirty="0">
                <a:latin typeface="Times New Roman" panose="02020603050405020304" pitchFamily="18" charset="0"/>
                <a:cs typeface="Times New Roman" panose="02020603050405020304" pitchFamily="18" charset="0"/>
              </a:rPr>
              <a:t>Le 11 août 1797, il organise une véritable expédition forte de quatorze participants vers le sommet : par le difficile couloir glaciaire de </a:t>
            </a:r>
            <a:r>
              <a:rPr lang="fr-FR" dirty="0" err="1">
                <a:latin typeface="Times New Roman" panose="02020603050405020304" pitchFamily="18" charset="0"/>
                <a:cs typeface="Times New Roman" panose="02020603050405020304" pitchFamily="18" charset="0"/>
              </a:rPr>
              <a:t>Tuquerouye</a:t>
            </a:r>
            <a:r>
              <a:rPr lang="fr-FR" dirty="0">
                <a:latin typeface="Times New Roman" panose="02020603050405020304" pitchFamily="18" charset="0"/>
                <a:cs typeface="Times New Roman" panose="02020603050405020304" pitchFamily="18" charset="0"/>
              </a:rPr>
              <a:t>, ses guides, Laurens et </a:t>
            </a:r>
            <a:r>
              <a:rPr lang="fr-FR" dirty="0" err="1">
                <a:latin typeface="Times New Roman" panose="02020603050405020304" pitchFamily="18" charset="0"/>
                <a:cs typeface="Times New Roman" panose="02020603050405020304" pitchFamily="18" charset="0"/>
              </a:rPr>
              <a:t>Mouré</a:t>
            </a:r>
            <a:r>
              <a:rPr lang="fr-FR" dirty="0">
                <a:latin typeface="Times New Roman" panose="02020603050405020304" pitchFamily="18" charset="0"/>
                <a:cs typeface="Times New Roman" panose="02020603050405020304" pitchFamily="18" charset="0"/>
              </a:rPr>
              <a:t>, et un contrebandier espagnol le conduisent au lac Glacé, au pied de la face nord du sommet. Une seconde expédition, le 7 septembre, suit le même itinéraire : montée très délicate par le couloir de </a:t>
            </a:r>
            <a:r>
              <a:rPr lang="fr-FR" dirty="0" err="1">
                <a:latin typeface="Times New Roman" panose="02020603050405020304" pitchFamily="18" charset="0"/>
                <a:cs typeface="Times New Roman" panose="02020603050405020304" pitchFamily="18" charset="0"/>
              </a:rPr>
              <a:t>Tuquerouye</a:t>
            </a:r>
            <a:r>
              <a:rPr lang="fr-FR" dirty="0">
                <a:latin typeface="Times New Roman" panose="02020603050405020304" pitchFamily="18" charset="0"/>
                <a:cs typeface="Times New Roman" panose="02020603050405020304" pitchFamily="18" charset="0"/>
              </a:rPr>
              <a:t>, en glace vive en fin de saison, retour par les </a:t>
            </a:r>
            <a:r>
              <a:rPr lang="fr-FR" dirty="0" err="1">
                <a:latin typeface="Times New Roman" panose="02020603050405020304" pitchFamily="18" charset="0"/>
                <a:cs typeface="Times New Roman" panose="02020603050405020304" pitchFamily="18" charset="0"/>
              </a:rPr>
              <a:t>parets</a:t>
            </a:r>
            <a:r>
              <a:rPr lang="fr-FR" dirty="0">
                <a:latin typeface="Times New Roman" panose="02020603050405020304" pitchFamily="18" charset="0"/>
                <a:cs typeface="Times New Roman" panose="02020603050405020304" pitchFamily="18" charset="0"/>
              </a:rPr>
              <a:t> de Pinède et le port de Pinède.</a:t>
            </a:r>
          </a:p>
          <a:p>
            <a:endParaRPr lang="fr-FR" dirty="0">
              <a:latin typeface="Times New Roman" panose="02020603050405020304" pitchFamily="18" charset="0"/>
              <a:cs typeface="Times New Roman" panose="02020603050405020304" pitchFamily="18" charset="0"/>
            </a:endParaRPr>
          </a:p>
          <a:p>
            <a:pPr marL="0" indent="0">
              <a:buNone/>
            </a:pPr>
            <a:r>
              <a:rPr lang="fr-FR" dirty="0" err="1">
                <a:latin typeface="Times New Roman" panose="02020603050405020304" pitchFamily="18" charset="0"/>
                <a:cs typeface="Times New Roman" panose="02020603050405020304" pitchFamily="18" charset="0"/>
              </a:rPr>
              <a:t>Ramond</a:t>
            </a:r>
            <a:r>
              <a:rPr lang="fr-FR" dirty="0">
                <a:latin typeface="Times New Roman" panose="02020603050405020304" pitchFamily="18" charset="0"/>
                <a:cs typeface="Times New Roman" panose="02020603050405020304" pitchFamily="18" charset="0"/>
              </a:rPr>
              <a:t> y trouve la confirmation de sa thèse : les calcaires, très riches en fossiles, sont bien d'origine sédimentaire marine. Ses observations lors de ces deux « expéditions » font le sujet de son ouvrage majeur : Voyages au Mont-Perdu et dans la partie adjacente des Hautes-Pyrénées paru en l'an IX (1801). Ce n'est qu'en 1802 que </a:t>
            </a:r>
            <a:r>
              <a:rPr lang="fr-FR" dirty="0" err="1">
                <a:latin typeface="Times New Roman" panose="02020603050405020304" pitchFamily="18" charset="0"/>
                <a:cs typeface="Times New Roman" panose="02020603050405020304" pitchFamily="18" charset="0"/>
              </a:rPr>
              <a:t>Ramond</a:t>
            </a:r>
            <a:r>
              <a:rPr lang="fr-FR" dirty="0">
                <a:latin typeface="Times New Roman" panose="02020603050405020304" pitchFamily="18" charset="0"/>
                <a:cs typeface="Times New Roman" panose="02020603050405020304" pitchFamily="18" charset="0"/>
              </a:rPr>
              <a:t> décide d'atteindre le sommet du Mont Perdu (voir ci-dessous</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14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7504" y="1844824"/>
            <a:ext cx="2377440" cy="2523728"/>
          </a:xfrm>
        </p:spPr>
        <p:txBody>
          <a:bodyPr>
            <a:normAutofit fontScale="90000"/>
          </a:bodyPr>
          <a:lstStyle/>
          <a:p>
            <a:r>
              <a:rPr lang="fr-FR" b="0" dirty="0">
                <a:latin typeface="Times New Roman" panose="02020603050405020304" pitchFamily="18" charset="0"/>
                <a:cs typeface="Times New Roman" panose="02020603050405020304" pitchFamily="18" charset="0"/>
              </a:rPr>
              <a:t>Vallée et cirque d'</a:t>
            </a:r>
            <a:r>
              <a:rPr lang="fr-FR" b="0" dirty="0" err="1">
                <a:latin typeface="Times New Roman" panose="02020603050405020304" pitchFamily="18" charset="0"/>
                <a:cs typeface="Times New Roman" panose="02020603050405020304" pitchFamily="18" charset="0"/>
              </a:rPr>
              <a:t>Estaubé</a:t>
            </a:r>
            <a:r>
              <a:rPr lang="fr-FR" b="0" dirty="0">
                <a:latin typeface="Times New Roman" panose="02020603050405020304" pitchFamily="18" charset="0"/>
                <a:cs typeface="Times New Roman" panose="02020603050405020304" pitchFamily="18" charset="0"/>
              </a:rPr>
              <a:t>. Le couloir de </a:t>
            </a:r>
            <a:r>
              <a:rPr lang="fr-FR" b="0" dirty="0" err="1">
                <a:latin typeface="Times New Roman" panose="02020603050405020304" pitchFamily="18" charset="0"/>
                <a:cs typeface="Times New Roman" panose="02020603050405020304" pitchFamily="18" charset="0"/>
              </a:rPr>
              <a:t>Tuquerouye</a:t>
            </a:r>
            <a:r>
              <a:rPr lang="fr-FR" b="0" dirty="0">
                <a:latin typeface="Times New Roman" panose="02020603050405020304" pitchFamily="18" charset="0"/>
                <a:cs typeface="Times New Roman" panose="02020603050405020304" pitchFamily="18" charset="0"/>
              </a:rPr>
              <a:t> conduit à la </a:t>
            </a:r>
            <a:r>
              <a:rPr lang="fr-FR" b="0" dirty="0" err="1">
                <a:latin typeface="Times New Roman" panose="02020603050405020304" pitchFamily="18" charset="0"/>
                <a:cs typeface="Times New Roman" panose="02020603050405020304" pitchFamily="18" charset="0"/>
              </a:rPr>
              <a:t>brêche</a:t>
            </a:r>
            <a:r>
              <a:rPr lang="fr-FR" b="0" dirty="0">
                <a:latin typeface="Times New Roman" panose="02020603050405020304" pitchFamily="18" charset="0"/>
                <a:cs typeface="Times New Roman" panose="02020603050405020304" pitchFamily="18" charset="0"/>
              </a:rPr>
              <a:t> de </a:t>
            </a:r>
            <a:r>
              <a:rPr lang="fr-FR" b="0" dirty="0" err="1">
                <a:latin typeface="Times New Roman" panose="02020603050405020304" pitchFamily="18" charset="0"/>
                <a:cs typeface="Times New Roman" panose="02020603050405020304" pitchFamily="18" charset="0"/>
              </a:rPr>
              <a:t>Tuquerouye</a:t>
            </a:r>
            <a:endParaRPr lang="pt-PT" b="0" dirty="0">
              <a:latin typeface="Times New Roman" panose="02020603050405020304" pitchFamily="18" charset="0"/>
              <a:cs typeface="Times New Roman" panose="02020603050405020304" pitchFamily="18" charset="0"/>
            </a:endParaRPr>
          </a:p>
        </p:txBody>
      </p:sp>
      <p:pic>
        <p:nvPicPr>
          <p:cNvPr id="2051"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007" r="13007"/>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3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Les premières ascensions</a:t>
            </a:r>
            <a:endParaRPr lang="fr-FR"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179512" y="1340768"/>
            <a:ext cx="8784976" cy="5328592"/>
          </a:xfrm>
        </p:spPr>
        <p:txBody>
          <a:bodyPr/>
          <a:lstStyle/>
          <a:p>
            <a:pPr marL="0" indent="0">
              <a:buNone/>
            </a:pPr>
            <a:r>
              <a:rPr lang="pt-PT" dirty="0" err="1" smtClean="0"/>
              <a:t>Le</a:t>
            </a:r>
            <a:r>
              <a:rPr lang="pt-PT" dirty="0" smtClean="0"/>
              <a:t> </a:t>
            </a:r>
            <a:r>
              <a:rPr lang="fr-FR" dirty="0" smtClean="0"/>
              <a:t>6 </a:t>
            </a:r>
            <a:r>
              <a:rPr lang="fr-FR" dirty="0"/>
              <a:t>août </a:t>
            </a:r>
            <a:r>
              <a:rPr lang="fr-FR" dirty="0" smtClean="0"/>
              <a:t>de1802, </a:t>
            </a:r>
            <a:r>
              <a:rPr lang="fr-FR" dirty="0"/>
              <a:t>première ascension connue du sommet du Mont Perdu par deux montagnards de Barèges, Rondo et Laurens conduits au sommet par un berger aragonais. Rondo et Laurens avaient été envoyés en éclaireurs pour reconnaître l'itinéraire d'ascension par </a:t>
            </a:r>
            <a:r>
              <a:rPr lang="fr-FR" dirty="0" err="1"/>
              <a:t>Ramond</a:t>
            </a:r>
            <a:r>
              <a:rPr lang="fr-FR" dirty="0"/>
              <a:t> de </a:t>
            </a:r>
            <a:r>
              <a:rPr lang="fr-FR" dirty="0" err="1" smtClean="0"/>
              <a:t>Carbonnières</a:t>
            </a:r>
            <a:r>
              <a:rPr lang="fr-FR" dirty="0" smtClean="0"/>
              <a:t> </a:t>
            </a:r>
            <a:r>
              <a:rPr lang="fr-FR" dirty="0"/>
              <a:t>réalisa la seconde ascension du Mont Perdu, le 10 août </a:t>
            </a:r>
            <a:r>
              <a:rPr lang="fr-FR" dirty="0" smtClean="0"/>
              <a:t>1802.</a:t>
            </a:r>
          </a:p>
          <a:p>
            <a:pPr marL="0" indent="0">
              <a:buNone/>
            </a:pPr>
            <a:r>
              <a:rPr lang="fr-FR" dirty="0" smtClean="0"/>
              <a:t>Dans1830 </a:t>
            </a:r>
            <a:r>
              <a:rPr lang="fr-FR" dirty="0"/>
              <a:t>- Première féminine, par Anne Lister (qui fera la « première » officielle du </a:t>
            </a:r>
            <a:r>
              <a:rPr lang="fr-FR" dirty="0" err="1"/>
              <a:t>Vignemale</a:t>
            </a:r>
            <a:r>
              <a:rPr lang="fr-FR" dirty="0"/>
              <a:t> en 1838) avec le guide Charles.</a:t>
            </a:r>
          </a:p>
          <a:p>
            <a:pPr marL="0" indent="0">
              <a:buNone/>
            </a:pPr>
            <a:endParaRPr lang="pt-PT" dirty="0"/>
          </a:p>
        </p:txBody>
      </p:sp>
    </p:spTree>
    <p:extLst>
      <p:ext uri="{BB962C8B-B14F-4D97-AF65-F5344CB8AC3E}">
        <p14:creationId xmlns:p14="http://schemas.microsoft.com/office/powerpoint/2010/main" val="272869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fr-FR" dirty="0">
                <a:latin typeface="Times New Roman" panose="02020603050405020304" pitchFamily="18" charset="0"/>
                <a:cs typeface="Times New Roman" panose="02020603050405020304" pitchFamily="18" charset="0"/>
              </a:rPr>
              <a:t>Pourquoi est-ce un héritage de l'humanité?</a:t>
            </a:r>
            <a:endParaRPr lang="pt-PT"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67544" y="1628800"/>
            <a:ext cx="8229600" cy="4525963"/>
          </a:xfrm>
        </p:spPr>
        <p:txBody>
          <a:bodyPr/>
          <a:lstStyle/>
          <a:p>
            <a:pPr marL="0" indent="0">
              <a:buNone/>
            </a:pPr>
            <a:r>
              <a:rPr lang="fr-FR" dirty="0" smtClean="0"/>
              <a:t>Il peut être considéré une </a:t>
            </a:r>
            <a:r>
              <a:rPr lang="fr-FR" dirty="0"/>
              <a:t>vallée avec sa valeur historique, archéologique, naturelle, environnementale, ou un ensemble de ces facteurs et est reconnu par l'UNESCO comme faisant partie de la Liste du patrimoine mondial, </a:t>
            </a:r>
            <a:r>
              <a:rPr lang="fr-FR" dirty="0" smtClean="0"/>
              <a:t>il est </a:t>
            </a:r>
            <a:r>
              <a:rPr lang="fr-FR" dirty="0"/>
              <a:t>également inclus dans la liste, en raison de l'importance et l'unicité et des rituels, comme d'autres, reconnaissant leur dimension historique, pratiquée par certaines communautés ou certains peuples.</a:t>
            </a:r>
            <a:endParaRPr lang="pt-PT" dirty="0"/>
          </a:p>
        </p:txBody>
      </p:sp>
    </p:spTree>
    <p:extLst>
      <p:ext uri="{BB962C8B-B14F-4D97-AF65-F5344CB8AC3E}">
        <p14:creationId xmlns:p14="http://schemas.microsoft.com/office/powerpoint/2010/main" val="2482539993"/>
      </p:ext>
    </p:extLst>
  </p:cSld>
  <p:clrMapOvr>
    <a:masterClrMapping/>
  </p:clrMapOvr>
</p:sld>
</file>

<file path=ppt/theme/theme1.xml><?xml version="1.0" encoding="utf-8"?>
<a:theme xmlns:a="http://schemas.openxmlformats.org/drawingml/2006/main" name="Colmo">
  <a:themeElements>
    <a:clrScheme name="Colm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m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57</TotalTime>
  <Words>500</Words>
  <Application>Microsoft Office PowerPoint</Application>
  <PresentationFormat>Apresentação no Ecrã (4:3)</PresentationFormat>
  <Paragraphs>21</Paragraphs>
  <Slides>11</Slides>
  <Notes>0</Notes>
  <HiddenSlides>0</HiddenSlides>
  <MMClips>0</MMClips>
  <ScaleCrop>false</ScaleCrop>
  <HeadingPairs>
    <vt:vector size="4" baseType="variant">
      <vt:variant>
        <vt:lpstr>Tema</vt:lpstr>
      </vt:variant>
      <vt:variant>
        <vt:i4>1</vt:i4>
      </vt:variant>
      <vt:variant>
        <vt:lpstr>Títulos dos diapositivos</vt:lpstr>
      </vt:variant>
      <vt:variant>
        <vt:i4>11</vt:i4>
      </vt:variant>
    </vt:vector>
  </HeadingPairs>
  <TitlesOfParts>
    <vt:vector size="12" baseType="lpstr">
      <vt:lpstr>Colmo</vt:lpstr>
      <vt:lpstr>MONT PERDU</vt:lpstr>
      <vt:lpstr>GEOGRAPHIE </vt:lpstr>
      <vt:lpstr>Mont Perdu avec neige.</vt:lpstr>
      <vt:lpstr>HISTOIRE DE L`EXPLORATION DU MONT PERDU Pt.1</vt:lpstr>
      <vt:lpstr>            Mont Perdu sur la carte de Roussel de 1730 (orientation sud en haut).</vt:lpstr>
      <vt:lpstr>HISTOIRE DE L`EXPLORATION DU MONT PERDU Pt.2</vt:lpstr>
      <vt:lpstr>Vallée et cirque d'Estaubé. Le couloir de Tuquerouye conduit à la brêche de Tuquerouye</vt:lpstr>
      <vt:lpstr>Les premières ascensions</vt:lpstr>
      <vt:lpstr>Pourquoi est-ce un héritage de l'humanité?</vt:lpstr>
      <vt:lpstr>Apresentação do PowerPoint</vt:lpstr>
      <vt:lpstr>Apresentação do PowerPoint</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 PERDU</dc:title>
  <dc:creator>aluno</dc:creator>
  <cp:lastModifiedBy>Maria Jacinto</cp:lastModifiedBy>
  <cp:revision>13</cp:revision>
  <dcterms:created xsi:type="dcterms:W3CDTF">2018-04-13T08:50:25Z</dcterms:created>
  <dcterms:modified xsi:type="dcterms:W3CDTF">2018-04-24T15:29:19Z</dcterms:modified>
</cp:coreProperties>
</file>