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46FE3E-4F45-479D-A305-A96993C048E3}" type="datetimeFigureOut">
              <a:rPr lang="pt-PT" smtClean="0"/>
              <a:t>24-04-2018</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05025-2AD9-40D2-80AB-2F4818DCA244}" type="slidenum">
              <a:rPr lang="pt-PT" smtClean="0"/>
              <a:t>‹nº›</a:t>
            </a:fld>
            <a:endParaRPr lang="pt-PT"/>
          </a:p>
        </p:txBody>
      </p:sp>
    </p:spTree>
    <p:extLst>
      <p:ext uri="{BB962C8B-B14F-4D97-AF65-F5344CB8AC3E}">
        <p14:creationId xmlns:p14="http://schemas.microsoft.com/office/powerpoint/2010/main" val="2150971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
        <p:nvSpPr>
          <p:cNvPr id="4" name="Date Placeholder 3"/>
          <p:cNvSpPr>
            <a:spLocks noGrp="1"/>
          </p:cNvSpPr>
          <p:nvPr>
            <p:ph type="dt" sz="half" idx="10"/>
          </p:nvPr>
        </p:nvSpPr>
        <p:spPr/>
        <p:txBody>
          <a:bodyPr/>
          <a:lstStyle/>
          <a:p>
            <a:fld id="{1BFB1D9A-EABE-420D-BA49-71EB12F97A9C}" type="datetimeFigureOut">
              <a:rPr lang="pt-PT" smtClean="0"/>
              <a:t>24-04-2018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8C8F76-2522-4441-AEBD-37D51BE10BA4}" type="slidenum">
              <a:rPr lang="pt-PT" smtClean="0"/>
              <a:t>‹nº›</a:t>
            </a:fld>
            <a:endParaRPr lang="pt-PT"/>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pt-PT" smtClean="0"/>
              <a:t>Clique para editar o estilo</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1BFB1D9A-EABE-420D-BA49-71EB12F97A9C}" type="datetimeFigureOut">
              <a:rPr lang="pt-PT" smtClean="0"/>
              <a:t>24-04-2018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8C8F76-2522-4441-AEBD-37D51BE10BA4}" type="slidenum">
              <a:rPr lang="pt-PT" smtClean="0"/>
              <a:t>‹nº›</a:t>
            </a:fld>
            <a:endParaRPr lang="pt-PT"/>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pt-PT" smtClean="0"/>
              <a:t>Clique para editar o estilo</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1BFB1D9A-EABE-420D-BA49-71EB12F97A9C}" type="datetimeFigureOut">
              <a:rPr lang="pt-PT" smtClean="0"/>
              <a:t>24-04-2018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8C8F76-2522-4441-AEBD-37D51BE10BA4}" type="slidenum">
              <a:rPr lang="pt-PT" smtClean="0"/>
              <a:t>‹nº›</a:t>
            </a:fld>
            <a:endParaRPr lang="pt-PT"/>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FB1D9A-EABE-420D-BA49-71EB12F97A9C}" type="datetimeFigureOut">
              <a:rPr lang="pt-PT" smtClean="0"/>
              <a:t>24-04-2018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8C8F76-2522-4441-AEBD-37D51BE10BA4}" type="slidenum">
              <a:rPr lang="pt-PT" smtClean="0"/>
              <a:t>‹nº›</a:t>
            </a:fld>
            <a:endParaRPr lang="pt-PT"/>
          </a:p>
        </p:txBody>
      </p:sp>
      <p:sp>
        <p:nvSpPr>
          <p:cNvPr id="8" name="Title 7"/>
          <p:cNvSpPr>
            <a:spLocks noGrp="1"/>
          </p:cNvSpPr>
          <p:nvPr>
            <p:ph type="title"/>
          </p:nvPr>
        </p:nvSpPr>
        <p:spPr/>
        <p:txBody>
          <a:bodyPr/>
          <a:lstStyle/>
          <a:p>
            <a:r>
              <a:rPr lang="pt-PT" smtClean="0"/>
              <a:t>Clique para editar o estilo</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pt-PT" smtClean="0"/>
              <a:t>Clique para editar o estilo</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1BFB1D9A-EABE-420D-BA49-71EB12F97A9C}" type="datetimeFigureOut">
              <a:rPr lang="pt-PT" smtClean="0"/>
              <a:t>24-04-2018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F8C8F76-2522-4441-AEBD-37D51BE10BA4}" type="slidenum">
              <a:rPr lang="pt-PT" smtClean="0"/>
              <a:t>‹nº›</a:t>
            </a:fld>
            <a:endParaRPr lang="pt-PT"/>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FB1D9A-EABE-420D-BA49-71EB12F97A9C}" type="datetimeFigureOut">
              <a:rPr lang="pt-PT" smtClean="0"/>
              <a:t>24-04-2018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F8C8F76-2522-4441-AEBD-37D51BE10BA4}" type="slidenum">
              <a:rPr lang="pt-PT" smtClean="0"/>
              <a:t>‹nº›</a:t>
            </a:fld>
            <a:endParaRPr lang="pt-PT"/>
          </a:p>
        </p:txBody>
      </p:sp>
      <p:sp>
        <p:nvSpPr>
          <p:cNvPr id="8" name="Title 7"/>
          <p:cNvSpPr>
            <a:spLocks noGrp="1"/>
          </p:cNvSpPr>
          <p:nvPr>
            <p:ph type="title"/>
          </p:nvPr>
        </p:nvSpPr>
        <p:spPr/>
        <p:txBody>
          <a:bodyPr/>
          <a:lstStyle/>
          <a:p>
            <a:r>
              <a:rPr lang="pt-PT" smtClean="0"/>
              <a:t>Clique para editar o estilo</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pt-PT" smtClean="0"/>
              <a:t>Clique para editar os estilos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1BFB1D9A-EABE-420D-BA49-71EB12F97A9C}" type="datetimeFigureOut">
              <a:rPr lang="pt-PT" smtClean="0"/>
              <a:t>24-04-2018</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FF8C8F76-2522-4441-AEBD-37D51BE10BA4}" type="slidenum">
              <a:rPr lang="pt-PT" smtClean="0"/>
              <a:t>‹nº›</a:t>
            </a:fld>
            <a:endParaRPr lang="pt-PT"/>
          </a:p>
        </p:txBody>
      </p:sp>
      <p:sp>
        <p:nvSpPr>
          <p:cNvPr id="10" name="Title 9"/>
          <p:cNvSpPr>
            <a:spLocks noGrp="1"/>
          </p:cNvSpPr>
          <p:nvPr>
            <p:ph type="title"/>
          </p:nvPr>
        </p:nvSpPr>
        <p:spPr/>
        <p:txBody>
          <a:bodyPr/>
          <a:lstStyle/>
          <a:p>
            <a:r>
              <a:rPr lang="pt-PT" smtClean="0"/>
              <a:t>Clique para editar o estilo</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Date Placeholder 2"/>
          <p:cNvSpPr>
            <a:spLocks noGrp="1"/>
          </p:cNvSpPr>
          <p:nvPr>
            <p:ph type="dt" sz="half" idx="10"/>
          </p:nvPr>
        </p:nvSpPr>
        <p:spPr/>
        <p:txBody>
          <a:bodyPr/>
          <a:lstStyle/>
          <a:p>
            <a:fld id="{1BFB1D9A-EABE-420D-BA49-71EB12F97A9C}" type="datetimeFigureOut">
              <a:rPr lang="pt-PT" smtClean="0"/>
              <a:t>24-04-2018</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FF8C8F76-2522-4441-AEBD-37D51BE10BA4}" type="slidenum">
              <a:rPr lang="pt-PT" smtClean="0"/>
              <a:t>‹nº›</a:t>
            </a:fld>
            <a:endParaRPr lang="pt-PT"/>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B1D9A-EABE-420D-BA49-71EB12F97A9C}" type="datetimeFigureOut">
              <a:rPr lang="pt-PT" smtClean="0"/>
              <a:t>24-04-2018</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FF8C8F76-2522-4441-AEBD-37D51BE10BA4}" type="slidenum">
              <a:rPr lang="pt-PT" smtClean="0"/>
              <a:t>‹nº›</a:t>
            </a:fld>
            <a:endParaRPr lang="pt-PT"/>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pt-PT" smtClean="0"/>
              <a:t>Clique para editar o estilo</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1BFB1D9A-EABE-420D-BA49-71EB12F97A9C}" type="datetimeFigureOut">
              <a:rPr lang="pt-PT" smtClean="0"/>
              <a:t>24-04-2018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F8C8F76-2522-4441-AEBD-37D51BE10BA4}" type="slidenum">
              <a:rPr lang="pt-PT" smtClean="0"/>
              <a:t>‹nº›</a:t>
            </a:fld>
            <a:endParaRPr lang="pt-PT"/>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1BFB1D9A-EABE-420D-BA49-71EB12F97A9C}" type="datetimeFigureOut">
              <a:rPr lang="pt-PT" smtClean="0"/>
              <a:t>24-04-2018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F8C8F76-2522-4441-AEBD-37D51BE10BA4}" type="slidenum">
              <a:rPr lang="pt-PT" smtClean="0"/>
              <a:t>‹nº›</a:t>
            </a:fld>
            <a:endParaRPr lang="pt-PT"/>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pt-PT" smtClean="0"/>
              <a:t>Clique para editar o estilo</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pt-PT" smtClean="0"/>
              <a:t>Clique para editar o estilo</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FB1D9A-EABE-420D-BA49-71EB12F97A9C}" type="datetimeFigureOut">
              <a:rPr lang="pt-PT" smtClean="0"/>
              <a:t>24-04-2018</a:t>
            </a:fld>
            <a:endParaRPr lang="pt-PT"/>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pt-PT"/>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F8C8F76-2522-4441-AEBD-37D51BE10BA4}" type="slidenum">
              <a:rPr lang="pt-PT" smtClean="0"/>
              <a:t>‹nº›</a:t>
            </a:fld>
            <a:endParaRPr lang="pt-P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148064" y="5229200"/>
            <a:ext cx="3995936" cy="1152128"/>
          </a:xfrm>
        </p:spPr>
        <p:txBody>
          <a:bodyPr>
            <a:normAutofit/>
          </a:bodyPr>
          <a:lstStyle/>
          <a:p>
            <a:r>
              <a:rPr lang="pt-PT" dirty="0"/>
              <a:t> </a:t>
            </a:r>
            <a:r>
              <a:rPr lang="pt-PT" sz="1700" dirty="0">
                <a:latin typeface="Calibri" panose="020F0502020204030204" pitchFamily="34" charset="0"/>
              </a:rPr>
              <a:t>TRAVAIL REALISÉ </a:t>
            </a:r>
            <a:r>
              <a:rPr lang="pt-PT" sz="1700" dirty="0" smtClean="0">
                <a:latin typeface="Calibri" panose="020F0502020204030204" pitchFamily="34" charset="0"/>
              </a:rPr>
              <a:t>PAR</a:t>
            </a:r>
            <a:r>
              <a:rPr lang="pt-PT" sz="1700" dirty="0">
                <a:latin typeface="Calibri" panose="020F0502020204030204" pitchFamily="34" charset="0"/>
              </a:rPr>
              <a:t>:</a:t>
            </a:r>
          </a:p>
          <a:p>
            <a:r>
              <a:rPr lang="pt-PT" sz="1700" dirty="0">
                <a:latin typeface="Calibri" panose="020F0502020204030204" pitchFamily="34" charset="0"/>
              </a:rPr>
              <a:t>   </a:t>
            </a:r>
            <a:r>
              <a:rPr lang="pt-PT" sz="1700" dirty="0" smtClean="0">
                <a:latin typeface="Calibri" panose="020F0502020204030204" pitchFamily="34" charset="0"/>
              </a:rPr>
              <a:t>Rosana </a:t>
            </a:r>
            <a:r>
              <a:rPr lang="pt-PT" sz="1700" dirty="0">
                <a:latin typeface="Calibri" panose="020F0502020204030204" pitchFamily="34" charset="0"/>
              </a:rPr>
              <a:t>Varela nº26   10ºK</a:t>
            </a:r>
          </a:p>
          <a:p>
            <a:r>
              <a:rPr lang="pt-PT" sz="1700" dirty="0">
                <a:latin typeface="Calibri" panose="020F0502020204030204" pitchFamily="34" charset="0"/>
              </a:rPr>
              <a:t>   </a:t>
            </a:r>
            <a:r>
              <a:rPr lang="pt-PT" sz="1700" dirty="0" smtClean="0">
                <a:latin typeface="Calibri" panose="020F0502020204030204" pitchFamily="34" charset="0"/>
              </a:rPr>
              <a:t>Vânia </a:t>
            </a:r>
            <a:r>
              <a:rPr lang="pt-PT" sz="1700" dirty="0">
                <a:latin typeface="Calibri" panose="020F0502020204030204" pitchFamily="34" charset="0"/>
              </a:rPr>
              <a:t>Comprido nº31  10ºK</a:t>
            </a:r>
          </a:p>
        </p:txBody>
      </p:sp>
      <p:sp>
        <p:nvSpPr>
          <p:cNvPr id="2" name="Título 1"/>
          <p:cNvSpPr>
            <a:spLocks noGrp="1"/>
          </p:cNvSpPr>
          <p:nvPr>
            <p:ph type="ctrTitle"/>
          </p:nvPr>
        </p:nvSpPr>
        <p:spPr>
          <a:xfrm>
            <a:off x="755576" y="404665"/>
            <a:ext cx="7175351" cy="1296144"/>
          </a:xfrm>
        </p:spPr>
        <p:txBody>
          <a:bodyPr/>
          <a:lstStyle/>
          <a:p>
            <a:pPr marL="182880" indent="0">
              <a:buNone/>
            </a:pPr>
            <a:r>
              <a:rPr lang="pt-PT" sz="4400" dirty="0" smtClean="0">
                <a:latin typeface="Calibri" panose="020F0502020204030204" pitchFamily="34" charset="0"/>
              </a:rPr>
              <a:t>      </a:t>
            </a:r>
            <a:r>
              <a:rPr lang="pt-PT" sz="4400" dirty="0" smtClean="0">
                <a:solidFill>
                  <a:schemeClr val="bg2">
                    <a:lumMod val="90000"/>
                  </a:schemeClr>
                </a:solidFill>
                <a:latin typeface="Calibri" panose="020F0502020204030204" pitchFamily="34" charset="0"/>
              </a:rPr>
              <a:t>TRAVAIL DE FRANÇAIS</a:t>
            </a:r>
            <a:br>
              <a:rPr lang="pt-PT" sz="4400" dirty="0" smtClean="0">
                <a:solidFill>
                  <a:schemeClr val="bg2">
                    <a:lumMod val="90000"/>
                  </a:schemeClr>
                </a:solidFill>
                <a:latin typeface="Calibri" panose="020F0502020204030204" pitchFamily="34" charset="0"/>
              </a:rPr>
            </a:br>
            <a:r>
              <a:rPr lang="pt-PT" sz="4400" dirty="0">
                <a:solidFill>
                  <a:schemeClr val="bg2">
                    <a:lumMod val="90000"/>
                  </a:schemeClr>
                </a:solidFill>
                <a:latin typeface="Calibri" panose="020F0502020204030204" pitchFamily="34" charset="0"/>
              </a:rPr>
              <a:t> </a:t>
            </a:r>
            <a:r>
              <a:rPr lang="pt-PT" sz="4400" dirty="0" smtClean="0">
                <a:solidFill>
                  <a:schemeClr val="bg2">
                    <a:lumMod val="90000"/>
                  </a:schemeClr>
                </a:solidFill>
                <a:latin typeface="Calibri" panose="020F0502020204030204" pitchFamily="34" charset="0"/>
              </a:rPr>
              <a:t>         TEIDE CANARIES</a:t>
            </a:r>
            <a:r>
              <a:rPr lang="pt-PT" sz="4400" dirty="0" smtClean="0">
                <a:latin typeface="Calibri" panose="020F0502020204030204" pitchFamily="34" charset="0"/>
              </a:rPr>
              <a:t/>
            </a:r>
            <a:br>
              <a:rPr lang="pt-PT" sz="4400" dirty="0" smtClean="0">
                <a:latin typeface="Calibri" panose="020F0502020204030204" pitchFamily="34" charset="0"/>
              </a:rPr>
            </a:br>
            <a:r>
              <a:rPr lang="pt-PT" sz="4400" dirty="0" smtClean="0">
                <a:latin typeface="Calibri" panose="020F0502020204030204" pitchFamily="34" charset="0"/>
              </a:rPr>
              <a:t> </a:t>
            </a:r>
            <a:br>
              <a:rPr lang="pt-PT" sz="4400" dirty="0" smtClean="0">
                <a:latin typeface="Calibri" panose="020F0502020204030204" pitchFamily="34" charset="0"/>
              </a:rPr>
            </a:br>
            <a:endParaRPr lang="pt-PT" sz="4400" dirty="0">
              <a:latin typeface="Calibri" panose="020F0502020204030204" pitchFamily="34" charset="0"/>
            </a:endParaRP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1988840"/>
            <a:ext cx="4608512" cy="31051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3226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1" y="188640"/>
            <a:ext cx="5688631" cy="1070992"/>
          </a:xfrm>
        </p:spPr>
        <p:txBody>
          <a:bodyPr/>
          <a:lstStyle/>
          <a:p>
            <a:pPr marL="0" indent="0">
              <a:buNone/>
            </a:pPr>
            <a:r>
              <a:rPr lang="pt-PT" dirty="0"/>
              <a:t> </a:t>
            </a:r>
            <a:r>
              <a:rPr lang="pt-PT" dirty="0" smtClean="0"/>
              <a:t>  </a:t>
            </a:r>
            <a:r>
              <a:rPr lang="pt-PT" dirty="0" smtClean="0">
                <a:solidFill>
                  <a:schemeClr val="bg2">
                    <a:lumMod val="90000"/>
                  </a:schemeClr>
                </a:solidFill>
                <a:latin typeface="Calibri" panose="020F0502020204030204" pitchFamily="34" charset="0"/>
              </a:rPr>
              <a:t>LE VOLCAN TEIDE </a:t>
            </a:r>
            <a:r>
              <a:rPr lang="pt-PT" dirty="0" smtClean="0"/>
              <a:t/>
            </a:r>
            <a:br>
              <a:rPr lang="pt-PT" dirty="0" smtClean="0"/>
            </a:br>
            <a:endParaRPr lang="pt-PT" dirty="0"/>
          </a:p>
        </p:txBody>
      </p:sp>
      <p:sp>
        <p:nvSpPr>
          <p:cNvPr id="3" name="Marcador de Posição de Conteúdo 2"/>
          <p:cNvSpPr>
            <a:spLocks noGrp="1"/>
          </p:cNvSpPr>
          <p:nvPr>
            <p:ph sz="quarter" idx="13"/>
          </p:nvPr>
        </p:nvSpPr>
        <p:spPr>
          <a:xfrm>
            <a:off x="971600" y="1340768"/>
            <a:ext cx="6572200" cy="2865472"/>
          </a:xfrm>
        </p:spPr>
        <p:txBody>
          <a:bodyPr>
            <a:normAutofit/>
          </a:bodyPr>
          <a:lstStyle/>
          <a:p>
            <a:r>
              <a:rPr lang="fr-FR" sz="1600" dirty="0">
                <a:latin typeface="Calibri" panose="020F0502020204030204" pitchFamily="34" charset="0"/>
              </a:rPr>
              <a:t>Le Teide est la troisième structure volcanique la plus haute et volumineuse de la planète, et le plus haut sommet des îles Canaries et de toute l'Espagne. </a:t>
            </a:r>
            <a:r>
              <a:rPr lang="fr-FR" sz="1600" dirty="0" smtClean="0">
                <a:latin typeface="Calibri" panose="020F0502020204030204" pitchFamily="34" charset="0"/>
              </a:rPr>
              <a:t>Les </a:t>
            </a:r>
            <a:r>
              <a:rPr lang="fr-FR" sz="1600" dirty="0">
                <a:latin typeface="Calibri" panose="020F0502020204030204" pitchFamily="34" charset="0"/>
              </a:rPr>
              <a:t>strates volcaniques augmentent car les éruptions de lave successives, de plus en plus visqueuses, se superposent. Au cours des 20 000 dernières années, la plupart des éruptions se sont produites autour de la base du Teide, car il est très difficile que la lave surgisse à une hauteur plus élevée depuis son sommet.</a:t>
            </a:r>
            <a:endParaRPr lang="pt-PT" sz="1600" dirty="0">
              <a:latin typeface="Calibri" panose="020F0502020204030204" pitchFamily="34" charset="0"/>
            </a:endParaRP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3284984"/>
            <a:ext cx="3037241" cy="187701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2518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3" y="404664"/>
            <a:ext cx="5832647" cy="998984"/>
          </a:xfrm>
        </p:spPr>
        <p:txBody>
          <a:bodyPr/>
          <a:lstStyle/>
          <a:p>
            <a:pPr marL="0" indent="0">
              <a:buNone/>
            </a:pPr>
            <a:r>
              <a:rPr lang="pt-PT" dirty="0" smtClean="0">
                <a:solidFill>
                  <a:schemeClr val="bg2">
                    <a:lumMod val="90000"/>
                  </a:schemeClr>
                </a:solidFill>
                <a:effectLst/>
                <a:latin typeface="Calibri" panose="020F0502020204030204" pitchFamily="34" charset="0"/>
              </a:rPr>
              <a:t>UN PARC</a:t>
            </a:r>
            <a:r>
              <a:rPr lang="pt-PT" b="0" dirty="0" smtClean="0">
                <a:solidFill>
                  <a:schemeClr val="bg2">
                    <a:lumMod val="90000"/>
                  </a:schemeClr>
                </a:solidFill>
                <a:effectLst/>
                <a:latin typeface="Calibri" panose="020F0502020204030204" pitchFamily="34" charset="0"/>
              </a:rPr>
              <a:t> </a:t>
            </a:r>
            <a:r>
              <a:rPr lang="pt-PT" dirty="0" smtClean="0">
                <a:solidFill>
                  <a:schemeClr val="bg2">
                    <a:lumMod val="90000"/>
                  </a:schemeClr>
                </a:solidFill>
                <a:effectLst/>
                <a:latin typeface="Calibri" panose="020F0502020204030204" pitchFamily="34" charset="0"/>
              </a:rPr>
              <a:t>GÉOLOGIQUE</a:t>
            </a:r>
            <a:r>
              <a:rPr lang="pt-PT" b="0" dirty="0">
                <a:effectLst/>
              </a:rPr>
              <a:t/>
            </a:r>
            <a:br>
              <a:rPr lang="pt-PT" b="0" dirty="0">
                <a:effectLst/>
              </a:rPr>
            </a:br>
            <a:endParaRPr lang="pt-PT" dirty="0"/>
          </a:p>
        </p:txBody>
      </p:sp>
      <p:sp>
        <p:nvSpPr>
          <p:cNvPr id="3" name="Marcador de Posição de Conteúdo 2"/>
          <p:cNvSpPr>
            <a:spLocks noGrp="1"/>
          </p:cNvSpPr>
          <p:nvPr>
            <p:ph sz="quarter" idx="13"/>
          </p:nvPr>
        </p:nvSpPr>
        <p:spPr>
          <a:xfrm>
            <a:off x="899592" y="1556792"/>
            <a:ext cx="6616824" cy="4482832"/>
          </a:xfrm>
        </p:spPr>
        <p:txBody>
          <a:bodyPr>
            <a:normAutofit/>
          </a:bodyPr>
          <a:lstStyle/>
          <a:p>
            <a:r>
              <a:rPr lang="fr-FR" sz="1600" dirty="0" smtClean="0">
                <a:latin typeface="Calibri" panose="020F0502020204030204" pitchFamily="34" charset="0"/>
              </a:rPr>
              <a:t>Les </a:t>
            </a:r>
            <a:r>
              <a:rPr lang="fr-FR" sz="1600" dirty="0">
                <a:latin typeface="Calibri" panose="020F0502020204030204" pitchFamily="34" charset="0"/>
              </a:rPr>
              <a:t>limites naturelles du parc national du Teide sont marquées par une caldera grandiose et spectaculaire, une dépression elliptique de 16 x 11 km à l'intérieur de laquelle s'est formée la strate volcanique Teide-Pico </a:t>
            </a:r>
            <a:r>
              <a:rPr lang="fr-FR" sz="1600" dirty="0" smtClean="0">
                <a:latin typeface="Calibri" panose="020F0502020204030204" pitchFamily="34" charset="0"/>
              </a:rPr>
              <a:t>Viejo.</a:t>
            </a:r>
          </a:p>
          <a:p>
            <a:r>
              <a:rPr lang="fr-FR" sz="1600" dirty="0">
                <a:latin typeface="Calibri" panose="020F0502020204030204" pitchFamily="34" charset="0"/>
              </a:rPr>
              <a:t>Le nom Las Cañadas  </a:t>
            </a:r>
            <a:r>
              <a:rPr lang="fr-FR" sz="1600" dirty="0" smtClean="0">
                <a:latin typeface="Calibri" panose="020F0502020204030204" pitchFamily="34" charset="0"/>
              </a:rPr>
              <a:t>vient </a:t>
            </a:r>
            <a:r>
              <a:rPr lang="fr-FR" sz="1600" dirty="0">
                <a:latin typeface="Calibri" panose="020F0502020204030204" pitchFamily="34" charset="0"/>
              </a:rPr>
              <a:t>des plaines qui se trouvent au pied de la paroi de la caldera, qui étaient utilisées comme chemin de transhumance pour le bétail </a:t>
            </a:r>
            <a:r>
              <a:rPr lang="fr-FR" sz="1600" dirty="0" smtClean="0">
                <a:latin typeface="Calibri" panose="020F0502020204030204" pitchFamily="34" charset="0"/>
              </a:rPr>
              <a:t>, </a:t>
            </a:r>
            <a:r>
              <a:rPr lang="fr-FR" sz="1600" dirty="0">
                <a:latin typeface="Calibri" panose="020F0502020204030204" pitchFamily="34" charset="0"/>
              </a:rPr>
              <a:t>la plus grande d'entre elles étant celle connue sous le nom de Llano de Ucanca (Plaine d'Ucanca). Les eaux qui descendent des parois n'ont pas d'issue, de sorte que les matières traînées se sédimentent et s'accumulent à la base en formant ces plaines</a:t>
            </a:r>
            <a:r>
              <a:rPr lang="fr-FR" sz="1600" dirty="0" smtClean="0">
                <a:latin typeface="Calibri" panose="020F0502020204030204" pitchFamily="34" charset="0"/>
              </a:rPr>
              <a:t>.</a:t>
            </a:r>
          </a:p>
          <a:p>
            <a:r>
              <a:rPr lang="fr-FR" sz="1600" dirty="0">
                <a:latin typeface="Calibri" panose="020F0502020204030204" pitchFamily="34" charset="0"/>
              </a:rPr>
              <a:t>L'origine de la caldera de Las Cañadas est discutée, et il en ressort deux hypothèses principales. La plus probable défend une origine purement érosive, avec une vallée de sortie sur la face nord, sur la commune d'</a:t>
            </a:r>
            <a:r>
              <a:rPr lang="fr-FR" sz="1600" dirty="0" err="1">
                <a:latin typeface="Calibri" panose="020F0502020204030204" pitchFamily="34" charset="0"/>
              </a:rPr>
              <a:t>Icod</a:t>
            </a:r>
            <a:r>
              <a:rPr lang="fr-FR" sz="1600" dirty="0">
                <a:latin typeface="Calibri" panose="020F0502020204030204" pitchFamily="34" charset="0"/>
              </a:rPr>
              <a:t> qui serait actuellement occupée par les coulées de lave du Teide. L'autre théorie suppose qu'il y eut un grand effondrement, du fait qu'une chambre magmatique peu profonde s'est vidée.</a:t>
            </a:r>
            <a:endParaRPr lang="pt-PT" sz="1600" dirty="0">
              <a:latin typeface="Calibri" panose="020F0502020204030204" pitchFamily="34" charset="0"/>
            </a:endParaRPr>
          </a:p>
        </p:txBody>
      </p:sp>
    </p:spTree>
    <p:extLst>
      <p:ext uri="{BB962C8B-B14F-4D97-AF65-F5344CB8AC3E}">
        <p14:creationId xmlns:p14="http://schemas.microsoft.com/office/powerpoint/2010/main" val="2617913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9" y="260648"/>
            <a:ext cx="4320480" cy="1008112"/>
          </a:xfrm>
        </p:spPr>
        <p:txBody>
          <a:bodyPr/>
          <a:lstStyle/>
          <a:p>
            <a:pPr marL="0" indent="0">
              <a:buNone/>
            </a:pPr>
            <a:r>
              <a:rPr lang="pt-PT" dirty="0" smtClean="0">
                <a:solidFill>
                  <a:schemeClr val="bg2">
                    <a:lumMod val="90000"/>
                  </a:schemeClr>
                </a:solidFill>
                <a:latin typeface="Calibri" panose="020F0502020204030204" pitchFamily="34" charset="0"/>
              </a:rPr>
              <a:t>LA VÉGÉTATION</a:t>
            </a:r>
            <a:endParaRPr lang="pt-PT" dirty="0">
              <a:solidFill>
                <a:schemeClr val="bg2">
                  <a:lumMod val="90000"/>
                </a:schemeClr>
              </a:solidFill>
              <a:latin typeface="Calibri" panose="020F0502020204030204" pitchFamily="34" charset="0"/>
            </a:endParaRPr>
          </a:p>
        </p:txBody>
      </p:sp>
      <p:sp>
        <p:nvSpPr>
          <p:cNvPr id="3" name="Marcador de Posição de Conteúdo 2"/>
          <p:cNvSpPr>
            <a:spLocks noGrp="1"/>
          </p:cNvSpPr>
          <p:nvPr>
            <p:ph sz="quarter" idx="13"/>
          </p:nvPr>
        </p:nvSpPr>
        <p:spPr>
          <a:xfrm>
            <a:off x="1043608" y="1340768"/>
            <a:ext cx="6400800" cy="3474720"/>
          </a:xfrm>
        </p:spPr>
        <p:txBody>
          <a:bodyPr>
            <a:normAutofit/>
          </a:bodyPr>
          <a:lstStyle/>
          <a:p>
            <a:r>
              <a:rPr lang="fr-FR" sz="1600" dirty="0">
                <a:latin typeface="Calibri" panose="020F0502020204030204" pitchFamily="34" charset="0"/>
              </a:rPr>
              <a:t>L'apparence </a:t>
            </a:r>
            <a:r>
              <a:rPr lang="fr-FR" sz="1600" dirty="0" smtClean="0">
                <a:latin typeface="Calibri" panose="020F0502020204030204" pitchFamily="34" charset="0"/>
              </a:rPr>
              <a:t>du </a:t>
            </a:r>
            <a:r>
              <a:rPr lang="fr-FR" sz="1600" dirty="0">
                <a:latin typeface="Calibri" panose="020F0502020204030204" pitchFamily="34" charset="0"/>
              </a:rPr>
              <a:t>parc national du Teide ne laisse pas présager un univers végétal qui surgit au printemps et qui, uni à ses trésors géologiques</a:t>
            </a:r>
            <a:r>
              <a:rPr lang="fr-FR" sz="1600" dirty="0" smtClean="0">
                <a:latin typeface="Calibri" panose="020F0502020204030204" pitchFamily="34" charset="0"/>
              </a:rPr>
              <a:t>, en </a:t>
            </a:r>
            <a:r>
              <a:rPr lang="fr-FR" sz="1600" dirty="0">
                <a:latin typeface="Calibri" panose="020F0502020204030204" pitchFamily="34" charset="0"/>
              </a:rPr>
              <a:t>fait un lieu unique au monde. L'image qu'emportent les visiteurs de ce lieu ne sera jamais complète s'ils n'ont pas vécu et profité du printemps spectaculaire de Las Cañadas del Teide</a:t>
            </a:r>
            <a:r>
              <a:rPr lang="fr-FR" sz="1600" dirty="0" smtClean="0">
                <a:latin typeface="Calibri" panose="020F0502020204030204" pitchFamily="34" charset="0"/>
              </a:rPr>
              <a:t>.</a:t>
            </a:r>
          </a:p>
          <a:p>
            <a:r>
              <a:rPr lang="fr-FR" sz="1600" dirty="0">
                <a:latin typeface="Calibri" panose="020F0502020204030204" pitchFamily="34" charset="0"/>
              </a:rPr>
              <a:t>Quelques-unes des espèces sont si abondantes que leur couleur caractérise vivement le </a:t>
            </a:r>
            <a:r>
              <a:rPr lang="fr-FR" sz="1600" dirty="0" smtClean="0">
                <a:latin typeface="Calibri" panose="020F0502020204030204" pitchFamily="34" charset="0"/>
              </a:rPr>
              <a:t>paysage.</a:t>
            </a:r>
            <a:endParaRPr lang="pt-PT" sz="1600" dirty="0">
              <a:latin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952788707"/>
              </p:ext>
            </p:extLst>
          </p:nvPr>
        </p:nvGraphicFramePr>
        <p:xfrm>
          <a:off x="2771800" y="3429000"/>
          <a:ext cx="3600400" cy="335280"/>
        </p:xfrm>
        <a:graphic>
          <a:graphicData uri="http://schemas.openxmlformats.org/drawingml/2006/table">
            <a:tbl>
              <a:tblPr firstRow="1" bandRow="1">
                <a:tableStyleId>{5C22544A-7EE6-4342-B048-85BDC9FD1C3A}</a:tableStyleId>
              </a:tblPr>
              <a:tblGrid>
                <a:gridCol w="3600400"/>
              </a:tblGrid>
              <a:tr h="288032">
                <a:tc>
                  <a:txBody>
                    <a:bodyPr/>
                    <a:lstStyle/>
                    <a:p>
                      <a:r>
                        <a:rPr lang="pt-PT" sz="1600" dirty="0" smtClean="0">
                          <a:latin typeface="Calibri" panose="020F0502020204030204" pitchFamily="34" charset="0"/>
                        </a:rPr>
                        <a:t>Las</a:t>
                      </a:r>
                      <a:r>
                        <a:rPr lang="pt-PT" sz="1600" baseline="0" dirty="0" smtClean="0">
                          <a:latin typeface="Calibri" panose="020F0502020204030204" pitchFamily="34" charset="0"/>
                        </a:rPr>
                        <a:t> </a:t>
                      </a:r>
                      <a:r>
                        <a:rPr lang="pt-PT" sz="1600" b="1" baseline="0" dirty="0" smtClean="0">
                          <a:latin typeface="Calibri" panose="020F0502020204030204" pitchFamily="34" charset="0"/>
                        </a:rPr>
                        <a:t>Cañadas</a:t>
                      </a:r>
                      <a:r>
                        <a:rPr lang="pt-PT" sz="1600" baseline="0" dirty="0" smtClean="0">
                          <a:latin typeface="Calibri" panose="020F0502020204030204" pitchFamily="34" charset="0"/>
                        </a:rPr>
                        <a:t> del Teide du printemps</a:t>
                      </a:r>
                      <a:endParaRPr lang="pt-PT" sz="1600" dirty="0">
                        <a:latin typeface="Calibri" panose="020F0502020204030204" pitchFamily="34" charset="0"/>
                      </a:endParaRPr>
                    </a:p>
                  </a:txBody>
                  <a:tcPr/>
                </a:tc>
              </a:tr>
            </a:tbl>
          </a:graphicData>
        </a:graphic>
      </p:graphicFrame>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1840" y="3861048"/>
            <a:ext cx="3048000" cy="21602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59858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39751" y="548680"/>
            <a:ext cx="2304257" cy="854968"/>
          </a:xfrm>
        </p:spPr>
        <p:txBody>
          <a:bodyPr/>
          <a:lstStyle/>
          <a:p>
            <a:pPr marL="0" indent="0">
              <a:buNone/>
            </a:pPr>
            <a:r>
              <a:rPr lang="pt-PT" dirty="0" smtClean="0">
                <a:solidFill>
                  <a:schemeClr val="bg2">
                    <a:lumMod val="90000"/>
                  </a:schemeClr>
                </a:solidFill>
              </a:rPr>
              <a:t>FIN</a:t>
            </a:r>
            <a:endParaRPr lang="pt-PT" dirty="0">
              <a:solidFill>
                <a:schemeClr val="bg2">
                  <a:lumMod val="90000"/>
                </a:schemeClr>
              </a:solidFill>
            </a:endParaRPr>
          </a:p>
        </p:txBody>
      </p:sp>
      <p:pic>
        <p:nvPicPr>
          <p:cNvPr id="4" name="Marcador de Posição de Conteúdo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051720" y="2132856"/>
            <a:ext cx="5210011" cy="34750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62232295"/>
      </p:ext>
    </p:extLst>
  </p:cSld>
  <p:clrMapOvr>
    <a:masterClrMapping/>
  </p:clrMapOvr>
</p:sld>
</file>

<file path=ppt/theme/theme1.xml><?xml version="1.0" encoding="utf-8"?>
<a:theme xmlns:a="http://schemas.openxmlformats.org/drawingml/2006/main" name="Turbilhão">
  <a:themeElements>
    <a:clrScheme name="Turbilhão">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urbilhão">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urbilhão">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49</TotalTime>
  <Words>385</Words>
  <Application>Microsoft Office PowerPoint</Application>
  <PresentationFormat>Apresentação no Ecrã (4:3)</PresentationFormat>
  <Paragraphs>15</Paragraphs>
  <Slides>5</Slides>
  <Notes>0</Notes>
  <HiddenSlides>0</HiddenSlides>
  <MMClips>0</MMClips>
  <ScaleCrop>false</ScaleCrop>
  <HeadingPairs>
    <vt:vector size="4" baseType="variant">
      <vt:variant>
        <vt:lpstr>Tema</vt:lpstr>
      </vt:variant>
      <vt:variant>
        <vt:i4>1</vt:i4>
      </vt:variant>
      <vt:variant>
        <vt:lpstr>Títulos dos diapositivos</vt:lpstr>
      </vt:variant>
      <vt:variant>
        <vt:i4>5</vt:i4>
      </vt:variant>
    </vt:vector>
  </HeadingPairs>
  <TitlesOfParts>
    <vt:vector size="6" baseType="lpstr">
      <vt:lpstr>Turbilhão</vt:lpstr>
      <vt:lpstr>      TRAVAIL DE FRANÇAIS           TEIDE CANARIES   </vt:lpstr>
      <vt:lpstr>   LE VOLCAN TEIDE  </vt:lpstr>
      <vt:lpstr>UN PARC GÉOLOGIQUE </vt:lpstr>
      <vt:lpstr>LA VÉGÉTATION</vt:lpstr>
      <vt:lpstr>FIN</vt:lpstr>
    </vt:vector>
  </TitlesOfParts>
  <Company>M. E. - GEPE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TRAVAIL DE FRANÇAIS           TEIDE CANARIES</dc:title>
  <dc:creator>11590</dc:creator>
  <cp:lastModifiedBy>Maria Jacinto</cp:lastModifiedBy>
  <cp:revision>7</cp:revision>
  <dcterms:created xsi:type="dcterms:W3CDTF">2018-04-16T13:33:43Z</dcterms:created>
  <dcterms:modified xsi:type="dcterms:W3CDTF">2018-04-24T15:21:11Z</dcterms:modified>
</cp:coreProperties>
</file>