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4660"/>
  </p:normalViewPr>
  <p:slideViewPr>
    <p:cSldViewPr>
      <p:cViewPr>
        <p:scale>
          <a:sx n="108" d="100"/>
          <a:sy n="108" d="100"/>
        </p:scale>
        <p:origin x="-9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pt-PT" smtClean="0"/>
              <a:t>Clique para editar o estilo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en-US" dirty="0"/>
          </a:p>
        </p:txBody>
      </p:sp>
      <p:sp>
        <p:nvSpPr>
          <p:cNvPr id="4" name="Date Placeholder 3"/>
          <p:cNvSpPr>
            <a:spLocks noGrp="1"/>
          </p:cNvSpPr>
          <p:nvPr>
            <p:ph type="dt" sz="half" idx="10"/>
          </p:nvPr>
        </p:nvSpPr>
        <p:spPr/>
        <p:txBody>
          <a:bodyPr/>
          <a:lstStyle/>
          <a:p>
            <a:fld id="{17B512A7-2C85-49C8-A2C0-53D72DC79E47}" type="datetimeFigureOut">
              <a:rPr lang="pt-PT" smtClean="0"/>
              <a:pPr/>
              <a:t>24-04-2018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09696F4-3426-4C3C-ABEA-2C6BEE634CEA}" type="slidenum">
              <a:rPr lang="pt-PT" smtClean="0"/>
              <a:pPr/>
              <a:t>‹nº›</a:t>
            </a:fld>
            <a:endParaRPr lang="pt-P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Vertical Text Placeholder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17B512A7-2C85-49C8-A2C0-53D72DC79E47}" type="datetimeFigureOut">
              <a:rPr lang="pt-PT" smtClean="0"/>
              <a:pPr/>
              <a:t>24-04-2018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09696F4-3426-4C3C-ABEA-2C6BEE634CEA}"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pt-PT" smtClean="0"/>
              <a:t>Clique para editar o estilo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17B512A7-2C85-49C8-A2C0-53D72DC79E47}" type="datetimeFigureOut">
              <a:rPr lang="pt-PT" smtClean="0"/>
              <a:pPr/>
              <a:t>24-04-2018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09696F4-3426-4C3C-ABEA-2C6BEE634CEA}"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Content Placeholder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17B512A7-2C85-49C8-A2C0-53D72DC79E47}" type="datetimeFigureOut">
              <a:rPr lang="pt-PT" smtClean="0"/>
              <a:pPr/>
              <a:t>24-04-2018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09696F4-3426-4C3C-ABEA-2C6BEE634CEA}"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pt-PT" smtClean="0"/>
              <a:t>Clique para editar o estilo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17B512A7-2C85-49C8-A2C0-53D72DC79E47}" type="datetimeFigureOut">
              <a:rPr lang="pt-PT" smtClean="0"/>
              <a:pPr/>
              <a:t>24-04-2018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09696F4-3426-4C3C-ABEA-2C6BEE634CEA}" type="slidenum">
              <a:rPr lang="pt-PT" smtClean="0"/>
              <a:pPr/>
              <a:t>‹nº›</a:t>
            </a:fld>
            <a:endParaRPr lang="pt-P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Date Placeholder 4"/>
          <p:cNvSpPr>
            <a:spLocks noGrp="1"/>
          </p:cNvSpPr>
          <p:nvPr>
            <p:ph type="dt" sz="half" idx="10"/>
          </p:nvPr>
        </p:nvSpPr>
        <p:spPr/>
        <p:txBody>
          <a:bodyPr/>
          <a:lstStyle/>
          <a:p>
            <a:fld id="{17B512A7-2C85-49C8-A2C0-53D72DC79E47}" type="datetimeFigureOut">
              <a:rPr lang="pt-PT" smtClean="0"/>
              <a:pPr/>
              <a:t>24-04-2018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B09696F4-3426-4C3C-ABEA-2C6BEE634CEA}"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Clique para editar o estilo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6"/>
          <p:cNvSpPr>
            <a:spLocks noGrp="1"/>
          </p:cNvSpPr>
          <p:nvPr>
            <p:ph type="dt" sz="half" idx="10"/>
          </p:nvPr>
        </p:nvSpPr>
        <p:spPr/>
        <p:txBody>
          <a:bodyPr/>
          <a:lstStyle/>
          <a:p>
            <a:fld id="{17B512A7-2C85-49C8-A2C0-53D72DC79E47}" type="datetimeFigureOut">
              <a:rPr lang="pt-PT" smtClean="0"/>
              <a:pPr/>
              <a:t>24-04-2018</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B09696F4-3426-4C3C-ABEA-2C6BEE634CEA}" type="slidenum">
              <a:rPr lang="pt-PT" smtClean="0"/>
              <a:pPr/>
              <a:t>‹nº›</a:t>
            </a:fld>
            <a:endParaRPr lang="pt-P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Date Placeholder 2"/>
          <p:cNvSpPr>
            <a:spLocks noGrp="1"/>
          </p:cNvSpPr>
          <p:nvPr>
            <p:ph type="dt" sz="half" idx="10"/>
          </p:nvPr>
        </p:nvSpPr>
        <p:spPr/>
        <p:txBody>
          <a:bodyPr/>
          <a:lstStyle/>
          <a:p>
            <a:fld id="{17B512A7-2C85-49C8-A2C0-53D72DC79E47}" type="datetimeFigureOut">
              <a:rPr lang="pt-PT" smtClean="0"/>
              <a:pPr/>
              <a:t>24-04-2018</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B09696F4-3426-4C3C-ABEA-2C6BEE634CEA}"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512A7-2C85-49C8-A2C0-53D72DC79E47}" type="datetimeFigureOut">
              <a:rPr lang="pt-PT" smtClean="0"/>
              <a:pPr/>
              <a:t>24-04-2018</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B09696F4-3426-4C3C-ABEA-2C6BEE634CEA}"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pt-PT" smtClean="0"/>
              <a:t>Clique para editar o estilo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17B512A7-2C85-49C8-A2C0-53D72DC79E47}" type="datetimeFigureOut">
              <a:rPr lang="pt-PT" smtClean="0"/>
              <a:pPr/>
              <a:t>24-04-2018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B09696F4-3426-4C3C-ABEA-2C6BEE634CEA}" type="slidenum">
              <a:rPr lang="pt-PT" smtClean="0"/>
              <a:pPr/>
              <a:t>‹nº›</a:t>
            </a:fld>
            <a:endParaRPr lang="pt-P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pt-PT" smtClean="0"/>
              <a:t>Clique para editar o estilo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17B512A7-2C85-49C8-A2C0-53D72DC79E47}" type="datetimeFigureOut">
              <a:rPr lang="pt-PT" smtClean="0"/>
              <a:pPr/>
              <a:t>24-04-2018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B09696F4-3426-4C3C-ABEA-2C6BEE634CEA}"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pt-PT" smtClean="0"/>
              <a:t>Clique para editar o estilo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7B512A7-2C85-49C8-A2C0-53D72DC79E47}" type="datetimeFigureOut">
              <a:rPr lang="pt-PT" smtClean="0"/>
              <a:pPr/>
              <a:t>24-04-2018</a:t>
            </a:fld>
            <a:endParaRPr lang="pt-P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pt-P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09696F4-3426-4C3C-ABEA-2C6BEE634CEA}"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fr-FR" dirty="0" smtClean="0"/>
              <a:t>Trogir</a:t>
            </a:r>
            <a:endParaRPr lang="fr-FR" dirty="0"/>
          </a:p>
        </p:txBody>
      </p:sp>
      <p:sp>
        <p:nvSpPr>
          <p:cNvPr id="3" name="Subtítulo 2"/>
          <p:cNvSpPr>
            <a:spLocks noGrp="1"/>
          </p:cNvSpPr>
          <p:nvPr>
            <p:ph type="subTitle" idx="1"/>
          </p:nvPr>
        </p:nvSpPr>
        <p:spPr>
          <a:xfrm>
            <a:off x="685800" y="3505200"/>
            <a:ext cx="7990656" cy="2948136"/>
          </a:xfrm>
        </p:spPr>
        <p:txBody>
          <a:bodyPr/>
          <a:lstStyle/>
          <a:p>
            <a:endParaRPr lang="pt-PT"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51281" y="3573016"/>
            <a:ext cx="4212086" cy="2811369"/>
          </a:xfrm>
          <a:prstGeom prst="rect">
            <a:avLst/>
          </a:prstGeom>
        </p:spPr>
      </p:pic>
    </p:spTree>
    <p:extLst>
      <p:ext uri="{BB962C8B-B14F-4D97-AF65-F5344CB8AC3E}">
        <p14:creationId xmlns:p14="http://schemas.microsoft.com/office/powerpoint/2010/main" val="2502622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Emplacement</a:t>
            </a:r>
            <a:endParaRPr lang="pt-PT" dirty="0"/>
          </a:p>
        </p:txBody>
      </p:sp>
      <p:sp>
        <p:nvSpPr>
          <p:cNvPr id="3" name="Marcador de Posição de Conteúdo 2"/>
          <p:cNvSpPr>
            <a:spLocks noGrp="1"/>
          </p:cNvSpPr>
          <p:nvPr>
            <p:ph idx="1"/>
          </p:nvPr>
        </p:nvSpPr>
        <p:spPr/>
        <p:txBody>
          <a:bodyPr>
            <a:normAutofit/>
          </a:bodyPr>
          <a:lstStyle/>
          <a:p>
            <a:r>
              <a:rPr lang="fr-FR" sz="1800" b="1" dirty="0"/>
              <a:t>Trogir</a:t>
            </a:r>
            <a:r>
              <a:rPr lang="fr-FR" sz="1800" dirty="0"/>
              <a:t> </a:t>
            </a:r>
            <a:r>
              <a:rPr lang="fr-FR" sz="1800" dirty="0" smtClean="0"/>
              <a:t>est </a:t>
            </a:r>
            <a:r>
              <a:rPr lang="fr-FR" sz="1800" dirty="0"/>
              <a:t>une ville et une municipalité située en </a:t>
            </a:r>
            <a:r>
              <a:rPr lang="fr-FR" sz="1800" dirty="0" smtClean="0"/>
              <a:t>Dalmatie</a:t>
            </a:r>
            <a:r>
              <a:rPr lang="fr-FR" sz="1800" dirty="0"/>
              <a:t>, dans le comitat </a:t>
            </a:r>
            <a:r>
              <a:rPr lang="fr-FR" sz="1800" dirty="0" smtClean="0"/>
              <a:t>de Split-Dalmatie</a:t>
            </a:r>
            <a:r>
              <a:rPr lang="fr-FR" sz="1800" dirty="0"/>
              <a:t>, en Croatie. Au recensement de 2001, la municipalité comptait 12 995 habitants, dont 96,68 % de </a:t>
            </a:r>
            <a:r>
              <a:rPr lang="fr-FR" sz="1800" dirty="0" smtClean="0"/>
              <a:t>Croates</a:t>
            </a:r>
            <a:r>
              <a:rPr lang="fr-FR" sz="1800" baseline="30000" dirty="0"/>
              <a:t> </a:t>
            </a:r>
            <a:r>
              <a:rPr lang="fr-FR" sz="1800" dirty="0" smtClean="0"/>
              <a:t>et </a:t>
            </a:r>
            <a:r>
              <a:rPr lang="fr-FR" sz="1800" dirty="0"/>
              <a:t>la ville seule comptait 10 907 </a:t>
            </a:r>
            <a:r>
              <a:rPr lang="fr-FR" sz="1800" dirty="0" smtClean="0"/>
              <a:t>habitants.</a:t>
            </a:r>
          </a:p>
          <a:p>
            <a:r>
              <a:rPr lang="fr-FR" sz="1800" dirty="0"/>
              <a:t>La ville historique est inscrite sur la liste du patrimoine mondial de l'UNESCO.</a:t>
            </a:r>
            <a:endParaRPr lang="pt-PT" sz="18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2888" y="4362756"/>
            <a:ext cx="133350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3429000"/>
            <a:ext cx="323850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8044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Histoire</a:t>
            </a:r>
            <a:endParaRPr lang="pt-PT" dirty="0"/>
          </a:p>
        </p:txBody>
      </p:sp>
      <p:sp>
        <p:nvSpPr>
          <p:cNvPr id="3" name="Marcador de Posição de Conteúdo 2"/>
          <p:cNvSpPr>
            <a:spLocks noGrp="1"/>
          </p:cNvSpPr>
          <p:nvPr>
            <p:ph idx="1"/>
          </p:nvPr>
        </p:nvSpPr>
        <p:spPr/>
        <p:txBody>
          <a:bodyPr>
            <a:normAutofit/>
          </a:bodyPr>
          <a:lstStyle/>
          <a:p>
            <a:r>
              <a:rPr lang="fr-FR" sz="1800" dirty="0"/>
              <a:t>Trogir a été fondée par des colons grecs de l'île de Vis au 3ème siècle avant JC et est devenu un grand port à l'époque romaine. La prospérité de Salona, cependant, réduit l'importance de la ville. Avec la destruction de Salona, ses habitants se sont réfugiés à Trogir. À partir du neuvième siècle, Trogir a rendu hommage aux dirigeants </a:t>
            </a:r>
            <a:r>
              <a:rPr lang="fr-FR" sz="1800" dirty="0" smtClean="0"/>
              <a:t>croates.</a:t>
            </a:r>
          </a:p>
          <a:p>
            <a:r>
              <a:rPr lang="fr-FR" sz="1800" dirty="0"/>
              <a:t>Après la Première Guerre mondiale, Trogir, avec la Croatie, fut intégrée au sein du Royaume des Serbes, Croates et Slovènes, plus tard dénommé Royaume de Yougoslavie. Au cours de la Seconde Guerre mondiale, Trogir fut occupée par l'Italie. Les habitants de la ville étaient essentiellement pro-alliés, et la ville fut libérée en 1944. Depuis, la ville a fait partie de la Yougoslavie, et à partir de 1991, de la Croatie.</a:t>
            </a:r>
            <a:endParaRPr lang="pt-PT" sz="1800" dirty="0"/>
          </a:p>
        </p:txBody>
      </p:sp>
    </p:spTree>
    <p:extLst>
      <p:ext uri="{BB962C8B-B14F-4D97-AF65-F5344CB8AC3E}">
        <p14:creationId xmlns:p14="http://schemas.microsoft.com/office/powerpoint/2010/main" val="845840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
            </a:r>
            <a:br>
              <a:rPr lang="pt-PT" dirty="0" smtClean="0"/>
            </a:br>
            <a:r>
              <a:rPr lang="pt-PT" dirty="0" err="1" smtClean="0"/>
              <a:t>Héritage</a:t>
            </a:r>
            <a:r>
              <a:rPr lang="pt-PT" dirty="0" smtClean="0"/>
              <a:t> </a:t>
            </a:r>
            <a:r>
              <a:rPr lang="pt-PT" dirty="0" err="1"/>
              <a:t>culturel</a:t>
            </a:r>
            <a:r>
              <a:rPr lang="pt-PT" dirty="0"/>
              <a:t/>
            </a:r>
            <a:br>
              <a:rPr lang="pt-PT" dirty="0"/>
            </a:br>
            <a:endParaRPr lang="pt-PT" dirty="0"/>
          </a:p>
        </p:txBody>
      </p:sp>
      <p:sp>
        <p:nvSpPr>
          <p:cNvPr id="3" name="Marcador de Posição de Conteúdo 2"/>
          <p:cNvSpPr>
            <a:spLocks noGrp="1"/>
          </p:cNvSpPr>
          <p:nvPr>
            <p:ph idx="1"/>
          </p:nvPr>
        </p:nvSpPr>
        <p:spPr/>
        <p:txBody>
          <a:bodyPr>
            <a:normAutofit/>
          </a:bodyPr>
          <a:lstStyle/>
          <a:p>
            <a:r>
              <a:rPr lang="fr-FR" sz="1900" dirty="0"/>
              <a:t>Trogir a une histoire urbaine continue de plus de 2 300 ans. Son riche patrimoine culturel est issu de l'influence des anciens Grecs, Romains et Vénitiens. Trogir compte de nombreux palais, églises, tours, une forteresse insulaire, et est inscrite depuis 1997 sur la liste du patrimoine mondial de </a:t>
            </a:r>
            <a:r>
              <a:rPr lang="fr-FR" sz="1900" dirty="0" smtClean="0"/>
              <a:t>l'UNESCO. </a:t>
            </a:r>
          </a:p>
          <a:p>
            <a:r>
              <a:rPr lang="fr-FR" sz="1900" dirty="0"/>
              <a:t>Les principaux sites historiques de la ville sont :</a:t>
            </a:r>
          </a:p>
          <a:p>
            <a:r>
              <a:rPr lang="fr-FR" sz="1900" dirty="0"/>
              <a:t>Le centre historique, avec une dizaine d'églises et de nombreux bâtiments du </a:t>
            </a:r>
            <a:r>
              <a:rPr lang="fr-FR" sz="1900" cap="small" dirty="0" smtClean="0"/>
              <a:t>xiii</a:t>
            </a:r>
            <a:r>
              <a:rPr lang="fr-FR" sz="1900" dirty="0"/>
              <a:t> siècle</a:t>
            </a:r>
          </a:p>
          <a:p>
            <a:r>
              <a:rPr lang="fr-FR" sz="1900" dirty="0"/>
              <a:t>La porte de la ville (</a:t>
            </a:r>
            <a:r>
              <a:rPr lang="fr-FR" sz="1900" u="sng" cap="small" dirty="0" smtClean="0"/>
              <a:t>xvii</a:t>
            </a:r>
            <a:r>
              <a:rPr lang="fr-FR" sz="1900" u="sng" dirty="0"/>
              <a:t> siècle</a:t>
            </a:r>
            <a:r>
              <a:rPr lang="fr-FR" sz="1900" dirty="0"/>
              <a:t>) et les murs de la ville (</a:t>
            </a:r>
            <a:r>
              <a:rPr lang="fr-FR" sz="1900" cap="small" dirty="0" smtClean="0"/>
              <a:t>xv</a:t>
            </a:r>
            <a:r>
              <a:rPr lang="fr-FR" sz="1900" dirty="0"/>
              <a:t> siècle)</a:t>
            </a:r>
          </a:p>
          <a:p>
            <a:r>
              <a:rPr lang="fr-FR" sz="1900" dirty="0"/>
              <a:t>Le château de </a:t>
            </a:r>
            <a:r>
              <a:rPr lang="fr-FR" sz="1900" dirty="0" err="1"/>
              <a:t>Kamerlengo</a:t>
            </a:r>
            <a:r>
              <a:rPr lang="fr-FR" sz="1900" dirty="0"/>
              <a:t> (</a:t>
            </a:r>
            <a:r>
              <a:rPr lang="fr-FR" sz="1900" cap="small" dirty="0" smtClean="0"/>
              <a:t>xv</a:t>
            </a:r>
            <a:r>
              <a:rPr lang="fr-FR" sz="1900" dirty="0"/>
              <a:t> siècle)</a:t>
            </a:r>
          </a:p>
          <a:p>
            <a:r>
              <a:rPr lang="fr-FR" sz="1900" dirty="0"/>
              <a:t>Le palais des Ducs (</a:t>
            </a:r>
            <a:r>
              <a:rPr lang="fr-FR" sz="1900" cap="small" dirty="0" smtClean="0"/>
              <a:t>xiii</a:t>
            </a:r>
            <a:r>
              <a:rPr lang="fr-FR" sz="1900" dirty="0"/>
              <a:t> siècle)</a:t>
            </a:r>
          </a:p>
          <a:p>
            <a:r>
              <a:rPr lang="fr-FR" sz="1900" dirty="0"/>
              <a:t>La Cathédrale </a:t>
            </a:r>
            <a:r>
              <a:rPr lang="fr-FR" sz="1900" dirty="0" smtClean="0"/>
              <a:t>Saint-Laurent</a:t>
            </a:r>
            <a:r>
              <a:rPr lang="fr-FR" sz="1900" dirty="0"/>
              <a:t>, datant du </a:t>
            </a:r>
            <a:r>
              <a:rPr lang="fr-FR" sz="1900" cap="small" dirty="0" smtClean="0"/>
              <a:t>xiii</a:t>
            </a:r>
            <a:r>
              <a:rPr lang="fr-FR" sz="1900" dirty="0"/>
              <a:t> siècle, et le portail du Maître Radovan, seul œuvre de cet artiste croate</a:t>
            </a:r>
          </a:p>
          <a:p>
            <a:r>
              <a:rPr lang="fr-FR" sz="1900" dirty="0"/>
              <a:t>Le grand et le petit palais Cipiko du </a:t>
            </a:r>
            <a:r>
              <a:rPr lang="fr-FR" sz="1900" cap="small" dirty="0" smtClean="0"/>
              <a:t>xv</a:t>
            </a:r>
            <a:r>
              <a:rPr lang="fr-FR" sz="1900" dirty="0"/>
              <a:t> siècle</a:t>
            </a:r>
          </a:p>
          <a:p>
            <a:endParaRPr lang="pt-PT" dirty="0"/>
          </a:p>
        </p:txBody>
      </p:sp>
    </p:spTree>
    <p:extLst>
      <p:ext uri="{BB962C8B-B14F-4D97-AF65-F5344CB8AC3E}">
        <p14:creationId xmlns:p14="http://schemas.microsoft.com/office/powerpoint/2010/main" val="3387321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a:t>Héritage</a:t>
            </a:r>
            <a:r>
              <a:rPr lang="pt-PT" dirty="0"/>
              <a:t> </a:t>
            </a:r>
            <a:r>
              <a:rPr lang="pt-PT" dirty="0" err="1"/>
              <a:t>culturel</a:t>
            </a:r>
            <a:endParaRPr lang="pt-PT"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2708920"/>
            <a:ext cx="1584176" cy="2112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ixaDeTexto 3"/>
          <p:cNvSpPr txBox="1"/>
          <p:nvPr/>
        </p:nvSpPr>
        <p:spPr>
          <a:xfrm>
            <a:off x="755576" y="5013176"/>
            <a:ext cx="1512168" cy="523220"/>
          </a:xfrm>
          <a:prstGeom prst="rect">
            <a:avLst/>
          </a:prstGeom>
          <a:noFill/>
        </p:spPr>
        <p:txBody>
          <a:bodyPr wrap="square" rtlCol="0">
            <a:spAutoFit/>
          </a:bodyPr>
          <a:lstStyle/>
          <a:p>
            <a:r>
              <a:rPr lang="pt-PT" sz="1400" dirty="0" smtClean="0"/>
              <a:t>Fig.1- Porte de la </a:t>
            </a:r>
            <a:r>
              <a:rPr lang="pt-PT" sz="1400" dirty="0" err="1" smtClean="0"/>
              <a:t>ville</a:t>
            </a:r>
            <a:endParaRPr lang="pt-PT" sz="1400" dirty="0"/>
          </a:p>
        </p:txBody>
      </p:sp>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7904" y="2708920"/>
            <a:ext cx="1584176" cy="22364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ixaDeTexto 4"/>
          <p:cNvSpPr txBox="1"/>
          <p:nvPr/>
        </p:nvSpPr>
        <p:spPr>
          <a:xfrm>
            <a:off x="3707904" y="5085184"/>
            <a:ext cx="1296144" cy="738664"/>
          </a:xfrm>
          <a:prstGeom prst="rect">
            <a:avLst/>
          </a:prstGeom>
          <a:noFill/>
        </p:spPr>
        <p:txBody>
          <a:bodyPr wrap="square" rtlCol="0">
            <a:spAutoFit/>
          </a:bodyPr>
          <a:lstStyle/>
          <a:p>
            <a:r>
              <a:rPr lang="pt-PT" sz="1400" dirty="0" smtClean="0"/>
              <a:t>Fig.2-Cathédrale </a:t>
            </a:r>
            <a:r>
              <a:rPr lang="pt-PT" sz="1400" dirty="0"/>
              <a:t>St Laurent</a:t>
            </a:r>
          </a:p>
        </p:txBody>
      </p:sp>
      <p:pic>
        <p:nvPicPr>
          <p:cNvPr id="2054"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8224" y="2708920"/>
            <a:ext cx="1584176" cy="2263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aixaDeTexto 6"/>
          <p:cNvSpPr txBox="1"/>
          <p:nvPr/>
        </p:nvSpPr>
        <p:spPr>
          <a:xfrm>
            <a:off x="6588224" y="5157192"/>
            <a:ext cx="1224136" cy="523220"/>
          </a:xfrm>
          <a:prstGeom prst="rect">
            <a:avLst/>
          </a:prstGeom>
          <a:noFill/>
        </p:spPr>
        <p:txBody>
          <a:bodyPr wrap="square" rtlCol="0">
            <a:spAutoFit/>
          </a:bodyPr>
          <a:lstStyle/>
          <a:p>
            <a:r>
              <a:rPr lang="pt-PT" sz="1400" dirty="0" smtClean="0"/>
              <a:t>Fig.3- Tour </a:t>
            </a:r>
            <a:r>
              <a:rPr lang="pt-PT" sz="1400" dirty="0"/>
              <a:t>de St </a:t>
            </a:r>
            <a:r>
              <a:rPr lang="pt-PT" sz="1400" dirty="0" err="1"/>
              <a:t>Marc</a:t>
            </a:r>
            <a:endParaRPr lang="pt-PT" sz="1400" dirty="0"/>
          </a:p>
        </p:txBody>
      </p:sp>
    </p:spTree>
    <p:extLst>
      <p:ext uri="{BB962C8B-B14F-4D97-AF65-F5344CB8AC3E}">
        <p14:creationId xmlns:p14="http://schemas.microsoft.com/office/powerpoint/2010/main" val="1757574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PT" dirty="0" err="1" smtClean="0"/>
              <a:t>Fin</a:t>
            </a:r>
            <a:endParaRPr lang="pt-PT" dirty="0"/>
          </a:p>
        </p:txBody>
      </p:sp>
      <p:sp>
        <p:nvSpPr>
          <p:cNvPr id="3" name="Marcador de Posição de Conteúdo 2"/>
          <p:cNvSpPr>
            <a:spLocks noGrp="1"/>
          </p:cNvSpPr>
          <p:nvPr>
            <p:ph idx="1"/>
          </p:nvPr>
        </p:nvSpPr>
        <p:spPr/>
        <p:txBody>
          <a:bodyPr/>
          <a:lstStyle/>
          <a:p>
            <a:r>
              <a:rPr lang="pt-PT" dirty="0" err="1" smtClean="0"/>
              <a:t>Travail</a:t>
            </a:r>
            <a:r>
              <a:rPr lang="pt-PT" dirty="0" smtClean="0"/>
              <a:t> </a:t>
            </a:r>
            <a:r>
              <a:rPr lang="pt-PT" dirty="0" err="1"/>
              <a:t>effectué</a:t>
            </a:r>
            <a:r>
              <a:rPr lang="pt-PT" dirty="0"/>
              <a:t> </a:t>
            </a:r>
            <a:r>
              <a:rPr lang="pt-PT" dirty="0" smtClean="0"/>
              <a:t>par:</a:t>
            </a:r>
          </a:p>
          <a:p>
            <a:pPr marL="0" indent="0">
              <a:buNone/>
            </a:pPr>
            <a:r>
              <a:rPr lang="pt-PT" dirty="0" smtClean="0"/>
              <a:t> Susana Gonçalves Nº28 10ºK</a:t>
            </a:r>
          </a:p>
          <a:p>
            <a:pPr marL="0" indent="0">
              <a:buNone/>
            </a:pPr>
            <a:r>
              <a:rPr lang="pt-PT" dirty="0" smtClean="0"/>
              <a:t> Mariana </a:t>
            </a:r>
            <a:r>
              <a:rPr lang="fr-FR" dirty="0" smtClean="0"/>
              <a:t>Mendes</a:t>
            </a:r>
            <a:r>
              <a:rPr lang="pt-PT" dirty="0" smtClean="0"/>
              <a:t> Nº20 10ºK</a:t>
            </a:r>
            <a:endParaRPr lang="pt-PT" dirty="0"/>
          </a:p>
        </p:txBody>
      </p:sp>
    </p:spTree>
    <p:extLst>
      <p:ext uri="{BB962C8B-B14F-4D97-AF65-F5344CB8AC3E}">
        <p14:creationId xmlns:p14="http://schemas.microsoft.com/office/powerpoint/2010/main" val="35930398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e">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Clá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e">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45</TotalTime>
  <Words>114</Words>
  <Application>Microsoft Office PowerPoint</Application>
  <PresentationFormat>Apresentação no Ecrã (4:3)</PresentationFormat>
  <Paragraphs>24</Paragraphs>
  <Slides>6</Slides>
  <Notes>0</Notes>
  <HiddenSlides>0</HiddenSlides>
  <MMClips>0</MMClips>
  <ScaleCrop>false</ScaleCrop>
  <HeadingPairs>
    <vt:vector size="4" baseType="variant">
      <vt:variant>
        <vt:lpstr>Tema</vt:lpstr>
      </vt:variant>
      <vt:variant>
        <vt:i4>1</vt:i4>
      </vt:variant>
      <vt:variant>
        <vt:lpstr>Títulos dos diapositivos</vt:lpstr>
      </vt:variant>
      <vt:variant>
        <vt:i4>6</vt:i4>
      </vt:variant>
    </vt:vector>
  </HeadingPairs>
  <TitlesOfParts>
    <vt:vector size="7" baseType="lpstr">
      <vt:lpstr>Claridade</vt:lpstr>
      <vt:lpstr>Trogir</vt:lpstr>
      <vt:lpstr>Emplacement</vt:lpstr>
      <vt:lpstr>Histoire</vt:lpstr>
      <vt:lpstr> Héritage culturel </vt:lpstr>
      <vt:lpstr>Héritage culturel</vt:lpstr>
      <vt:lpstr>Fin</vt:lpstr>
    </vt:vector>
  </TitlesOfParts>
  <Company>M. E. - GEPE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Trogir</dc:title>
  <dc:creator>aluno</dc:creator>
  <cp:lastModifiedBy>Maria Jacinto</cp:lastModifiedBy>
  <cp:revision>6</cp:revision>
  <dcterms:created xsi:type="dcterms:W3CDTF">2018-04-13T09:57:53Z</dcterms:created>
  <dcterms:modified xsi:type="dcterms:W3CDTF">2018-04-24T15:05:51Z</dcterms:modified>
</cp:coreProperties>
</file>