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9" r:id="rId3"/>
    <p:sldId id="261" r:id="rId4"/>
    <p:sldId id="257" r:id="rId5"/>
    <p:sldId id="262" r:id="rId6"/>
    <p:sldId id="258" r:id="rId7"/>
    <p:sldId id="263" r:id="rId8"/>
    <p:sldId id="264" r:id="rId9"/>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pt-PT" smtClean="0"/>
              <a:t>Clique para editar o estilo</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AF8319F-85D6-48A6-B8AD-71B9128B2D85}" type="datetimeFigureOut">
              <a:rPr lang="pt-PT" smtClean="0"/>
              <a:t>24-04-2018</a:t>
            </a:fld>
            <a:endParaRPr lang="pt-PT"/>
          </a:p>
        </p:txBody>
      </p:sp>
      <p:sp>
        <p:nvSpPr>
          <p:cNvPr id="5" name="Footer Placeholder 4"/>
          <p:cNvSpPr>
            <a:spLocks noGrp="1"/>
          </p:cNvSpPr>
          <p:nvPr>
            <p:ph type="ftr" sz="quarter" idx="11"/>
          </p:nvPr>
        </p:nvSpPr>
        <p:spPr>
          <a:xfrm>
            <a:off x="1174044" y="5357592"/>
            <a:ext cx="5034845" cy="365125"/>
          </a:xfrm>
        </p:spPr>
        <p:txBody>
          <a:bodyPr/>
          <a:lstStyle/>
          <a:p>
            <a:endParaRPr lang="pt-PT"/>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84B9B75-24B1-4123-A3E7-39D7E71E7180}" type="slidenum">
              <a:rPr lang="pt-PT" smtClean="0"/>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p:nvPr>
        </p:nvSpPr>
        <p:spPr/>
        <p:txBody>
          <a:bodyPr vert="eaVert" anchor="ct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8AF8319F-85D6-48A6-B8AD-71B9128B2D85}" type="datetimeFigureOut">
              <a:rPr lang="pt-PT" smtClean="0"/>
              <a:t>24-04-2018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84B9B75-24B1-4123-A3E7-39D7E71E7180}" type="slidenum">
              <a:rPr lang="pt-PT" smtClean="0"/>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pt-PT" smtClean="0"/>
              <a:t>Clique para editar o estilo</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8AF8319F-85D6-48A6-B8AD-71B9128B2D85}" type="datetimeFigureOut">
              <a:rPr lang="pt-PT" smtClean="0"/>
              <a:t>24-04-2018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84B9B75-24B1-4123-A3E7-39D7E71E7180}" type="slidenum">
              <a:rPr lang="pt-PT" smtClean="0"/>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8AF8319F-85D6-48A6-B8AD-71B9128B2D85}" type="datetimeFigureOut">
              <a:rPr lang="pt-PT" smtClean="0"/>
              <a:t>24-04-2018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84B9B75-24B1-4123-A3E7-39D7E71E7180}" type="slidenum">
              <a:rPr lang="pt-PT" smtClean="0"/>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pt-PT" smtClean="0"/>
              <a:t>Clique para editar o estilo</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8AF8319F-85D6-48A6-B8AD-71B9128B2D85}" type="datetimeFigureOut">
              <a:rPr lang="pt-PT" smtClean="0"/>
              <a:t>24-04-2018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84B9B75-24B1-4123-A3E7-39D7E71E7180}" type="slidenum">
              <a:rPr lang="pt-PT" smtClean="0"/>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5" name="Date Placeholder 4"/>
          <p:cNvSpPr>
            <a:spLocks noGrp="1"/>
          </p:cNvSpPr>
          <p:nvPr>
            <p:ph type="dt" sz="half" idx="10"/>
          </p:nvPr>
        </p:nvSpPr>
        <p:spPr/>
        <p:txBody>
          <a:bodyPr/>
          <a:lstStyle/>
          <a:p>
            <a:fld id="{8AF8319F-85D6-48A6-B8AD-71B9128B2D85}" type="datetimeFigureOut">
              <a:rPr lang="pt-PT" smtClean="0"/>
              <a:t>24-04-2018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84B9B75-24B1-4123-A3E7-39D7E71E7180}" type="slidenum">
              <a:rPr lang="pt-PT" smtClean="0"/>
              <a:t>‹nº›</a:t>
            </a:fld>
            <a:endParaRPr lang="pt-PT"/>
          </a:p>
        </p:txBody>
      </p:sp>
      <p:sp>
        <p:nvSpPr>
          <p:cNvPr id="9" name="Content Placeholder 8"/>
          <p:cNvSpPr>
            <a:spLocks noGrp="1"/>
          </p:cNvSpPr>
          <p:nvPr>
            <p:ph sz="quarter" idx="13"/>
          </p:nvPr>
        </p:nvSpPr>
        <p:spPr>
          <a:xfrm>
            <a:off x="1298448" y="2121407"/>
            <a:ext cx="3200400" cy="3602736"/>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7" name="Date Placeholder 6"/>
          <p:cNvSpPr>
            <a:spLocks noGrp="1"/>
          </p:cNvSpPr>
          <p:nvPr>
            <p:ph type="dt" sz="half" idx="10"/>
          </p:nvPr>
        </p:nvSpPr>
        <p:spPr/>
        <p:txBody>
          <a:bodyPr/>
          <a:lstStyle/>
          <a:p>
            <a:fld id="{8AF8319F-85D6-48A6-B8AD-71B9128B2D85}" type="datetimeFigureOut">
              <a:rPr lang="pt-PT" smtClean="0"/>
              <a:t>24-04-2018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584B9B75-24B1-4123-A3E7-39D7E71E7180}" type="slidenum">
              <a:rPr lang="pt-PT" smtClean="0"/>
              <a:t>‹nº›</a:t>
            </a:fld>
            <a:endParaRPr lang="pt-PT"/>
          </a:p>
        </p:txBody>
      </p:sp>
      <p:sp>
        <p:nvSpPr>
          <p:cNvPr id="11" name="Content Placeholder 10"/>
          <p:cNvSpPr>
            <a:spLocks noGrp="1"/>
          </p:cNvSpPr>
          <p:nvPr>
            <p:ph sz="quarter" idx="13"/>
          </p:nvPr>
        </p:nvSpPr>
        <p:spPr>
          <a:xfrm>
            <a:off x="1298448" y="2944368"/>
            <a:ext cx="3227832" cy="2779776"/>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Date Placeholder 2"/>
          <p:cNvSpPr>
            <a:spLocks noGrp="1"/>
          </p:cNvSpPr>
          <p:nvPr>
            <p:ph type="dt" sz="half" idx="10"/>
          </p:nvPr>
        </p:nvSpPr>
        <p:spPr/>
        <p:txBody>
          <a:bodyPr/>
          <a:lstStyle/>
          <a:p>
            <a:fld id="{8AF8319F-85D6-48A6-B8AD-71B9128B2D85}" type="datetimeFigureOut">
              <a:rPr lang="pt-PT" smtClean="0"/>
              <a:t>24-04-2018</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584B9B75-24B1-4123-A3E7-39D7E71E7180}" type="slidenum">
              <a:rPr lang="pt-PT" smtClean="0"/>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8319F-85D6-48A6-B8AD-71B9128B2D85}" type="datetimeFigureOut">
              <a:rPr lang="pt-PT" smtClean="0"/>
              <a:t>24-04-2018</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584B9B75-24B1-4123-A3E7-39D7E71E7180}" type="slidenum">
              <a:rPr lang="pt-PT" smtClean="0"/>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pt-PT" smtClean="0"/>
              <a:t>Clique para editar o estilo</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a:xfrm rot="60000">
            <a:off x="6341698" y="5885672"/>
            <a:ext cx="1213821" cy="365125"/>
          </a:xfrm>
        </p:spPr>
        <p:txBody>
          <a:bodyPr/>
          <a:lstStyle/>
          <a:p>
            <a:fld id="{8AF8319F-85D6-48A6-B8AD-71B9128B2D85}" type="datetimeFigureOut">
              <a:rPr lang="pt-PT" smtClean="0"/>
              <a:t>24-04-2018</a:t>
            </a:fld>
            <a:endParaRPr lang="pt-PT"/>
          </a:p>
        </p:txBody>
      </p:sp>
      <p:sp>
        <p:nvSpPr>
          <p:cNvPr id="6" name="Footer Placeholder 5"/>
          <p:cNvSpPr>
            <a:spLocks noGrp="1"/>
          </p:cNvSpPr>
          <p:nvPr>
            <p:ph type="ftr" sz="quarter" idx="11"/>
          </p:nvPr>
        </p:nvSpPr>
        <p:spPr>
          <a:xfrm rot="-60000">
            <a:off x="914554" y="5829261"/>
            <a:ext cx="3522607" cy="365125"/>
          </a:xfrm>
        </p:spPr>
        <p:txBody>
          <a:bodyPr/>
          <a:lstStyle/>
          <a:p>
            <a:endParaRPr lang="pt-PT"/>
          </a:p>
        </p:txBody>
      </p:sp>
      <p:sp>
        <p:nvSpPr>
          <p:cNvPr id="7" name="Slide Number Placeholder 6"/>
          <p:cNvSpPr>
            <a:spLocks noGrp="1"/>
          </p:cNvSpPr>
          <p:nvPr>
            <p:ph type="sldNum" sz="quarter" idx="12"/>
          </p:nvPr>
        </p:nvSpPr>
        <p:spPr>
          <a:xfrm rot="60000">
            <a:off x="7557313" y="5896961"/>
            <a:ext cx="554023" cy="365125"/>
          </a:xfrm>
        </p:spPr>
        <p:txBody>
          <a:bodyPr/>
          <a:lstStyle/>
          <a:p>
            <a:fld id="{584B9B75-24B1-4123-A3E7-39D7E71E7180}" type="slidenum">
              <a:rPr lang="pt-PT" smtClean="0"/>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pt-PT" smtClean="0"/>
              <a:t>Clique para editar o estilo</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a:xfrm rot="60000">
            <a:off x="6345936" y="5888737"/>
            <a:ext cx="1213821" cy="365125"/>
          </a:xfrm>
        </p:spPr>
        <p:txBody>
          <a:bodyPr/>
          <a:lstStyle/>
          <a:p>
            <a:fld id="{8AF8319F-85D6-48A6-B8AD-71B9128B2D85}" type="datetimeFigureOut">
              <a:rPr lang="pt-PT" smtClean="0"/>
              <a:t>24-04-2018</a:t>
            </a:fld>
            <a:endParaRPr lang="pt-PT"/>
          </a:p>
        </p:txBody>
      </p:sp>
      <p:sp>
        <p:nvSpPr>
          <p:cNvPr id="6" name="Footer Placeholder 5"/>
          <p:cNvSpPr>
            <a:spLocks noGrp="1"/>
          </p:cNvSpPr>
          <p:nvPr>
            <p:ph type="ftr" sz="quarter" idx="11"/>
          </p:nvPr>
        </p:nvSpPr>
        <p:spPr>
          <a:xfrm rot="-60000">
            <a:off x="914569" y="5831037"/>
            <a:ext cx="3319043" cy="365125"/>
          </a:xfrm>
        </p:spPr>
        <p:txBody>
          <a:bodyPr/>
          <a:lstStyle/>
          <a:p>
            <a:endParaRPr lang="pt-PT"/>
          </a:p>
        </p:txBody>
      </p:sp>
      <p:sp>
        <p:nvSpPr>
          <p:cNvPr id="7" name="Slide Number Placeholder 6"/>
          <p:cNvSpPr>
            <a:spLocks noGrp="1"/>
          </p:cNvSpPr>
          <p:nvPr>
            <p:ph type="sldNum" sz="quarter" idx="12"/>
          </p:nvPr>
        </p:nvSpPr>
        <p:spPr>
          <a:xfrm rot="60000">
            <a:off x="7562089" y="5900026"/>
            <a:ext cx="554023" cy="365125"/>
          </a:xfrm>
        </p:spPr>
        <p:txBody>
          <a:bodyPr/>
          <a:lstStyle/>
          <a:p>
            <a:fld id="{584B9B75-24B1-4123-A3E7-39D7E71E7180}" type="slidenum">
              <a:rPr lang="pt-PT" smtClean="0"/>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pt-PT" smtClean="0"/>
              <a:t>Clique para editar o estilo</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AF8319F-85D6-48A6-B8AD-71B9128B2D85}" type="datetimeFigureOut">
              <a:rPr lang="pt-PT" smtClean="0"/>
              <a:t>24-04-2018</a:t>
            </a:fld>
            <a:endParaRPr lang="pt-PT"/>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pt-PT"/>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84B9B75-24B1-4123-A3E7-39D7E71E7180}" type="slidenum">
              <a:rPr lang="pt-PT" smtClean="0"/>
              <a:t>‹nº›</a:t>
            </a:fld>
            <a:endParaRPr lang="pt-P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186953"/>
            <a:ext cx="7543800" cy="2593975"/>
          </a:xfrm>
          <a:noFill/>
          <a:ln>
            <a:noFill/>
          </a:ln>
        </p:spPr>
        <p:txBody>
          <a:bodyPr/>
          <a:lstStyle/>
          <a:p>
            <a:r>
              <a:rPr lang="pt-PT" dirty="0" smtClean="0">
                <a:solidFill>
                  <a:schemeClr val="accent1"/>
                </a:solidFill>
              </a:rPr>
              <a:t>MONT ETNA</a:t>
            </a:r>
            <a:endParaRPr lang="pt-PT" dirty="0">
              <a:solidFill>
                <a:schemeClr val="accent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615" y="2780928"/>
            <a:ext cx="3672408" cy="275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823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solidFill>
                  <a:schemeClr val="accent1"/>
                </a:solidFill>
              </a:rPr>
              <a:t>Emplacement</a:t>
            </a:r>
            <a:endParaRPr lang="pt-PT" b="1" dirty="0">
              <a:solidFill>
                <a:schemeClr val="accent1"/>
              </a:solidFill>
            </a:endParaRPr>
          </a:p>
        </p:txBody>
      </p:sp>
      <p:sp>
        <p:nvSpPr>
          <p:cNvPr id="3" name="Marcador de Posição de Conteúdo 2"/>
          <p:cNvSpPr>
            <a:spLocks noGrp="1"/>
          </p:cNvSpPr>
          <p:nvPr>
            <p:ph idx="1"/>
          </p:nvPr>
        </p:nvSpPr>
        <p:spPr/>
        <p:txBody>
          <a:bodyPr/>
          <a:lstStyle/>
          <a:p>
            <a:r>
              <a:rPr lang="fr-FR" dirty="0" smtClean="0">
                <a:latin typeface="+mj-lt"/>
              </a:rPr>
              <a:t>L’Etna est situé en Italie, dans la partie orientale de la région de Sicile, province de Catania.</a:t>
            </a:r>
          </a:p>
          <a:p>
            <a:r>
              <a:rPr lang="fr-FR" dirty="0" smtClean="0">
                <a:latin typeface="+mj-lt"/>
              </a:rPr>
              <a:t>En </a:t>
            </a:r>
            <a:r>
              <a:rPr lang="fr-FR" dirty="0">
                <a:latin typeface="+mj-lt"/>
              </a:rPr>
              <a:t>plus d’être le plus haut volcan d’Europe, l’Etna est également la plus haute montagne en Italie au sud des Alpes.</a:t>
            </a:r>
            <a:endParaRPr lang="pt-PT" dirty="0">
              <a:latin typeface="+mj-lt"/>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4471921"/>
            <a:ext cx="3907714" cy="1824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172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a:solidFill>
                  <a:schemeClr val="accent1"/>
                </a:solidFill>
              </a:rPr>
              <a:t>Coordonnées géographiques</a:t>
            </a:r>
          </a:p>
        </p:txBody>
      </p:sp>
      <p:sp>
        <p:nvSpPr>
          <p:cNvPr id="3" name="Marcador de Posição de Conteúdo 2"/>
          <p:cNvSpPr>
            <a:spLocks noGrp="1"/>
          </p:cNvSpPr>
          <p:nvPr>
            <p:ph idx="1"/>
          </p:nvPr>
        </p:nvSpPr>
        <p:spPr/>
        <p:txBody>
          <a:bodyPr/>
          <a:lstStyle/>
          <a:p>
            <a:r>
              <a:rPr lang="pt-PT" b="1" dirty="0">
                <a:latin typeface="+mj-lt"/>
              </a:rPr>
              <a:t>N37 45 22 E14 59 </a:t>
            </a:r>
            <a:r>
              <a:rPr lang="pt-PT" b="1" dirty="0" smtClean="0">
                <a:latin typeface="+mj-lt"/>
              </a:rPr>
              <a:t>48</a:t>
            </a:r>
          </a:p>
          <a:p>
            <a:endParaRPr lang="pt-PT" b="1" dirty="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564904"/>
            <a:ext cx="4432300" cy="360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956" y="4557216"/>
            <a:ext cx="104933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48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620688"/>
            <a:ext cx="6965245" cy="1202485"/>
          </a:xfrm>
        </p:spPr>
        <p:txBody>
          <a:bodyPr/>
          <a:lstStyle/>
          <a:p>
            <a:r>
              <a:rPr lang="fr-FR" b="1" dirty="0" smtClean="0">
                <a:solidFill>
                  <a:schemeClr val="accent1"/>
                </a:solidFill>
              </a:rPr>
              <a:t>Description</a:t>
            </a:r>
            <a:endParaRPr lang="fr-FR" b="1" dirty="0">
              <a:solidFill>
                <a:schemeClr val="accent1"/>
              </a:solidFill>
            </a:endParaRPr>
          </a:p>
        </p:txBody>
      </p:sp>
      <p:sp>
        <p:nvSpPr>
          <p:cNvPr id="3" name="Marcador de Posição de Conteúdo 2"/>
          <p:cNvSpPr>
            <a:spLocks noGrp="1"/>
          </p:cNvSpPr>
          <p:nvPr>
            <p:ph idx="1"/>
          </p:nvPr>
        </p:nvSpPr>
        <p:spPr>
          <a:xfrm>
            <a:off x="1115616" y="1520788"/>
            <a:ext cx="6984776" cy="4320480"/>
          </a:xfrm>
        </p:spPr>
        <p:txBody>
          <a:bodyPr>
            <a:noAutofit/>
          </a:bodyPr>
          <a:lstStyle/>
          <a:p>
            <a:pPr>
              <a:lnSpc>
                <a:spcPct val="120000"/>
              </a:lnSpc>
            </a:pPr>
            <a:r>
              <a:rPr lang="fr-FR" sz="1500" dirty="0">
                <a:latin typeface="+mj-lt"/>
              </a:rPr>
              <a:t>Ce site emblématique recouvre une zone inhabitée de 19 237 ha, il s’agit des parties les plus hautes du Mont Etna, sur le littoral oriental de la Sicile. L’Etna est la plus haute montagne se trouvant sur une île méditerranéenne mais aussi le stratovolcan le plus actif du monde. </a:t>
            </a:r>
            <a:endParaRPr lang="fr-FR" sz="1500" dirty="0" smtClean="0">
              <a:latin typeface="+mj-lt"/>
            </a:endParaRPr>
          </a:p>
          <a:p>
            <a:pPr>
              <a:lnSpc>
                <a:spcPct val="120000"/>
              </a:lnSpc>
            </a:pPr>
            <a:r>
              <a:rPr lang="fr-FR" sz="1500" dirty="0" smtClean="0">
                <a:latin typeface="+mj-lt"/>
              </a:rPr>
              <a:t>Cette </a:t>
            </a:r>
            <a:r>
              <a:rPr lang="fr-FR" sz="1500" dirty="0">
                <a:latin typeface="+mj-lt"/>
              </a:rPr>
              <a:t>activité volcanique remonte à plus de 500 000 ans et elle est décrite depuis au moins 2 700 ans. L’activité éruptive quasi continue de l’Etna continue d’influencer la vulcanologie, la géophysique et d’autres disciplines des sciences de la terre. Le volcan abrite d’importants écosystèmes, y compris une flore et une faune endémiques uniques</a:t>
            </a:r>
            <a:r>
              <a:rPr lang="fr-FR" sz="1500" dirty="0" smtClean="0">
                <a:latin typeface="+mj-lt"/>
              </a:rPr>
              <a:t>.</a:t>
            </a:r>
          </a:p>
          <a:p>
            <a:pPr>
              <a:lnSpc>
                <a:spcPct val="120000"/>
              </a:lnSpc>
            </a:pPr>
            <a:r>
              <a:rPr lang="fr-FR" sz="1500" dirty="0" smtClean="0">
                <a:latin typeface="+mj-lt"/>
              </a:rPr>
              <a:t> </a:t>
            </a:r>
            <a:r>
              <a:rPr lang="fr-FR" sz="1500" dirty="0">
                <a:latin typeface="+mj-lt"/>
              </a:rPr>
              <a:t>Compte tenu de son activité, l’Etna représente un laboratoire naturel pour l’étude des processus écologiques et biologiques. L’assemblage accessible et varié de caractéristiques volcaniques telles que les cratères de sommet, les cônes de cendre, les coulées de lave, les grottes de lave et la dépression du Valle de Bove fait de l’Etna une destination privilégiée pour la recherche et l’éducation.</a:t>
            </a:r>
            <a:endParaRPr lang="pt-PT" sz="1500" dirty="0">
              <a:latin typeface="+mj-lt"/>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5526424"/>
            <a:ext cx="1839805" cy="78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361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fr-FR" b="1" dirty="0">
                <a:solidFill>
                  <a:schemeClr val="accent1"/>
                </a:solidFill>
              </a:rPr>
              <a:t>Pourquoi est un patrimoine mondial de </a:t>
            </a:r>
            <a:r>
              <a:rPr lang="fr-FR" b="1" dirty="0" smtClean="0">
                <a:solidFill>
                  <a:schemeClr val="accent1"/>
                </a:solidFill>
              </a:rPr>
              <a:t>l'Unesco ?</a:t>
            </a:r>
            <a:endParaRPr lang="pt-PT" b="1" dirty="0">
              <a:solidFill>
                <a:schemeClr val="accent1"/>
              </a:solidFill>
            </a:endParaRPr>
          </a:p>
        </p:txBody>
      </p:sp>
      <p:sp>
        <p:nvSpPr>
          <p:cNvPr id="3" name="Marcador de Posição de Conteúdo 2"/>
          <p:cNvSpPr>
            <a:spLocks noGrp="1"/>
          </p:cNvSpPr>
          <p:nvPr>
            <p:ph idx="1"/>
          </p:nvPr>
        </p:nvSpPr>
        <p:spPr>
          <a:xfrm>
            <a:off x="1463040" y="2119256"/>
            <a:ext cx="6196405" cy="3902031"/>
          </a:xfrm>
        </p:spPr>
        <p:txBody>
          <a:bodyPr>
            <a:noAutofit/>
          </a:bodyPr>
          <a:lstStyle/>
          <a:p>
            <a:pPr marL="0" indent="0">
              <a:lnSpc>
                <a:spcPct val="120000"/>
              </a:lnSpc>
              <a:buNone/>
            </a:pPr>
            <a:r>
              <a:rPr lang="fr-FR" sz="1300" dirty="0"/>
              <a:t>Le Mont Etna est l’un des volcans les plus emblématiques et les plus actifs du monde, un exemple remarquable de processus géologiques en cours et de formes de relief volcaniques. Le stratovolcan se caractérise par une activité éruptive quasi continue des cratères de sommet et les éruptions de lave relativement fréquentes par les cratères et les fissures de ses flancs. Cette activité volcanique exceptionnelle est décrite par l’homme depuis au moins 2.700 ans – ce qui en fait l’une des histoires documentées du volcanisme les plus longues du monde. </a:t>
            </a:r>
            <a:endParaRPr lang="fr-FR" sz="1300" dirty="0" smtClean="0"/>
          </a:p>
          <a:p>
            <a:pPr marL="0" indent="0">
              <a:lnSpc>
                <a:spcPct val="120000"/>
              </a:lnSpc>
              <a:buNone/>
            </a:pPr>
            <a:r>
              <a:rPr lang="fr-FR" sz="1300" dirty="0" smtClean="0"/>
              <a:t>L’assemblage </a:t>
            </a:r>
            <a:r>
              <a:rPr lang="fr-FR" sz="1300" dirty="0"/>
              <a:t>accessible et divers de caractéristiques volcaniques telles que les cratères de sommet, les cônes de cendres, les coulées de lave, les grottes de lave et la dépression du Valle de </a:t>
            </a:r>
            <a:r>
              <a:rPr lang="fr-FR" sz="1300" dirty="0" err="1"/>
              <a:t>Bove</a:t>
            </a:r>
            <a:r>
              <a:rPr lang="fr-FR" sz="1300" dirty="0"/>
              <a:t> font du mont Etna une destination privilégiée pour la recherche et l’éducation. Aujourd’hui, le Mont Etna est l’un des volcans les mieux étudiés et les mieux suivis dans le monde ; il continue d’influencer la volcanologie, la géophysique et d’autres disciplines des sciences de la Terre. La notoriété du Mont Etna, son importance scientifique et ses valeurs culturelles et pédagogiques sont d’importance mondiale.</a:t>
            </a:r>
            <a:endParaRPr lang="pt-PT" sz="1300" dirty="0"/>
          </a:p>
        </p:txBody>
      </p:sp>
    </p:spTree>
    <p:extLst>
      <p:ext uri="{BB962C8B-B14F-4D97-AF65-F5344CB8AC3E}">
        <p14:creationId xmlns:p14="http://schemas.microsoft.com/office/powerpoint/2010/main" val="404061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solidFill>
                  <a:schemeClr val="accent1"/>
                </a:solidFill>
              </a:rPr>
              <a:t>Brève </a:t>
            </a:r>
            <a:r>
              <a:rPr lang="pt-PT" b="1" dirty="0" smtClean="0">
                <a:solidFill>
                  <a:schemeClr val="accent1"/>
                </a:solidFill>
              </a:rPr>
              <a:t>Synthèse</a:t>
            </a:r>
            <a:endParaRPr lang="pt-PT" b="1" dirty="0">
              <a:solidFill>
                <a:schemeClr val="accent1"/>
              </a:solidFill>
            </a:endParaRPr>
          </a:p>
        </p:txBody>
      </p:sp>
      <p:sp>
        <p:nvSpPr>
          <p:cNvPr id="3" name="Marcador de Posição de Conteúdo 2"/>
          <p:cNvSpPr>
            <a:spLocks noGrp="1"/>
          </p:cNvSpPr>
          <p:nvPr>
            <p:ph idx="1"/>
          </p:nvPr>
        </p:nvSpPr>
        <p:spPr/>
        <p:txBody>
          <a:bodyPr>
            <a:normAutofit fontScale="92500" lnSpcReduction="10000"/>
          </a:bodyPr>
          <a:lstStyle/>
          <a:p>
            <a:r>
              <a:rPr lang="pt-PT" dirty="0" smtClean="0">
                <a:latin typeface="+mj-lt"/>
              </a:rPr>
              <a:t> </a:t>
            </a:r>
            <a:r>
              <a:rPr lang="fr-FR" dirty="0">
                <a:latin typeface="+mj-lt"/>
              </a:rPr>
              <a:t>Le bien du patrimoine mondial du Mont Etna (19.237 ha) comprend la zone du mont Etna la plus strictement protégée et la plus importante sur le plan scientifique, et fait partie du Parc naturel régional de l’Etna. Le mont Etna est renommé pour son niveau d’activité volcanique exceptionnel et la documentation de cette activité depuis au moins 2.700 ans. Sa notoriété, son importance scientifique et ses valeurs culturelles et pédagogiques sont d’importance mondiale. </a:t>
            </a:r>
            <a:endParaRPr lang="pt-PT" dirty="0">
              <a:latin typeface="+mj-lt"/>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4462" y="5145608"/>
            <a:ext cx="1138436" cy="113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357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a:solidFill>
                  <a:schemeClr val="accent1"/>
                </a:solidFill>
              </a:rPr>
              <a:t>Q</a:t>
            </a:r>
            <a:r>
              <a:rPr lang="pt-PT" b="1" dirty="0" smtClean="0">
                <a:solidFill>
                  <a:schemeClr val="accent1"/>
                </a:solidFill>
              </a:rPr>
              <a:t>uelques </a:t>
            </a:r>
            <a:r>
              <a:rPr lang="pt-PT" b="1" dirty="0">
                <a:solidFill>
                  <a:schemeClr val="accent1"/>
                </a:solidFill>
              </a:rPr>
              <a:t>images de l’Etna</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844823"/>
            <a:ext cx="2042939" cy="204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434"/>
          <a:stretch/>
        </p:blipFill>
        <p:spPr bwMode="auto">
          <a:xfrm>
            <a:off x="755576" y="1844822"/>
            <a:ext cx="3404773" cy="204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365104"/>
            <a:ext cx="3240360" cy="1723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3876"/>
          <a:stretch/>
        </p:blipFill>
        <p:spPr bwMode="auto">
          <a:xfrm>
            <a:off x="4716016" y="4365104"/>
            <a:ext cx="3474905" cy="1723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3696" y="1844823"/>
            <a:ext cx="1858516" cy="2043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23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80728"/>
            <a:ext cx="6912768" cy="4882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arcador de Posição de Conteúdo 2"/>
          <p:cNvSpPr>
            <a:spLocks noGrp="1"/>
          </p:cNvSpPr>
          <p:nvPr>
            <p:ph idx="1"/>
          </p:nvPr>
        </p:nvSpPr>
        <p:spPr/>
        <p:txBody>
          <a:bodyPr/>
          <a:lstStyle/>
          <a:p>
            <a:pPr marL="0" indent="0">
              <a:buNone/>
            </a:pPr>
            <a:r>
              <a:rPr lang="pt-PT" dirty="0" smtClean="0"/>
              <a:t>Travail fait par Ana Tavares (4) et Janira (14)</a:t>
            </a:r>
            <a:endParaRPr lang="pt-PT" dirty="0"/>
          </a:p>
        </p:txBody>
      </p:sp>
    </p:spTree>
    <p:extLst>
      <p:ext uri="{BB962C8B-B14F-4D97-AF65-F5344CB8AC3E}">
        <p14:creationId xmlns:p14="http://schemas.microsoft.com/office/powerpoint/2010/main" val="35075501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lfinete">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Alfinet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lfinet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122</TotalTime>
  <Words>299</Words>
  <Application>Microsoft Office PowerPoint</Application>
  <PresentationFormat>Apresentação no Ecrã (4:3)</PresentationFormat>
  <Paragraphs>17</Paragraphs>
  <Slides>8</Slides>
  <Notes>0</Notes>
  <HiddenSlides>0</HiddenSlides>
  <MMClips>0</MMClips>
  <ScaleCrop>false</ScaleCrop>
  <HeadingPairs>
    <vt:vector size="4" baseType="variant">
      <vt:variant>
        <vt:lpstr>Tema</vt:lpstr>
      </vt:variant>
      <vt:variant>
        <vt:i4>1</vt:i4>
      </vt:variant>
      <vt:variant>
        <vt:lpstr>Títulos dos diapositivos</vt:lpstr>
      </vt:variant>
      <vt:variant>
        <vt:i4>8</vt:i4>
      </vt:variant>
    </vt:vector>
  </HeadingPairs>
  <TitlesOfParts>
    <vt:vector size="9" baseType="lpstr">
      <vt:lpstr>Alfinete</vt:lpstr>
      <vt:lpstr>MONT ETNA</vt:lpstr>
      <vt:lpstr>Emplacement</vt:lpstr>
      <vt:lpstr>Coordonnées géographiques</vt:lpstr>
      <vt:lpstr>Description</vt:lpstr>
      <vt:lpstr>Pourquoi est un patrimoine mondial de l'Unesco ?</vt:lpstr>
      <vt:lpstr>Brève Synthèse</vt:lpstr>
      <vt:lpstr>Quelques images de l’Etna</vt:lpstr>
      <vt:lpstr>Apresentação do PowerPoint</vt:lpstr>
    </vt:vector>
  </TitlesOfParts>
  <Company>M. E. - GEPE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aluno</dc:creator>
  <cp:lastModifiedBy>Maria Jacinto</cp:lastModifiedBy>
  <cp:revision>15</cp:revision>
  <dcterms:created xsi:type="dcterms:W3CDTF">2018-04-13T09:55:39Z</dcterms:created>
  <dcterms:modified xsi:type="dcterms:W3CDTF">2018-04-24T15:23:40Z</dcterms:modified>
</cp:coreProperties>
</file>