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78" autoAdjust="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14DA38F-6EF3-4904-AA83-CA55DDB0FC14}" type="datetimeFigureOut">
              <a:rPr lang="pt-PT" smtClean="0"/>
              <a:t>24-04-2018</a:t>
            </a:fld>
            <a:endParaRPr lang="pt-P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P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073F9A3-DE4D-4772-974F-108977FE9300}" type="slidenum">
              <a:rPr lang="pt-PT" smtClean="0"/>
              <a:t>‹nº›</a:t>
            </a:fld>
            <a:endParaRPr lang="pt-PT"/>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PT" smtClean="0"/>
              <a:t>Clique para editar o estilo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nchor="ct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914DA38F-6EF3-4904-AA83-CA55DDB0FC14}"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73F9A3-DE4D-4772-974F-108977FE9300}" type="slidenum">
              <a:rPr lang="pt-PT" smtClean="0"/>
              <a:t>‹nº›</a:t>
            </a:fld>
            <a:endParaRPr lang="pt-PT"/>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914DA38F-6EF3-4904-AA83-CA55DDB0FC14}"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73F9A3-DE4D-4772-974F-108977FE9300}" type="slidenum">
              <a:rPr lang="pt-PT" smtClean="0"/>
              <a:t>‹nº›</a:t>
            </a:fld>
            <a:endParaRPr lang="pt-PT"/>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914DA38F-6EF3-4904-AA83-CA55DDB0FC14}"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73F9A3-DE4D-4772-974F-108977FE9300}" type="slidenum">
              <a:rPr lang="pt-PT" smtClean="0"/>
              <a:t>‹nº›</a:t>
            </a:fld>
            <a:endParaRPr lang="pt-PT"/>
          </a:p>
        </p:txBody>
      </p:sp>
      <p:sp>
        <p:nvSpPr>
          <p:cNvPr id="11" name="Title 10"/>
          <p:cNvSpPr>
            <a:spLocks noGrp="1"/>
          </p:cNvSpPr>
          <p:nvPr>
            <p:ph type="title"/>
          </p:nvPr>
        </p:nvSpPr>
        <p:spPr/>
        <p:txBody>
          <a:bodyPr/>
          <a:lstStyle/>
          <a:p>
            <a:r>
              <a:rPr lang="pt-PT" smtClean="0"/>
              <a:t>Clique para editar o estilo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PT" smtClean="0"/>
              <a:t>Clique para editar o estilo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14DA38F-6EF3-4904-AA83-CA55DDB0FC14}"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73F9A3-DE4D-4772-974F-108977FE9300}" type="slidenum">
              <a:rPr lang="pt-PT" smtClean="0"/>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4DA38F-6EF3-4904-AA83-CA55DDB0FC14}"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73F9A3-DE4D-4772-974F-108977FE9300}" type="slidenum">
              <a:rPr lang="pt-PT" smtClean="0"/>
              <a:t>‹nº›</a:t>
            </a:fld>
            <a:endParaRPr lang="pt-PT"/>
          </a:p>
        </p:txBody>
      </p:sp>
      <p:sp>
        <p:nvSpPr>
          <p:cNvPr id="12" name="Title 11"/>
          <p:cNvSpPr>
            <a:spLocks noGrp="1"/>
          </p:cNvSpPr>
          <p:nvPr>
            <p:ph type="title"/>
          </p:nvPr>
        </p:nvSpPr>
        <p:spPr/>
        <p:txBody>
          <a:bodyPr/>
          <a:lstStyle>
            <a:lvl1pPr>
              <a:defRPr>
                <a:solidFill>
                  <a:schemeClr val="tx2"/>
                </a:solidFill>
              </a:defRPr>
            </a:lvl1pPr>
          </a:lstStyle>
          <a:p>
            <a:r>
              <a:rPr lang="pt-PT" smtClean="0"/>
              <a:t>Clique para editar o estilo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914DA38F-6EF3-4904-AA83-CA55DDB0FC14}" type="datetimeFigureOut">
              <a:rPr lang="pt-PT" smtClean="0"/>
              <a:t>24-04-2018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073F9A3-DE4D-4772-974F-108977FE9300}" type="slidenum">
              <a:rPr lang="pt-PT" smtClean="0"/>
              <a:t>‹nº›</a:t>
            </a:fld>
            <a:endParaRPr lang="pt-PT"/>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914DA38F-6EF3-4904-AA83-CA55DDB0FC14}" type="datetimeFigureOut">
              <a:rPr lang="pt-PT" smtClean="0"/>
              <a:t>24-04-2018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073F9A3-DE4D-4772-974F-108977FE9300}" type="slidenum">
              <a:rPr lang="pt-PT" smtClean="0"/>
              <a:t>‹nº›</a:t>
            </a:fld>
            <a:endParaRPr lang="pt-PT"/>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DA38F-6EF3-4904-AA83-CA55DDB0FC14}" type="datetimeFigureOut">
              <a:rPr lang="pt-PT" smtClean="0"/>
              <a:t>24-04-2018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073F9A3-DE4D-4772-974F-108977FE9300}"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PT" smtClean="0"/>
              <a:t>Clique para editar o estilo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914DA38F-6EF3-4904-AA83-CA55DDB0FC14}"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73F9A3-DE4D-4772-974F-108977FE9300}"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PT" smtClean="0"/>
              <a:t>Clique para editar o estilo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914DA38F-6EF3-4904-AA83-CA55DDB0FC14}"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73F9A3-DE4D-4772-974F-108977FE9300}"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14DA38F-6EF3-4904-AA83-CA55DDB0FC14}" type="datetimeFigureOut">
              <a:rPr lang="pt-PT" smtClean="0"/>
              <a:t>24-04-2018</a:t>
            </a:fld>
            <a:endParaRPr lang="pt-PT"/>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PT"/>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073F9A3-DE4D-4772-974F-108977FE9300}"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3341" y="332657"/>
            <a:ext cx="6777318" cy="1728192"/>
          </a:xfrm>
        </p:spPr>
        <p:txBody>
          <a:bodyPr/>
          <a:lstStyle/>
          <a:p>
            <a:r>
              <a:rPr lang="pt-PT" dirty="0" smtClean="0">
                <a:latin typeface="Algerian" panose="04020705040A02060702" pitchFamily="82" charset="0"/>
              </a:rPr>
              <a:t>Palais de </a:t>
            </a:r>
            <a:r>
              <a:rPr lang="fr-FR" dirty="0" smtClean="0">
                <a:latin typeface="Algerian" panose="04020705040A02060702" pitchFamily="82" charset="0"/>
              </a:rPr>
              <a:t>Dioclétien</a:t>
            </a:r>
            <a:endParaRPr lang="fr-FR" dirty="0">
              <a:latin typeface="Algerian" panose="04020705040A02060702" pitchFamily="82" charset="0"/>
            </a:endParaRPr>
          </a:p>
        </p:txBody>
      </p:sp>
      <p:sp>
        <p:nvSpPr>
          <p:cNvPr id="3" name="Subtítulo 2"/>
          <p:cNvSpPr>
            <a:spLocks noGrp="1"/>
          </p:cNvSpPr>
          <p:nvPr>
            <p:ph type="subTitle" idx="1"/>
          </p:nvPr>
        </p:nvSpPr>
        <p:spPr/>
        <p:txBody>
          <a:bodyPr/>
          <a:lstStyle/>
          <a:p>
            <a:endParaRPr lang="pt-PT" dirty="0"/>
          </a:p>
        </p:txBody>
      </p:sp>
      <p:pic>
        <p:nvPicPr>
          <p:cNvPr id="4" name="Imagem 3" descr="Resultado de imagem para t Palais de DioclÃ©tien"/>
          <p:cNvPicPr/>
          <p:nvPr/>
        </p:nvPicPr>
        <p:blipFill>
          <a:blip r:embed="rId2">
            <a:extLst>
              <a:ext uri="{28A0092B-C50C-407E-A947-70E740481C1C}">
                <a14:useLocalDpi xmlns:a14="http://schemas.microsoft.com/office/drawing/2010/main" val="0"/>
              </a:ext>
            </a:extLst>
          </a:blip>
          <a:srcRect/>
          <a:stretch>
            <a:fillRect/>
          </a:stretch>
        </p:blipFill>
        <p:spPr bwMode="auto">
          <a:xfrm>
            <a:off x="1314450" y="2132856"/>
            <a:ext cx="6515100" cy="39604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274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699247" y="2248347"/>
            <a:ext cx="5384921" cy="3877815"/>
          </a:xfrm>
        </p:spPr>
        <p:txBody>
          <a:bodyPr>
            <a:normAutofit fontScale="92500" lnSpcReduction="20000"/>
          </a:bodyPr>
          <a:lstStyle/>
          <a:p>
            <a:r>
              <a:rPr lang="pt-PT" dirty="0" smtClean="0"/>
              <a:t>Le Musolée se situe aujourd’hui dans la Cathédrale Saint-Domnius de Split. Elle ocupe l’angle sud-est du palais, une zone rectangulaire . Dont la façade est l’árcade est du Péristyle. Les trois autres côtés de l’enceite sont des murs pleins, de même hauteur que l’árcade. L’espace central de ce téménos est occupé par le mausoléé octogonal de </a:t>
            </a:r>
            <a:r>
              <a:rPr lang="pt-PT" dirty="0" err="1" smtClean="0"/>
              <a:t>Dioclétien</a:t>
            </a:r>
            <a:r>
              <a:rPr lang="pt-PT" dirty="0" smtClean="0"/>
              <a:t>, le monument le mieux préservé du palais, en grande partie grâce à sa transformation ultérieure en église et</a:t>
            </a:r>
            <a:r>
              <a:rPr lang="pt-PT" dirty="0"/>
              <a:t> </a:t>
            </a:r>
            <a:r>
              <a:rPr lang="pt-PT" dirty="0" smtClean="0"/>
              <a:t>á sa restauration.</a:t>
            </a:r>
          </a:p>
          <a:p>
            <a:endParaRPr lang="pt-PT" dirty="0"/>
          </a:p>
        </p:txBody>
      </p:sp>
      <p:sp>
        <p:nvSpPr>
          <p:cNvPr id="3" name="Título 2"/>
          <p:cNvSpPr>
            <a:spLocks noGrp="1"/>
          </p:cNvSpPr>
          <p:nvPr>
            <p:ph type="title"/>
          </p:nvPr>
        </p:nvSpPr>
        <p:spPr/>
        <p:txBody>
          <a:bodyPr/>
          <a:lstStyle/>
          <a:p>
            <a:r>
              <a:rPr lang="pt-PT" dirty="0" smtClean="0"/>
              <a:t>Le Mausolée</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948" y="2060848"/>
            <a:ext cx="2859569" cy="4065314"/>
          </a:xfrm>
          <a:prstGeom prst="rect">
            <a:avLst/>
          </a:prstGeom>
          <a:ln w="88900" cap="sq" cmpd="thickThin">
            <a:solidFill>
              <a:srgbClr val="000000"/>
            </a:solidFill>
            <a:prstDash val="solid"/>
            <a:miter lim="800000"/>
          </a:ln>
          <a:effectLst>
            <a:innerShdw blurRad="76200">
              <a:srgbClr val="000000"/>
            </a:innerShdw>
          </a:effectLst>
        </p:spPr>
      </p:pic>
      <p:sp>
        <p:nvSpPr>
          <p:cNvPr id="5" name="CaixaDeTexto 4"/>
          <p:cNvSpPr txBox="1"/>
          <p:nvPr/>
        </p:nvSpPr>
        <p:spPr>
          <a:xfrm>
            <a:off x="5652120" y="6219911"/>
            <a:ext cx="4055422" cy="646331"/>
          </a:xfrm>
          <a:prstGeom prst="rect">
            <a:avLst/>
          </a:prstGeom>
          <a:noFill/>
        </p:spPr>
        <p:txBody>
          <a:bodyPr wrap="square" rtlCol="0">
            <a:spAutoFit/>
          </a:bodyPr>
          <a:lstStyle/>
          <a:p>
            <a:r>
              <a:rPr lang="pt-PT" i="1" dirty="0" smtClean="0"/>
              <a:t>Fig. 4-Restitution </a:t>
            </a:r>
            <a:r>
              <a:rPr lang="pt-PT" i="1" dirty="0"/>
              <a:t>axonométrique </a:t>
            </a:r>
            <a:endParaRPr lang="pt-PT" i="1" dirty="0" smtClean="0"/>
          </a:p>
          <a:p>
            <a:r>
              <a:rPr lang="pt-PT" i="1" dirty="0" smtClean="0"/>
              <a:t>du </a:t>
            </a:r>
            <a:r>
              <a:rPr lang="pt-PT" i="1" dirty="0"/>
              <a:t>Mausolée</a:t>
            </a:r>
          </a:p>
        </p:txBody>
      </p:sp>
    </p:spTree>
    <p:extLst>
      <p:ext uri="{BB962C8B-B14F-4D97-AF65-F5344CB8AC3E}">
        <p14:creationId xmlns:p14="http://schemas.microsoft.com/office/powerpoint/2010/main" val="421593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611560" y="2060848"/>
            <a:ext cx="4320480" cy="4797152"/>
          </a:xfrm>
        </p:spPr>
        <p:txBody>
          <a:bodyPr>
            <a:normAutofit fontScale="85000" lnSpcReduction="20000"/>
          </a:bodyPr>
          <a:lstStyle/>
          <a:p>
            <a:r>
              <a:rPr lang="pt-PT" dirty="0" smtClean="0"/>
              <a:t>Le temple est un édifice tétrastyle prostyle corinthien, l’entrée tourné vers le Péristyle, et construit sur un podium, pour une hauteur. Il ne reste rien du pronaos et donc de la façade, mais le reste du temple est trés bien conservé. Deux consoles à volutes supportent une corniche corinthienne á dix modillons: les entre-modillons sont occupés par des têtes sculptées  représentant deux tritons, une tête humaine non identifiée, deux Victoires ailées et un angle. Aucun élément de ce programme iconographique ne peut être directement relié à l’idéologie tétrarchique.</a:t>
            </a:r>
          </a:p>
          <a:p>
            <a:endParaRPr lang="pt-PT" dirty="0"/>
          </a:p>
        </p:txBody>
      </p:sp>
      <p:sp>
        <p:nvSpPr>
          <p:cNvPr id="3" name="Título 2"/>
          <p:cNvSpPr>
            <a:spLocks noGrp="1"/>
          </p:cNvSpPr>
          <p:nvPr>
            <p:ph type="title"/>
          </p:nvPr>
        </p:nvSpPr>
        <p:spPr/>
        <p:txBody>
          <a:bodyPr/>
          <a:lstStyle/>
          <a:p>
            <a:r>
              <a:rPr lang="pt-PT" dirty="0" smtClean="0"/>
              <a:t>Le Temple</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060849"/>
            <a:ext cx="2895999" cy="4448539"/>
          </a:xfrm>
          <a:prstGeom prst="rect">
            <a:avLst/>
          </a:prstGeom>
          <a:ln w="88900" cap="sq" cmpd="thickThin">
            <a:solidFill>
              <a:srgbClr val="000000"/>
            </a:solidFill>
            <a:prstDash val="solid"/>
            <a:miter lim="800000"/>
          </a:ln>
          <a:effectLst>
            <a:innerShdw blurRad="76200">
              <a:srgbClr val="000000"/>
            </a:innerShdw>
          </a:effectLst>
        </p:spPr>
      </p:pic>
      <p:sp>
        <p:nvSpPr>
          <p:cNvPr id="6" name="CaixaDeTexto 5"/>
          <p:cNvSpPr txBox="1"/>
          <p:nvPr/>
        </p:nvSpPr>
        <p:spPr>
          <a:xfrm>
            <a:off x="5632282" y="6531301"/>
            <a:ext cx="3079689" cy="923330"/>
          </a:xfrm>
          <a:prstGeom prst="rect">
            <a:avLst/>
          </a:prstGeom>
          <a:noFill/>
        </p:spPr>
        <p:txBody>
          <a:bodyPr wrap="none" rtlCol="0">
            <a:spAutoFit/>
          </a:bodyPr>
          <a:lstStyle/>
          <a:p>
            <a:r>
              <a:rPr lang="pt-PT" i="1" dirty="0" smtClean="0"/>
              <a:t>Fig. 5- Aspect </a:t>
            </a:r>
            <a:r>
              <a:rPr lang="pt-PT" i="1" dirty="0"/>
              <a:t>actuel du temple</a:t>
            </a:r>
          </a:p>
          <a:p>
            <a:r>
              <a:rPr lang="pt-PT" dirty="0"/>
              <a:t/>
            </a:r>
            <a:br>
              <a:rPr lang="pt-PT" dirty="0"/>
            </a:br>
            <a:endParaRPr lang="pt-PT" dirty="0"/>
          </a:p>
        </p:txBody>
      </p:sp>
    </p:spTree>
    <p:extLst>
      <p:ext uri="{BB962C8B-B14F-4D97-AF65-F5344CB8AC3E}">
        <p14:creationId xmlns:p14="http://schemas.microsoft.com/office/powerpoint/2010/main" val="99422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68192" y="380333"/>
            <a:ext cx="7756263" cy="1054250"/>
          </a:xfrm>
        </p:spPr>
        <p:txBody>
          <a:bodyPr/>
          <a:lstStyle/>
          <a:p>
            <a:r>
              <a:rPr lang="pt-PT" dirty="0" smtClean="0"/>
              <a:t>Photos</a:t>
            </a:r>
            <a:endParaRPr lang="pt-PT" dirty="0"/>
          </a:p>
        </p:txBody>
      </p:sp>
      <p:pic>
        <p:nvPicPr>
          <p:cNvPr id="10" name="Marcador de Posição de Conteú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5252" y="2085697"/>
            <a:ext cx="2324361" cy="2996952"/>
          </a:xfrm>
          <a:prstGeom prst="rect">
            <a:avLst/>
          </a:prstGeom>
          <a:ln w="88900" cap="sq" cmpd="thickThin">
            <a:solidFill>
              <a:srgbClr val="000000"/>
            </a:solidFill>
            <a:prstDash val="solid"/>
            <a:miter lim="800000"/>
          </a:ln>
          <a:effectLst>
            <a:innerShdw blurRad="76200">
              <a:srgbClr val="000000"/>
            </a:innerShdw>
          </a:effectLst>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542178"/>
            <a:ext cx="2754524" cy="1839150"/>
          </a:xfrm>
          <a:prstGeom prst="rect">
            <a:avLst/>
          </a:prstGeom>
          <a:ln w="88900" cap="sq" cmpd="thickThin">
            <a:solidFill>
              <a:srgbClr val="000000"/>
            </a:solidFill>
            <a:prstDash val="solid"/>
            <a:miter lim="800000"/>
          </a:ln>
          <a:effectLst>
            <a:innerShdw blurRad="76200">
              <a:srgbClr val="000000"/>
            </a:innerShdw>
          </a:effectLst>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1836" y="4774276"/>
            <a:ext cx="2849570" cy="1887840"/>
          </a:xfrm>
          <a:prstGeom prst="rect">
            <a:avLst/>
          </a:prstGeom>
          <a:ln w="88900" cap="sq" cmpd="thickThin">
            <a:solidFill>
              <a:srgbClr val="000000"/>
            </a:solidFill>
            <a:prstDash val="solid"/>
            <a:miter lim="800000"/>
          </a:ln>
          <a:effectLst>
            <a:innerShdw blurRad="76200">
              <a:srgbClr val="000000"/>
            </a:innerShdw>
          </a:effectLst>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6550" y="2224875"/>
            <a:ext cx="3002018" cy="1992248"/>
          </a:xfrm>
          <a:prstGeom prst="rect">
            <a:avLst/>
          </a:prstGeom>
          <a:ln w="88900" cap="sq" cmpd="thickThin">
            <a:solidFill>
              <a:srgbClr val="000000"/>
            </a:solidFill>
            <a:prstDash val="solid"/>
            <a:miter lim="800000"/>
          </a:ln>
          <a:effectLst>
            <a:innerShdw blurRad="76200">
              <a:srgbClr val="000000"/>
            </a:innerShdw>
          </a:effectLst>
        </p:spPr>
      </p:pic>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43" y="2173110"/>
            <a:ext cx="2409598" cy="1604792"/>
          </a:xfrm>
          <a:prstGeom prst="rect">
            <a:avLst/>
          </a:prstGeom>
          <a:ln w="88900" cap="sq" cmpd="thickThin">
            <a:solidFill>
              <a:srgbClr val="000000"/>
            </a:solidFill>
            <a:prstDash val="solid"/>
            <a:miter lim="800000"/>
          </a:ln>
          <a:effectLst>
            <a:innerShdw blurRad="76200">
              <a:srgbClr val="000000"/>
            </a:innerShdw>
          </a:effectLst>
        </p:spPr>
      </p:pic>
      <p:sp>
        <p:nvSpPr>
          <p:cNvPr id="15" name="CaixaDeTexto 14"/>
          <p:cNvSpPr txBox="1"/>
          <p:nvPr/>
        </p:nvSpPr>
        <p:spPr>
          <a:xfrm>
            <a:off x="0" y="90914"/>
            <a:ext cx="1907704" cy="923330"/>
          </a:xfrm>
          <a:prstGeom prst="rect">
            <a:avLst/>
          </a:prstGeom>
          <a:noFill/>
        </p:spPr>
        <p:txBody>
          <a:bodyPr wrap="square" rtlCol="0">
            <a:spAutoFit/>
          </a:bodyPr>
          <a:lstStyle/>
          <a:p>
            <a:r>
              <a:rPr lang="pt-PT" i="1" dirty="0" smtClean="0"/>
              <a:t>Leonor Dias nº17</a:t>
            </a:r>
          </a:p>
          <a:p>
            <a:r>
              <a:rPr lang="pt-PT" i="1" dirty="0" smtClean="0"/>
              <a:t>Lígia Peti nº18</a:t>
            </a:r>
          </a:p>
          <a:p>
            <a:r>
              <a:rPr lang="pt-PT" i="1" dirty="0" smtClean="0"/>
              <a:t>10ºK</a:t>
            </a:r>
            <a:endParaRPr lang="pt-PT" i="1" dirty="0"/>
          </a:p>
        </p:txBody>
      </p:sp>
      <p:sp>
        <p:nvSpPr>
          <p:cNvPr id="2" name="CaixaDeTexto 1"/>
          <p:cNvSpPr txBox="1"/>
          <p:nvPr/>
        </p:nvSpPr>
        <p:spPr>
          <a:xfrm>
            <a:off x="7303432" y="5229200"/>
            <a:ext cx="1741308" cy="523220"/>
          </a:xfrm>
          <a:prstGeom prst="rect">
            <a:avLst/>
          </a:prstGeom>
          <a:noFill/>
        </p:spPr>
        <p:txBody>
          <a:bodyPr wrap="square" rtlCol="0">
            <a:spAutoFit/>
          </a:bodyPr>
          <a:lstStyle/>
          <a:p>
            <a:pPr fontAlgn="t"/>
            <a:r>
              <a:rPr lang="pt-PT" sz="1400" i="1" dirty="0" smtClean="0"/>
              <a:t>STATUE DE</a:t>
            </a:r>
          </a:p>
          <a:p>
            <a:r>
              <a:rPr lang="pt-PT" sz="1400" i="1" cap="all" dirty="0" smtClean="0"/>
              <a:t>dIOCLÉTIEn</a:t>
            </a:r>
            <a:endParaRPr lang="pt-PT" sz="1400" i="1" dirty="0"/>
          </a:p>
        </p:txBody>
      </p:sp>
      <p:sp>
        <p:nvSpPr>
          <p:cNvPr id="4" name="CaixaDeTexto 3"/>
          <p:cNvSpPr txBox="1"/>
          <p:nvPr/>
        </p:nvSpPr>
        <p:spPr>
          <a:xfrm>
            <a:off x="3293195" y="4322775"/>
            <a:ext cx="3147015" cy="369332"/>
          </a:xfrm>
          <a:prstGeom prst="rect">
            <a:avLst/>
          </a:prstGeom>
          <a:noFill/>
        </p:spPr>
        <p:txBody>
          <a:bodyPr wrap="none" rtlCol="0">
            <a:spAutoFit/>
          </a:bodyPr>
          <a:lstStyle/>
          <a:p>
            <a:r>
              <a:rPr lang="fr-FR" i="1" dirty="0">
                <a:solidFill>
                  <a:srgbClr val="222222"/>
                </a:solidFill>
              </a:rPr>
              <a:t>Sphinx en granite de Ramsès II.</a:t>
            </a:r>
            <a:endParaRPr lang="pt-PT" i="1" dirty="0"/>
          </a:p>
        </p:txBody>
      </p:sp>
      <p:sp>
        <p:nvSpPr>
          <p:cNvPr id="5" name="CaixaDeTexto 4"/>
          <p:cNvSpPr txBox="1"/>
          <p:nvPr/>
        </p:nvSpPr>
        <p:spPr>
          <a:xfrm>
            <a:off x="668192" y="3855303"/>
            <a:ext cx="1620957" cy="369332"/>
          </a:xfrm>
          <a:prstGeom prst="rect">
            <a:avLst/>
          </a:prstGeom>
          <a:noFill/>
        </p:spPr>
        <p:txBody>
          <a:bodyPr wrap="none" rtlCol="0">
            <a:spAutoFit/>
          </a:bodyPr>
          <a:lstStyle/>
          <a:p>
            <a:r>
              <a:rPr lang="pt-PT" i="1" dirty="0" smtClean="0"/>
              <a:t>Photo du palais</a:t>
            </a:r>
            <a:endParaRPr lang="pt-PT" i="1" dirty="0"/>
          </a:p>
        </p:txBody>
      </p:sp>
      <p:sp>
        <p:nvSpPr>
          <p:cNvPr id="6" name="CaixaDeTexto 5"/>
          <p:cNvSpPr txBox="1"/>
          <p:nvPr/>
        </p:nvSpPr>
        <p:spPr>
          <a:xfrm>
            <a:off x="198480" y="6462883"/>
            <a:ext cx="1967205" cy="369332"/>
          </a:xfrm>
          <a:prstGeom prst="rect">
            <a:avLst/>
          </a:prstGeom>
          <a:noFill/>
        </p:spPr>
        <p:txBody>
          <a:bodyPr wrap="none" rtlCol="0">
            <a:spAutoFit/>
          </a:bodyPr>
          <a:lstStyle/>
          <a:p>
            <a:r>
              <a:rPr lang="pt-PT" i="1" dirty="0" smtClean="0"/>
              <a:t>Mausolée du palais</a:t>
            </a:r>
            <a:endParaRPr lang="pt-PT" i="1" dirty="0"/>
          </a:p>
        </p:txBody>
      </p:sp>
      <p:sp>
        <p:nvSpPr>
          <p:cNvPr id="7" name="CaixaDeTexto 6"/>
          <p:cNvSpPr txBox="1"/>
          <p:nvPr/>
        </p:nvSpPr>
        <p:spPr>
          <a:xfrm>
            <a:off x="6017690" y="6439335"/>
            <a:ext cx="1928733" cy="369332"/>
          </a:xfrm>
          <a:prstGeom prst="rect">
            <a:avLst/>
          </a:prstGeom>
          <a:noFill/>
        </p:spPr>
        <p:txBody>
          <a:bodyPr wrap="none" rtlCol="0">
            <a:spAutoFit/>
          </a:bodyPr>
          <a:lstStyle/>
          <a:p>
            <a:r>
              <a:rPr lang="pt-PT" i="1" dirty="0"/>
              <a:t>Péristyle du Palais</a:t>
            </a:r>
          </a:p>
        </p:txBody>
      </p:sp>
    </p:spTree>
    <p:extLst>
      <p:ext uri="{BB962C8B-B14F-4D97-AF65-F5344CB8AC3E}">
        <p14:creationId xmlns:p14="http://schemas.microsoft.com/office/powerpoint/2010/main" val="162650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92500" lnSpcReduction="10000"/>
          </a:bodyPr>
          <a:lstStyle/>
          <a:p>
            <a:r>
              <a:rPr lang="pt-PT" dirty="0" smtClean="0"/>
              <a:t> Le Palais </a:t>
            </a:r>
          </a:p>
          <a:p>
            <a:r>
              <a:rPr lang="fr-FR" dirty="0"/>
              <a:t>Le plan et les </a:t>
            </a:r>
            <a:r>
              <a:rPr lang="fr-FR" dirty="0" smtClean="0"/>
              <a:t>vestiges</a:t>
            </a:r>
          </a:p>
          <a:p>
            <a:r>
              <a:rPr lang="fr-FR" dirty="0"/>
              <a:t>Les </a:t>
            </a:r>
            <a:r>
              <a:rPr lang="fr-FR" dirty="0" smtClean="0"/>
              <a:t>thermes</a:t>
            </a:r>
          </a:p>
          <a:p>
            <a:r>
              <a:rPr lang="fr-FR" dirty="0"/>
              <a:t>Les appartements </a:t>
            </a:r>
            <a:r>
              <a:rPr lang="fr-FR" dirty="0" smtClean="0"/>
              <a:t>privés</a:t>
            </a:r>
          </a:p>
          <a:p>
            <a:r>
              <a:rPr lang="fr-FR" dirty="0"/>
              <a:t> Les remparts</a:t>
            </a:r>
          </a:p>
          <a:p>
            <a:r>
              <a:rPr lang="fr-FR" dirty="0"/>
              <a:t>Le </a:t>
            </a:r>
            <a:r>
              <a:rPr lang="fr-FR" dirty="0" smtClean="0"/>
              <a:t>Péristyle</a:t>
            </a:r>
          </a:p>
          <a:p>
            <a:r>
              <a:rPr lang="fr-FR" dirty="0"/>
              <a:t>Le Mausolée</a:t>
            </a:r>
          </a:p>
          <a:p>
            <a:r>
              <a:rPr lang="fr-FR" dirty="0"/>
              <a:t>Le temple</a:t>
            </a:r>
            <a:br>
              <a:rPr lang="fr-FR" dirty="0"/>
            </a:br>
            <a:r>
              <a:rPr lang="fr-FR" dirty="0" smtClean="0"/>
              <a:t/>
            </a:r>
            <a:br>
              <a:rPr lang="fr-FR" dirty="0" smtClean="0"/>
            </a:br>
            <a:endParaRPr lang="pt-PT" dirty="0"/>
          </a:p>
        </p:txBody>
      </p:sp>
      <p:sp>
        <p:nvSpPr>
          <p:cNvPr id="3" name="Título 2"/>
          <p:cNvSpPr>
            <a:spLocks noGrp="1"/>
          </p:cNvSpPr>
          <p:nvPr>
            <p:ph type="title"/>
          </p:nvPr>
        </p:nvSpPr>
        <p:spPr/>
        <p:txBody>
          <a:bodyPr/>
          <a:lstStyle/>
          <a:p>
            <a:pPr algn="l"/>
            <a:r>
              <a:rPr lang="pt-PT" dirty="0" smtClean="0"/>
              <a:t>◦Indice</a:t>
            </a:r>
            <a:endParaRPr lang="pt-PT" dirty="0"/>
          </a:p>
        </p:txBody>
      </p:sp>
    </p:spTree>
    <p:extLst>
      <p:ext uri="{BB962C8B-B14F-4D97-AF65-F5344CB8AC3E}">
        <p14:creationId xmlns:p14="http://schemas.microsoft.com/office/powerpoint/2010/main" val="171542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92500"/>
          </a:bodyPr>
          <a:lstStyle/>
          <a:p>
            <a:r>
              <a:rPr lang="fr-FR" dirty="0"/>
              <a:t>Le Palais de Dioclétien  est la résidence impériale fortifiée construite par l'empereur Dioclétien (empereur romain) sur la côte Dalmate pour s'y retirer après son abdication volontaire en 305. C'est l'un des édifices de l'Antiquité tardive les mieux conservés. Ces vestiges sont préservés dans le cœur historique de Split, en Croatie</a:t>
            </a:r>
            <a:r>
              <a:rPr lang="fr-FR" dirty="0" smtClean="0"/>
              <a:t>.</a:t>
            </a:r>
          </a:p>
          <a:p>
            <a:r>
              <a:rPr lang="fr-FR" dirty="0"/>
              <a:t>C´est un témoignage exceptionnel de la mise en scène architecturale de l'idéologie tétrarchique qui n'a pas survécu à son fondateur. Réunissant une résidence de prestige, un temple dynastique et un mausolée, c'est le prototype d'un modèle palatial tétrarchique.</a:t>
            </a:r>
            <a:endParaRPr lang="pt-PT" dirty="0"/>
          </a:p>
        </p:txBody>
      </p:sp>
      <p:sp>
        <p:nvSpPr>
          <p:cNvPr id="3" name="Título 2"/>
          <p:cNvSpPr>
            <a:spLocks noGrp="1"/>
          </p:cNvSpPr>
          <p:nvPr>
            <p:ph type="title"/>
          </p:nvPr>
        </p:nvSpPr>
        <p:spPr>
          <a:xfrm>
            <a:off x="467544" y="20503"/>
            <a:ext cx="7756263" cy="859702"/>
          </a:xfrm>
        </p:spPr>
        <p:txBody>
          <a:bodyPr/>
          <a:lstStyle/>
          <a:p>
            <a:r>
              <a:rPr lang="pt-PT" dirty="0" smtClean="0"/>
              <a:t/>
            </a:r>
            <a:br>
              <a:rPr lang="pt-PT" dirty="0" smtClean="0"/>
            </a:br>
            <a:r>
              <a:rPr lang="pt-PT" dirty="0" smtClean="0"/>
              <a:t>Le Palais</a:t>
            </a:r>
            <a:endParaRPr lang="pt-PT" dirty="0"/>
          </a:p>
        </p:txBody>
      </p:sp>
    </p:spTree>
    <p:extLst>
      <p:ext uri="{BB962C8B-B14F-4D97-AF65-F5344CB8AC3E}">
        <p14:creationId xmlns:p14="http://schemas.microsoft.com/office/powerpoint/2010/main" val="60611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699247" y="2248347"/>
            <a:ext cx="4448817" cy="3877815"/>
          </a:xfrm>
        </p:spPr>
        <p:txBody>
          <a:bodyPr>
            <a:noAutofit/>
          </a:bodyPr>
          <a:lstStyle/>
          <a:p>
            <a:r>
              <a:rPr lang="fr-FR" sz="1600" dirty="0" smtClean="0"/>
              <a:t>La </a:t>
            </a:r>
            <a:r>
              <a:rPr lang="fr-FR" sz="1600" dirty="0"/>
              <a:t>courtine est renforcée de trois types de tours, les tours d'angle carrées, les tours octogonales flanquant les trois portes, et les tours carrées intercalaires, toutes largement saillantes par rapport au rempart, comme c'est le cas pour les fortifications antiques tardives. Trois des tours d'angle existent encore au moins partiellement tandis que la quatrième, à l'angle Sud-Ouest, fut détruite vers 1550 après avoir été sapée par la mer. L'accès aux tours se faisait par un passage aménagé dans l'épaisseur de la courtine au rez-de-chaussée comme au niveau supérieur.</a:t>
            </a:r>
            <a:endParaRPr lang="pt-PT" sz="1600" dirty="0"/>
          </a:p>
        </p:txBody>
      </p:sp>
      <p:sp>
        <p:nvSpPr>
          <p:cNvPr id="3" name="Título 2"/>
          <p:cNvSpPr>
            <a:spLocks noGrp="1"/>
          </p:cNvSpPr>
          <p:nvPr>
            <p:ph type="title"/>
          </p:nvPr>
        </p:nvSpPr>
        <p:spPr>
          <a:xfrm>
            <a:off x="683568" y="548680"/>
            <a:ext cx="7756263" cy="1054250"/>
          </a:xfrm>
        </p:spPr>
        <p:txBody>
          <a:bodyPr/>
          <a:lstStyle/>
          <a:p>
            <a:r>
              <a:rPr lang="fr-FR" dirty="0"/>
              <a:t>Le plan et les vestiges</a:t>
            </a:r>
            <a:endParaRPr lang="pt-PT" dirty="0"/>
          </a:p>
        </p:txBody>
      </p:sp>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5436096" y="2492896"/>
            <a:ext cx="3456384" cy="2736304"/>
          </a:xfrm>
          <a:prstGeom prst="rect">
            <a:avLst/>
          </a:prstGeom>
          <a:ln w="88900" cap="sq" cmpd="thickThin">
            <a:solidFill>
              <a:srgbClr val="000000"/>
            </a:solidFill>
            <a:prstDash val="solid"/>
            <a:miter lim="800000"/>
          </a:ln>
          <a:effectLst>
            <a:innerShdw blurRad="76200">
              <a:srgbClr val="000000"/>
            </a:innerShdw>
          </a:effectLst>
        </p:spPr>
      </p:pic>
      <p:sp>
        <p:nvSpPr>
          <p:cNvPr id="5" name="CaixaDeTexto 4"/>
          <p:cNvSpPr txBox="1"/>
          <p:nvPr/>
        </p:nvSpPr>
        <p:spPr>
          <a:xfrm>
            <a:off x="5398845" y="5445224"/>
            <a:ext cx="3672408" cy="369332"/>
          </a:xfrm>
          <a:prstGeom prst="rect">
            <a:avLst/>
          </a:prstGeom>
          <a:noFill/>
        </p:spPr>
        <p:txBody>
          <a:bodyPr wrap="square" rtlCol="0">
            <a:spAutoFit/>
          </a:bodyPr>
          <a:lstStyle/>
          <a:p>
            <a:r>
              <a:rPr lang="pt-PT" i="1" dirty="0" smtClean="0"/>
              <a:t>     Fig. 1- Plan de la Porta Aurea</a:t>
            </a:r>
            <a:endParaRPr lang="pt-PT" i="1" dirty="0"/>
          </a:p>
        </p:txBody>
      </p:sp>
    </p:spTree>
    <p:extLst>
      <p:ext uri="{BB962C8B-B14F-4D97-AF65-F5344CB8AC3E}">
        <p14:creationId xmlns:p14="http://schemas.microsoft.com/office/powerpoint/2010/main" val="1337577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fr-FR" dirty="0"/>
              <a:t>L'étroite bande d'espace située entre les deux téménos au nord et les appartements privés au sud est occupée par deux petits ensembles thermaux, possédant chacun leur palestre et leurs pièces de services. L'alimentation en eau de ces thermes et de l'ensemble du palais se fait par un aqueduc apportant l'eau du </a:t>
            </a:r>
            <a:r>
              <a:rPr lang="fr-FR" dirty="0" err="1"/>
              <a:t>Jadro</a:t>
            </a:r>
            <a:r>
              <a:rPr lang="fr-FR" dirty="0"/>
              <a:t>.</a:t>
            </a:r>
            <a:endParaRPr lang="pt-PT" dirty="0"/>
          </a:p>
        </p:txBody>
      </p:sp>
      <p:sp>
        <p:nvSpPr>
          <p:cNvPr id="3" name="Título 2"/>
          <p:cNvSpPr>
            <a:spLocks noGrp="1"/>
          </p:cNvSpPr>
          <p:nvPr>
            <p:ph type="title"/>
          </p:nvPr>
        </p:nvSpPr>
        <p:spPr/>
        <p:txBody>
          <a:bodyPr/>
          <a:lstStyle/>
          <a:p>
            <a:r>
              <a:rPr lang="pt-PT" dirty="0"/>
              <a:t>Les </a:t>
            </a:r>
            <a:r>
              <a:rPr lang="pt-PT" dirty="0" err="1"/>
              <a:t>thermes</a:t>
            </a:r>
            <a:endParaRPr lang="pt-PT" dirty="0"/>
          </a:p>
        </p:txBody>
      </p:sp>
    </p:spTree>
    <p:extLst>
      <p:ext uri="{BB962C8B-B14F-4D97-AF65-F5344CB8AC3E}">
        <p14:creationId xmlns:p14="http://schemas.microsoft.com/office/powerpoint/2010/main" val="91684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lnSpcReduction="10000"/>
          </a:bodyPr>
          <a:lstStyle/>
          <a:p>
            <a:r>
              <a:rPr lang="fr-FR" dirty="0"/>
              <a:t>Ces appartements reposent sur un ensemble de pièces souterraines voûtées d'une hauteur pouvant atteindre 8 m. L'entrée principale se trouve dans le prolongement du passage sud du Vestibule (une grande chambre circulaire) , avec une grande pièce rectangulaire dans la continuité architecturale du Péristyle. Cette pièce, éclairée par des fenêtres hautes, était peut-être recouverte d'une voûte en berceau, et reliait le Vestibule au nord à la longue galerie de la façade sud, le seul accès aux appartements privés.</a:t>
            </a:r>
            <a:endParaRPr lang="pt-PT" dirty="0"/>
          </a:p>
        </p:txBody>
      </p:sp>
      <p:sp>
        <p:nvSpPr>
          <p:cNvPr id="3" name="Título 2"/>
          <p:cNvSpPr>
            <a:spLocks noGrp="1"/>
          </p:cNvSpPr>
          <p:nvPr>
            <p:ph type="title"/>
          </p:nvPr>
        </p:nvSpPr>
        <p:spPr/>
        <p:txBody>
          <a:bodyPr/>
          <a:lstStyle/>
          <a:p>
            <a:r>
              <a:rPr lang="pt-PT" dirty="0"/>
              <a:t>Les </a:t>
            </a:r>
            <a:r>
              <a:rPr lang="pt-PT" dirty="0" err="1"/>
              <a:t>appartements</a:t>
            </a:r>
            <a:r>
              <a:rPr lang="pt-PT" dirty="0"/>
              <a:t> </a:t>
            </a:r>
            <a:r>
              <a:rPr lang="pt-PT" dirty="0" err="1"/>
              <a:t>privés</a:t>
            </a:r>
            <a:endParaRPr lang="pt-PT" dirty="0"/>
          </a:p>
        </p:txBody>
      </p:sp>
    </p:spTree>
    <p:extLst>
      <p:ext uri="{BB962C8B-B14F-4D97-AF65-F5344CB8AC3E}">
        <p14:creationId xmlns:p14="http://schemas.microsoft.com/office/powerpoint/2010/main" val="305094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712968" cy="37444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Título 2"/>
          <p:cNvSpPr>
            <a:spLocks noGrp="1"/>
          </p:cNvSpPr>
          <p:nvPr>
            <p:ph type="title"/>
          </p:nvPr>
        </p:nvSpPr>
        <p:spPr/>
        <p:txBody>
          <a:bodyPr/>
          <a:lstStyle/>
          <a:p>
            <a:r>
              <a:rPr lang="pt-PT" dirty="0"/>
              <a:t>Les </a:t>
            </a:r>
            <a:r>
              <a:rPr lang="pt-PT" dirty="0" err="1"/>
              <a:t>appartements</a:t>
            </a:r>
            <a:r>
              <a:rPr lang="pt-PT" dirty="0"/>
              <a:t> </a:t>
            </a:r>
            <a:r>
              <a:rPr lang="pt-PT" dirty="0" err="1"/>
              <a:t>privés</a:t>
            </a:r>
            <a:r>
              <a:rPr lang="pt-PT" dirty="0"/>
              <a:t> </a:t>
            </a:r>
          </a:p>
        </p:txBody>
      </p:sp>
      <p:sp>
        <p:nvSpPr>
          <p:cNvPr id="4" name="CaixaDeTexto 3"/>
          <p:cNvSpPr txBox="1"/>
          <p:nvPr/>
        </p:nvSpPr>
        <p:spPr>
          <a:xfrm>
            <a:off x="107504" y="5949280"/>
            <a:ext cx="8856984" cy="646331"/>
          </a:xfrm>
          <a:prstGeom prst="rect">
            <a:avLst/>
          </a:prstGeom>
          <a:noFill/>
        </p:spPr>
        <p:txBody>
          <a:bodyPr wrap="square" rtlCol="0">
            <a:spAutoFit/>
          </a:bodyPr>
          <a:lstStyle/>
          <a:p>
            <a:r>
              <a:rPr lang="fr-FR" i="1" dirty="0" smtClean="0"/>
              <a:t>Fig. 2- Façade marine du palais de Dioclétien, derrière laquelle se trouvaient les appartements privés.</a:t>
            </a:r>
            <a:endParaRPr lang="pt-PT" i="1" dirty="0"/>
          </a:p>
        </p:txBody>
      </p:sp>
    </p:spTree>
    <p:extLst>
      <p:ext uri="{BB962C8B-B14F-4D97-AF65-F5344CB8AC3E}">
        <p14:creationId xmlns:p14="http://schemas.microsoft.com/office/powerpoint/2010/main" val="276098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70000" lnSpcReduction="20000"/>
          </a:bodyPr>
          <a:lstStyle/>
          <a:p>
            <a:r>
              <a:rPr lang="fr-FR" dirty="0"/>
              <a:t>Les murs de la fortification, d'une épaisseur moyenne de 2,10 m, sont constitués de deux parements de maçonnerie, de 40 à 60 centimètres d'épaisseur et d'un massif de blocage — des moellons informes noyés dans du mortier. Le parement extérieur des remparts est un appareil rectangulaire pseudo-isodome de parpaings de calcaire soigneusement dressés et assemblés, sans mortier, mais avec des crampons de fer. La maçonnerie est continue sans assise de réglage en briques. Elle repose directement sur des fondations posées sur le substrat rocheux13.</a:t>
            </a:r>
          </a:p>
          <a:p>
            <a:endParaRPr lang="fr-FR" dirty="0"/>
          </a:p>
          <a:p>
            <a:r>
              <a:rPr lang="fr-FR" dirty="0"/>
              <a:t>Le rempart devient moins épais dans sa partie supérieure — 1,15 m — qui commence deux assises sous les embrasures des fenêtres du chemin de ronde. Celles-ci sont en forme d'arcs formés de deux rangs de moellons démaigris (face extérieure de 17, intérieure de 11), d'une largeur moyenne de 2 m pour 3,10 à 3,90 m de hauteur au </a:t>
            </a:r>
            <a:r>
              <a:rPr lang="fr-FR" dirty="0" smtClean="0"/>
              <a:t>centre.</a:t>
            </a:r>
            <a:endParaRPr lang="pt-PT" dirty="0"/>
          </a:p>
        </p:txBody>
      </p:sp>
      <p:sp>
        <p:nvSpPr>
          <p:cNvPr id="3" name="Título 2"/>
          <p:cNvSpPr>
            <a:spLocks noGrp="1"/>
          </p:cNvSpPr>
          <p:nvPr>
            <p:ph type="title"/>
          </p:nvPr>
        </p:nvSpPr>
        <p:spPr/>
        <p:txBody>
          <a:bodyPr/>
          <a:lstStyle/>
          <a:p>
            <a:r>
              <a:rPr lang="pt-PT" dirty="0" smtClean="0"/>
              <a:t>Les Remparts</a:t>
            </a:r>
            <a:endParaRPr lang="pt-PT" dirty="0"/>
          </a:p>
        </p:txBody>
      </p:sp>
    </p:spTree>
    <p:extLst>
      <p:ext uri="{BB962C8B-B14F-4D97-AF65-F5344CB8AC3E}">
        <p14:creationId xmlns:p14="http://schemas.microsoft.com/office/powerpoint/2010/main" val="63051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699247" y="2248347"/>
            <a:ext cx="4160785" cy="4493021"/>
          </a:xfrm>
        </p:spPr>
        <p:txBody>
          <a:bodyPr>
            <a:normAutofit fontScale="85000" lnSpcReduction="20000"/>
          </a:bodyPr>
          <a:lstStyle/>
          <a:p>
            <a:r>
              <a:rPr lang="pt-PT" dirty="0" smtClean="0"/>
              <a:t>Le cardo est  prolongé au sud </a:t>
            </a:r>
            <a:r>
              <a:rPr lang="fr-FR" dirty="0"/>
              <a:t>du carrefour avec le </a:t>
            </a:r>
            <a:r>
              <a:rPr lang="fr-FR" dirty="0" smtClean="0"/>
              <a:t>decumanus</a:t>
            </a:r>
            <a:r>
              <a:rPr lang="fr-FR" i="1" dirty="0" smtClean="0"/>
              <a:t> </a:t>
            </a:r>
            <a:r>
              <a:rPr lang="fr-FR" dirty="0" smtClean="0"/>
              <a:t>par </a:t>
            </a:r>
            <a:r>
              <a:rPr lang="fr-FR" dirty="0"/>
              <a:t>une cour oblongue pavée, bordée </a:t>
            </a:r>
            <a:r>
              <a:rPr lang="fr-FR" dirty="0" smtClean="0"/>
              <a:t>d'arcades, </a:t>
            </a:r>
            <a:r>
              <a:rPr lang="fr-FR" dirty="0"/>
              <a:t>et mesurant 27 mètres de long pour 13,50 mètres de </a:t>
            </a:r>
            <a:r>
              <a:rPr lang="fr-FR" dirty="0" smtClean="0"/>
              <a:t>large. Longtemps connue sous l’appellation &lt; cour de la cathédrale &gt;, le nom de Péristyle es une référence aux deux colonnades qui la délimitent. Hautes, les colonnes sont en granite rouge d’Égypte, et en marbre. Beaucoup d’entre elles ont dû être cerclées de bronze depuis longtemps parce qu’elles s’étaien</a:t>
            </a:r>
            <a:r>
              <a:rPr lang="fr-FR" dirty="0"/>
              <a:t>t</a:t>
            </a:r>
            <a:r>
              <a:rPr lang="fr-FR" dirty="0" smtClean="0"/>
              <a:t>  fissurées.</a:t>
            </a:r>
            <a:endParaRPr lang="pt-PT" dirty="0"/>
          </a:p>
        </p:txBody>
      </p:sp>
      <p:sp>
        <p:nvSpPr>
          <p:cNvPr id="3" name="Título 2"/>
          <p:cNvSpPr>
            <a:spLocks noGrp="1"/>
          </p:cNvSpPr>
          <p:nvPr>
            <p:ph type="title"/>
          </p:nvPr>
        </p:nvSpPr>
        <p:spPr/>
        <p:txBody>
          <a:bodyPr/>
          <a:lstStyle/>
          <a:p>
            <a:r>
              <a:rPr lang="pt-PT" dirty="0" smtClean="0"/>
              <a:t>Le Péristyle</a:t>
            </a:r>
            <a:br>
              <a:rPr lang="pt-PT" dirty="0" smtClean="0"/>
            </a:br>
            <a:endParaRPr lang="pt-PT"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248348"/>
            <a:ext cx="4032448" cy="4201962"/>
          </a:xfrm>
          <a:prstGeom prst="rect">
            <a:avLst/>
          </a:prstGeom>
          <a:ln w="88900" cap="sq" cmpd="thickThin">
            <a:solidFill>
              <a:srgbClr val="000000"/>
            </a:solidFill>
            <a:prstDash val="solid"/>
            <a:miter lim="800000"/>
          </a:ln>
          <a:effectLst>
            <a:innerShdw blurRad="76200">
              <a:srgbClr val="000000"/>
            </a:innerShdw>
          </a:effectLst>
        </p:spPr>
      </p:pic>
      <p:sp>
        <p:nvSpPr>
          <p:cNvPr id="7" name="CaixaDeTexto 6"/>
          <p:cNvSpPr txBox="1"/>
          <p:nvPr/>
        </p:nvSpPr>
        <p:spPr>
          <a:xfrm>
            <a:off x="5220072" y="6525344"/>
            <a:ext cx="4536504" cy="923330"/>
          </a:xfrm>
          <a:prstGeom prst="rect">
            <a:avLst/>
          </a:prstGeom>
          <a:noFill/>
        </p:spPr>
        <p:txBody>
          <a:bodyPr wrap="square" rtlCol="0">
            <a:spAutoFit/>
          </a:bodyPr>
          <a:lstStyle/>
          <a:p>
            <a:r>
              <a:rPr lang="fr-FR" i="1" dirty="0" smtClean="0"/>
              <a:t>Fig. 3- Péristyle </a:t>
            </a:r>
            <a:r>
              <a:rPr lang="fr-FR" i="1" dirty="0"/>
              <a:t>du Palais de Dioclétien</a:t>
            </a:r>
          </a:p>
          <a:p>
            <a:r>
              <a:rPr lang="fr-FR" dirty="0"/>
              <a:t/>
            </a:r>
            <a:br>
              <a:rPr lang="fr-FR" dirty="0"/>
            </a:br>
            <a:endParaRPr lang="pt-PT" dirty="0"/>
          </a:p>
        </p:txBody>
      </p:sp>
    </p:spTree>
    <p:extLst>
      <p:ext uri="{BB962C8B-B14F-4D97-AF65-F5344CB8AC3E}">
        <p14:creationId xmlns:p14="http://schemas.microsoft.com/office/powerpoint/2010/main" val="4133429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a:themeElements>
    <a:clrScheme name="Cap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814</Words>
  <Application>Microsoft Office PowerPoint</Application>
  <PresentationFormat>Apresentação no Ecrã (4:3)</PresentationFormat>
  <Paragraphs>48</Paragraphs>
  <Slides>12</Slides>
  <Notes>0</Notes>
  <HiddenSlides>0</HiddenSlides>
  <MMClips>0</MMClips>
  <ScaleCrop>false</ScaleCrop>
  <HeadingPairs>
    <vt:vector size="4" baseType="variant">
      <vt:variant>
        <vt:lpstr>Tema</vt:lpstr>
      </vt:variant>
      <vt:variant>
        <vt:i4>1</vt:i4>
      </vt:variant>
      <vt:variant>
        <vt:lpstr>Títulos dos diapositivos</vt:lpstr>
      </vt:variant>
      <vt:variant>
        <vt:i4>12</vt:i4>
      </vt:variant>
    </vt:vector>
  </HeadingPairs>
  <TitlesOfParts>
    <vt:vector size="13" baseType="lpstr">
      <vt:lpstr>Capa</vt:lpstr>
      <vt:lpstr>Palais de Dioclétien</vt:lpstr>
      <vt:lpstr>◦Indice</vt:lpstr>
      <vt:lpstr> Le Palais</vt:lpstr>
      <vt:lpstr>Le plan et les vestiges</vt:lpstr>
      <vt:lpstr>Les thermes</vt:lpstr>
      <vt:lpstr>Les appartements privés</vt:lpstr>
      <vt:lpstr>Les appartements privés </vt:lpstr>
      <vt:lpstr>Les Remparts</vt:lpstr>
      <vt:lpstr>Le Péristyle </vt:lpstr>
      <vt:lpstr>Le Mausolée</vt:lpstr>
      <vt:lpstr>Le Temple</vt:lpstr>
      <vt:lpstr>Photos</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Palais de Dioclétien</dc:title>
  <dc:creator>21775</dc:creator>
  <cp:lastModifiedBy>Maria Jacinto</cp:lastModifiedBy>
  <cp:revision>18</cp:revision>
  <dcterms:created xsi:type="dcterms:W3CDTF">2018-04-13T08:17:44Z</dcterms:created>
  <dcterms:modified xsi:type="dcterms:W3CDTF">2018-04-24T15:13:40Z</dcterms:modified>
</cp:coreProperties>
</file>