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96" y="-5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smtClean="0"/>
              <a:t>Clique para editar o estilo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389037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smtClean="0"/>
              <a:t>Clique para editar o estilo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1165593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smtClean="0"/>
              <a:t>Clique para editar o estilo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2C406B-8760-4AC4-8D0A-84E0DC2A41A4}"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981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smtClean="0"/>
              <a:t>Clique para editar o estilo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Clique para editar os estilos</a:t>
            </a:r>
          </a:p>
        </p:txBody>
      </p:sp>
      <p:sp>
        <p:nvSpPr>
          <p:cNvPr id="5" name="Date Placeholder 4"/>
          <p:cNvSpPr>
            <a:spLocks noGrp="1"/>
          </p:cNvSpPr>
          <p:nvPr>
            <p:ph type="dt" sz="half" idx="10"/>
          </p:nvPr>
        </p:nvSpPr>
        <p:spPr/>
        <p:txBody>
          <a:bodyPr/>
          <a:lstStyle/>
          <a:p>
            <a:fld id="{BBA7D4C8-E3A5-4412-A37A-512F2FFE9FF1}" type="datetimeFigureOut">
              <a:rPr lang="pt-BR" smtClean="0"/>
              <a:t>24/04/2018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3358667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smtClean="0"/>
              <a:t>Clique para editar o estilo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Clique para editar os estilos</a:t>
            </a:r>
          </a:p>
        </p:txBody>
      </p:sp>
      <p:sp>
        <p:nvSpPr>
          <p:cNvPr id="5" name="Date Placeholder 4"/>
          <p:cNvSpPr>
            <a:spLocks noGrp="1"/>
          </p:cNvSpPr>
          <p:nvPr>
            <p:ph type="dt" sz="half" idx="10"/>
          </p:nvPr>
        </p:nvSpPr>
        <p:spPr/>
        <p:txBody>
          <a:bodyPr/>
          <a:lstStyle/>
          <a:p>
            <a:fld id="{BBA7D4C8-E3A5-4412-A37A-512F2FFE9FF1}" type="datetimeFigureOut">
              <a:rPr lang="pt-BR" smtClean="0"/>
              <a:t>24/04/2018</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2C406B-8760-4AC4-8D0A-84E0DC2A41A4}"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6254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smtClean="0"/>
              <a:t>Clique para editar o estilo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smtClean="0"/>
              <a:t>Clique para editar os estilos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smtClean="0"/>
              <a:t>Clique para editar os estilos</a:t>
            </a:r>
          </a:p>
        </p:txBody>
      </p:sp>
      <p:sp>
        <p:nvSpPr>
          <p:cNvPr id="5" name="Date Placeholder 4"/>
          <p:cNvSpPr>
            <a:spLocks noGrp="1"/>
          </p:cNvSpPr>
          <p:nvPr>
            <p:ph type="dt" sz="half" idx="10"/>
          </p:nvPr>
        </p:nvSpPr>
        <p:spPr/>
        <p:txBody>
          <a:bodyPr/>
          <a:lstStyle/>
          <a:p>
            <a:fld id="{BBA7D4C8-E3A5-4412-A37A-512F2FFE9FF1}" type="datetimeFigureOut">
              <a:rPr lang="pt-BR" smtClean="0"/>
              <a:t>24/04/2018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3975689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ncho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1917477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smtClean="0"/>
              <a:t>Clique para editar o estilo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380664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PT" smtClean="0"/>
              <a:t>Clique para editar o estilo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145540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smtClean="0"/>
              <a:t>Clique para editar o estilo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BBA7D4C8-E3A5-4412-A37A-512F2FFE9FF1}" type="datetimeFigureOut">
              <a:rPr lang="pt-BR" smtClean="0"/>
              <a:t>24/04/2018</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23716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BBA7D4C8-E3A5-4412-A37A-512F2FFE9FF1}" type="datetimeFigureOut">
              <a:rPr lang="pt-BR" smtClean="0"/>
              <a:t>24/04/2018</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383149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smtClean="0"/>
              <a:t>Clique para editar o estilo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6"/>
          <p:cNvSpPr>
            <a:spLocks noGrp="1"/>
          </p:cNvSpPr>
          <p:nvPr>
            <p:ph type="dt" sz="half" idx="10"/>
          </p:nvPr>
        </p:nvSpPr>
        <p:spPr/>
        <p:txBody>
          <a:bodyPr/>
          <a:lstStyle/>
          <a:p>
            <a:fld id="{BBA7D4C8-E3A5-4412-A37A-512F2FFE9FF1}" type="datetimeFigureOut">
              <a:rPr lang="pt-BR" smtClean="0"/>
              <a:t>24/04/2018</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247888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Date Placeholder 2"/>
          <p:cNvSpPr>
            <a:spLocks noGrp="1"/>
          </p:cNvSpPr>
          <p:nvPr>
            <p:ph type="dt" sz="half" idx="10"/>
          </p:nvPr>
        </p:nvSpPr>
        <p:spPr/>
        <p:txBody>
          <a:bodyPr/>
          <a:lstStyle/>
          <a:p>
            <a:fld id="{BBA7D4C8-E3A5-4412-A37A-512F2FFE9FF1}" type="datetimeFigureOut">
              <a:rPr lang="pt-BR" smtClean="0"/>
              <a:t>24/04/2018</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150704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7D4C8-E3A5-4412-A37A-512F2FFE9FF1}" type="datetimeFigureOut">
              <a:rPr lang="pt-BR" smtClean="0"/>
              <a:t>24/04/2018</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288408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smtClean="0"/>
              <a:t>Clique para editar o estilo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BBA7D4C8-E3A5-4412-A37A-512F2FFE9FF1}" type="datetimeFigureOut">
              <a:rPr lang="pt-BR" smtClean="0"/>
              <a:t>24/04/2018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284314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dirty="0"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BBA7D4C8-E3A5-4412-A37A-512F2FFE9FF1}" type="datetimeFigureOut">
              <a:rPr lang="pt-BR" smtClean="0"/>
              <a:t>24/04/2018</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2C406B-8760-4AC4-8D0A-84E0DC2A41A4}" type="slidenum">
              <a:rPr lang="pt-BR" smtClean="0"/>
              <a:t>‹nº›</a:t>
            </a:fld>
            <a:endParaRPr lang="pt-BR"/>
          </a:p>
        </p:txBody>
      </p:sp>
    </p:spTree>
    <p:extLst>
      <p:ext uri="{BB962C8B-B14F-4D97-AF65-F5344CB8AC3E}">
        <p14:creationId xmlns:p14="http://schemas.microsoft.com/office/powerpoint/2010/main" val="359783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PT" smtClean="0"/>
              <a:t>Clique para editar o estilo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A7D4C8-E3A5-4412-A37A-512F2FFE9FF1}" type="datetimeFigureOut">
              <a:rPr lang="pt-BR" smtClean="0"/>
              <a:t>24/04/2018</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82C406B-8760-4AC4-8D0A-84E0DC2A41A4}" type="slidenum">
              <a:rPr lang="pt-BR" smtClean="0"/>
              <a:t>‹nº›</a:t>
            </a:fld>
            <a:endParaRPr lang="pt-BR"/>
          </a:p>
        </p:txBody>
      </p:sp>
    </p:spTree>
    <p:extLst>
      <p:ext uri="{BB962C8B-B14F-4D97-AF65-F5344CB8AC3E}">
        <p14:creationId xmlns:p14="http://schemas.microsoft.com/office/powerpoint/2010/main" val="2605246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64943" y="2241479"/>
            <a:ext cx="9144000" cy="2387600"/>
          </a:xfrm>
        </p:spPr>
        <p:txBody>
          <a:bodyPr>
            <a:normAutofit fontScale="90000"/>
          </a:bodyPr>
          <a:lstStyle/>
          <a:p>
            <a:pPr>
              <a:lnSpc>
                <a:spcPct val="150000"/>
              </a:lnSpc>
            </a:pPr>
            <a:r>
              <a:rPr lang="fr-FR" sz="4400" b="1" dirty="0">
                <a:latin typeface="Trebuchet MS" panose="020B0603020202020204" pitchFamily="34" charset="0"/>
              </a:rPr>
              <a:t>Centre Historique de la </a:t>
            </a:r>
            <a:r>
              <a:rPr lang="fr-FR" sz="4400" b="1" dirty="0" smtClean="0">
                <a:latin typeface="Trebuchet MS" panose="020B0603020202020204" pitchFamily="34" charset="0"/>
              </a:rPr>
              <a:t>Ville </a:t>
            </a:r>
            <a:r>
              <a:rPr lang="fr-FR" sz="4400" b="1" dirty="0">
                <a:latin typeface="Trebuchet MS" panose="020B0603020202020204" pitchFamily="34" charset="0"/>
              </a:rPr>
              <a:t>de Split</a:t>
            </a:r>
            <a:r>
              <a:rPr lang="pt-PT" sz="4400" dirty="0">
                <a:latin typeface="Trebuchet MS" panose="020B0603020202020204" pitchFamily="34" charset="0"/>
              </a:rPr>
              <a:t/>
            </a:r>
            <a:br>
              <a:rPr lang="pt-PT" sz="4400" dirty="0">
                <a:latin typeface="Trebuchet MS" panose="020B0603020202020204" pitchFamily="34" charset="0"/>
              </a:rPr>
            </a:br>
            <a:endParaRPr lang="fr-FR" sz="4400" dirty="0">
              <a:latin typeface="Trebuchet MS" panose="020B0603020202020204" pitchFamily="34" charset="0"/>
            </a:endParaRPr>
          </a:p>
        </p:txBody>
      </p:sp>
    </p:spTree>
    <p:extLst>
      <p:ext uri="{BB962C8B-B14F-4D97-AF65-F5344CB8AC3E}">
        <p14:creationId xmlns:p14="http://schemas.microsoft.com/office/powerpoint/2010/main" val="22498371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Introduction</a:t>
            </a:r>
            <a:endParaRPr lang="fr-FR" b="1" dirty="0"/>
          </a:p>
        </p:txBody>
      </p:sp>
      <p:sp>
        <p:nvSpPr>
          <p:cNvPr id="3" name="Espaço Reservado para Conteúdo 2"/>
          <p:cNvSpPr>
            <a:spLocks noGrp="1"/>
          </p:cNvSpPr>
          <p:nvPr>
            <p:ph idx="1"/>
          </p:nvPr>
        </p:nvSpPr>
        <p:spPr/>
        <p:txBody>
          <a:bodyPr>
            <a:normAutofit/>
          </a:bodyPr>
          <a:lstStyle/>
          <a:p>
            <a:pPr>
              <a:lnSpc>
                <a:spcPct val="160000"/>
              </a:lnSpc>
            </a:pPr>
            <a:r>
              <a:rPr lang="fr-FR" dirty="0" smtClean="0"/>
              <a:t>Se situe </a:t>
            </a:r>
            <a:r>
              <a:rPr lang="fr-FR" dirty="0"/>
              <a:t>à </a:t>
            </a:r>
            <a:r>
              <a:rPr lang="fr-FR" dirty="0" smtClean="0"/>
              <a:t>Croatie, sur </a:t>
            </a:r>
            <a:r>
              <a:rPr lang="fr-FR" dirty="0"/>
              <a:t>la côte orientale de la mer Adriatique, en Dalmatie Centrale.</a:t>
            </a:r>
            <a:endParaRPr lang="pt-PT" dirty="0"/>
          </a:p>
          <a:p>
            <a:pPr>
              <a:lnSpc>
                <a:spcPct val="160000"/>
              </a:lnSpc>
            </a:pPr>
            <a:r>
              <a:rPr lang="fr-FR" dirty="0" smtClean="0"/>
              <a:t>C’est </a:t>
            </a:r>
            <a:r>
              <a:rPr lang="fr-FR" dirty="0"/>
              <a:t>la deuxième ville la plus </a:t>
            </a:r>
            <a:r>
              <a:rPr lang="fr-FR" dirty="0" smtClean="0"/>
              <a:t>peuplé </a:t>
            </a:r>
            <a:r>
              <a:rPr lang="fr-FR" dirty="0"/>
              <a:t>de ce pays</a:t>
            </a:r>
            <a:r>
              <a:rPr lang="fr-FR" dirty="0" smtClean="0"/>
              <a:t>.</a:t>
            </a:r>
          </a:p>
          <a:p>
            <a:pPr>
              <a:lnSpc>
                <a:spcPct val="160000"/>
              </a:lnSpc>
            </a:pPr>
            <a:r>
              <a:rPr lang="fr-FR" dirty="0"/>
              <a:t>Présente un patrimoine historique et culturel très riche</a:t>
            </a:r>
            <a:r>
              <a:rPr lang="fr-FR" dirty="0" smtClean="0"/>
              <a:t>.</a:t>
            </a:r>
          </a:p>
          <a:p>
            <a:pPr>
              <a:lnSpc>
                <a:spcPct val="160000"/>
              </a:lnSpc>
            </a:pPr>
            <a:r>
              <a:rPr lang="fr-FR" dirty="0"/>
              <a:t>C’est une ville très visitée </a:t>
            </a:r>
            <a:r>
              <a:rPr lang="fr-FR" dirty="0" smtClean="0"/>
              <a:t>par les touristes.</a:t>
            </a:r>
            <a:endParaRPr lang="fr-FR" dirty="0"/>
          </a:p>
        </p:txBody>
      </p:sp>
    </p:spTree>
    <p:extLst>
      <p:ext uri="{BB962C8B-B14F-4D97-AF65-F5344CB8AC3E}">
        <p14:creationId xmlns:p14="http://schemas.microsoft.com/office/powerpoint/2010/main" val="20416760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t="-9000" b="-9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smtClean="0"/>
              <a:t>Le Palais de Dioclétien</a:t>
            </a:r>
            <a:endParaRPr lang="fr-FR" b="1" dirty="0"/>
          </a:p>
        </p:txBody>
      </p:sp>
      <p:sp>
        <p:nvSpPr>
          <p:cNvPr id="3" name="Espaço Reservado para Conteúdo 2"/>
          <p:cNvSpPr>
            <a:spLocks noGrp="1"/>
          </p:cNvSpPr>
          <p:nvPr>
            <p:ph idx="1"/>
          </p:nvPr>
        </p:nvSpPr>
        <p:spPr/>
        <p:txBody>
          <a:bodyPr/>
          <a:lstStyle/>
          <a:p>
            <a:pPr>
              <a:lnSpc>
                <a:spcPct val="150000"/>
              </a:lnSpc>
            </a:pPr>
            <a:r>
              <a:rPr lang="fr-FR" b="1" dirty="0" smtClean="0">
                <a:solidFill>
                  <a:schemeClr val="tx1"/>
                </a:solidFill>
              </a:rPr>
              <a:t>C’est </a:t>
            </a:r>
            <a:r>
              <a:rPr lang="fr-FR" b="1" dirty="0">
                <a:solidFill>
                  <a:schemeClr val="tx1"/>
                </a:solidFill>
              </a:rPr>
              <a:t>l’un des </a:t>
            </a:r>
            <a:r>
              <a:rPr lang="fr-FR" b="1" dirty="0" smtClean="0">
                <a:solidFill>
                  <a:schemeClr val="tx1"/>
                </a:solidFill>
              </a:rPr>
              <a:t>édifices </a:t>
            </a:r>
            <a:r>
              <a:rPr lang="fr-FR" b="1" dirty="0" smtClean="0">
                <a:solidFill>
                  <a:schemeClr val="tx1"/>
                </a:solidFill>
              </a:rPr>
              <a:t>romains </a:t>
            </a:r>
            <a:r>
              <a:rPr lang="fr-FR" b="1" dirty="0">
                <a:solidFill>
                  <a:schemeClr val="tx1"/>
                </a:solidFill>
              </a:rPr>
              <a:t>les </a:t>
            </a:r>
            <a:r>
              <a:rPr lang="fr-FR" b="1" dirty="0" smtClean="0">
                <a:solidFill>
                  <a:schemeClr val="tx1"/>
                </a:solidFill>
              </a:rPr>
              <a:t>mieux conservés.</a:t>
            </a:r>
          </a:p>
          <a:p>
            <a:pPr>
              <a:lnSpc>
                <a:spcPct val="150000"/>
              </a:lnSpc>
            </a:pPr>
            <a:r>
              <a:rPr lang="fr-FR" b="1" dirty="0" smtClean="0">
                <a:solidFill>
                  <a:schemeClr val="tx1"/>
                </a:solidFill>
              </a:rPr>
              <a:t>La partie nord était destinée à la garde impériale. </a:t>
            </a:r>
          </a:p>
          <a:p>
            <a:pPr>
              <a:lnSpc>
                <a:spcPct val="150000"/>
              </a:lnSpc>
            </a:pPr>
            <a:r>
              <a:rPr lang="fr-FR" b="1" dirty="0" smtClean="0">
                <a:solidFill>
                  <a:schemeClr val="tx1"/>
                </a:solidFill>
              </a:rPr>
              <a:t>La </a:t>
            </a:r>
            <a:r>
              <a:rPr lang="fr-FR" b="1" dirty="0">
                <a:solidFill>
                  <a:schemeClr val="tx1"/>
                </a:solidFill>
              </a:rPr>
              <a:t>partie sud du </a:t>
            </a:r>
            <a:r>
              <a:rPr lang="fr-FR" b="1" dirty="0" smtClean="0">
                <a:solidFill>
                  <a:schemeClr val="tx1"/>
                </a:solidFill>
              </a:rPr>
              <a:t>Palais</a:t>
            </a:r>
            <a:r>
              <a:rPr lang="pt-PT" b="1" dirty="0" smtClean="0">
                <a:solidFill>
                  <a:schemeClr val="tx1"/>
                </a:solidFill>
              </a:rPr>
              <a:t> </a:t>
            </a:r>
            <a:r>
              <a:rPr lang="fr-FR" b="1" dirty="0" smtClean="0">
                <a:solidFill>
                  <a:schemeClr val="tx1"/>
                </a:solidFill>
              </a:rPr>
              <a:t>était </a:t>
            </a:r>
            <a:r>
              <a:rPr lang="fr-FR" b="1" dirty="0">
                <a:solidFill>
                  <a:schemeClr val="tx1"/>
                </a:solidFill>
              </a:rPr>
              <a:t>constitué par les appartements de l’empereur et le cérémonial étatiques et religieux</a:t>
            </a:r>
            <a:r>
              <a:rPr lang="fr-FR" b="1" dirty="0" smtClean="0">
                <a:solidFill>
                  <a:schemeClr val="tx1"/>
                </a:solidFill>
              </a:rPr>
              <a:t>.</a:t>
            </a:r>
            <a:endParaRPr lang="pt-PT" b="1" dirty="0">
              <a:solidFill>
                <a:schemeClr val="tx1"/>
              </a:solidFill>
            </a:endParaRPr>
          </a:p>
        </p:txBody>
      </p:sp>
    </p:spTree>
    <p:extLst>
      <p:ext uri="{BB962C8B-B14F-4D97-AF65-F5344CB8AC3E}">
        <p14:creationId xmlns:p14="http://schemas.microsoft.com/office/powerpoint/2010/main" val="339000450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a:blip>
          <a:srcRect/>
          <a:stretch>
            <a:fillRect t="-84000" b="-84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a:t>La Cathédrale St-Domnius</a:t>
            </a:r>
          </a:p>
        </p:txBody>
      </p:sp>
      <p:sp>
        <p:nvSpPr>
          <p:cNvPr id="3" name="Espaço Reservado para Conteúdo 2"/>
          <p:cNvSpPr>
            <a:spLocks noGrp="1"/>
          </p:cNvSpPr>
          <p:nvPr>
            <p:ph idx="1"/>
          </p:nvPr>
        </p:nvSpPr>
        <p:spPr>
          <a:noFill/>
        </p:spPr>
        <p:txBody>
          <a:bodyPr/>
          <a:lstStyle/>
          <a:p>
            <a:pPr>
              <a:lnSpc>
                <a:spcPct val="150000"/>
              </a:lnSpc>
            </a:pPr>
            <a:r>
              <a:rPr lang="fr-FR" b="1" dirty="0">
                <a:solidFill>
                  <a:schemeClr val="tx1"/>
                </a:solidFill>
              </a:rPr>
              <a:t>C’est l’édifice le plus ancien, parmi les cathédrales européennes</a:t>
            </a:r>
            <a:r>
              <a:rPr lang="fr-FR" b="1" dirty="0" smtClean="0">
                <a:solidFill>
                  <a:schemeClr val="tx1"/>
                </a:solidFill>
              </a:rPr>
              <a:t>.</a:t>
            </a:r>
          </a:p>
          <a:p>
            <a:pPr>
              <a:lnSpc>
                <a:spcPct val="150000"/>
              </a:lnSpc>
            </a:pPr>
            <a:r>
              <a:rPr lang="fr-FR" b="1" dirty="0" smtClean="0">
                <a:solidFill>
                  <a:schemeClr val="tx1"/>
                </a:solidFill>
              </a:rPr>
              <a:t>L’ </a:t>
            </a:r>
            <a:r>
              <a:rPr lang="fr-FR" b="1" dirty="0">
                <a:solidFill>
                  <a:schemeClr val="tx1"/>
                </a:solidFill>
              </a:rPr>
              <a:t>e</a:t>
            </a:r>
            <a:r>
              <a:rPr lang="fr-FR" b="1" dirty="0" smtClean="0">
                <a:solidFill>
                  <a:schemeClr val="tx1"/>
                </a:solidFill>
              </a:rPr>
              <a:t>xtérieur </a:t>
            </a:r>
            <a:r>
              <a:rPr lang="fr-FR" b="1" dirty="0" smtClean="0">
                <a:solidFill>
                  <a:schemeClr val="tx1"/>
                </a:solidFill>
              </a:rPr>
              <a:t>octogone est </a:t>
            </a:r>
            <a:r>
              <a:rPr lang="fr-FR" b="1" dirty="0">
                <a:solidFill>
                  <a:schemeClr val="tx1"/>
                </a:solidFill>
              </a:rPr>
              <a:t>entouré d’un périptère à 24 colonnes</a:t>
            </a:r>
            <a:r>
              <a:rPr lang="fr-FR" b="1" dirty="0" smtClean="0">
                <a:solidFill>
                  <a:schemeClr val="tx1"/>
                </a:solidFill>
              </a:rPr>
              <a:t>.</a:t>
            </a:r>
          </a:p>
          <a:p>
            <a:pPr>
              <a:lnSpc>
                <a:spcPct val="150000"/>
              </a:lnSpc>
            </a:pPr>
            <a:r>
              <a:rPr lang="fr-FR" b="1" dirty="0" smtClean="0">
                <a:solidFill>
                  <a:schemeClr val="tx1"/>
                </a:solidFill>
              </a:rPr>
              <a:t>La Cathédrale est, avant tout, aujourd’hui un lieu liturgique que se reflète surtout dans la messe dominicale et le renouveau de la majestueuse procession le jour de la fête du patron, de la ville, saint Domnius.</a:t>
            </a:r>
            <a:endParaRPr lang="fr-FR" b="1" dirty="0">
              <a:solidFill>
                <a:schemeClr val="tx1"/>
              </a:solidFill>
            </a:endParaRPr>
          </a:p>
        </p:txBody>
      </p:sp>
    </p:spTree>
    <p:extLst>
      <p:ext uri="{BB962C8B-B14F-4D97-AF65-F5344CB8AC3E}">
        <p14:creationId xmlns:p14="http://schemas.microsoft.com/office/powerpoint/2010/main" val="19043134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a:solidFill>
                  <a:schemeClr val="bg1"/>
                </a:solidFill>
              </a:rPr>
              <a:t>La Porte </a:t>
            </a:r>
            <a:r>
              <a:rPr lang="fr-FR" b="1" dirty="0" smtClean="0">
                <a:solidFill>
                  <a:schemeClr val="bg1"/>
                </a:solidFill>
              </a:rPr>
              <a:t>d’Or</a:t>
            </a:r>
            <a:endParaRPr lang="fr-FR" b="1" dirty="0">
              <a:solidFill>
                <a:schemeClr val="bg1"/>
              </a:solidFill>
            </a:endParaRPr>
          </a:p>
        </p:txBody>
      </p:sp>
      <p:sp>
        <p:nvSpPr>
          <p:cNvPr id="3" name="Espaço Reservado para Conteúdo 2"/>
          <p:cNvSpPr>
            <a:spLocks noGrp="1"/>
          </p:cNvSpPr>
          <p:nvPr>
            <p:ph idx="1"/>
          </p:nvPr>
        </p:nvSpPr>
        <p:spPr/>
        <p:txBody>
          <a:bodyPr/>
          <a:lstStyle/>
          <a:p>
            <a:pPr>
              <a:lnSpc>
                <a:spcPct val="150000"/>
              </a:lnSpc>
            </a:pPr>
            <a:r>
              <a:rPr lang="fr-FR" b="1" dirty="0" smtClean="0">
                <a:solidFill>
                  <a:schemeClr val="bg1"/>
                </a:solidFill>
              </a:rPr>
              <a:t>Par cette porte l’empereur Dioclétien pénétra le 1er juin de l’an 305 dans son Palais.</a:t>
            </a:r>
          </a:p>
          <a:p>
            <a:pPr>
              <a:lnSpc>
                <a:spcPct val="150000"/>
              </a:lnSpc>
            </a:pPr>
            <a:r>
              <a:rPr lang="fr-FR" b="1" dirty="0" smtClean="0">
                <a:solidFill>
                  <a:schemeClr val="bg1"/>
                </a:solidFill>
              </a:rPr>
              <a:t>Cette porte avec à proximité l’imposante statue de l’évêque Grégoire de Nin</a:t>
            </a:r>
            <a:r>
              <a:rPr lang="fr-FR" b="1" dirty="0">
                <a:solidFill>
                  <a:schemeClr val="bg1"/>
                </a:solidFill>
              </a:rPr>
              <a:t>, ouvre du plus grand sculpteur contemporain croate Ivan Mestrovic</a:t>
            </a:r>
            <a:r>
              <a:rPr lang="fr-FR" b="1" dirty="0" smtClean="0">
                <a:solidFill>
                  <a:schemeClr val="bg1"/>
                </a:solidFill>
              </a:rPr>
              <a:t>.</a:t>
            </a:r>
            <a:endParaRPr lang="fr-FR" b="1" dirty="0">
              <a:solidFill>
                <a:schemeClr val="bg1"/>
              </a:solidFill>
            </a:endParaRPr>
          </a:p>
        </p:txBody>
      </p:sp>
    </p:spTree>
    <p:extLst>
      <p:ext uri="{BB962C8B-B14F-4D97-AF65-F5344CB8AC3E}">
        <p14:creationId xmlns:p14="http://schemas.microsoft.com/office/powerpoint/2010/main" val="1346214545"/>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1000"/>
            <a:lum/>
          </a:blip>
          <a:srcRect/>
          <a:stretch>
            <a:fillRect t="-21000" b="-21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a:t>Le Péristyle</a:t>
            </a:r>
            <a:endParaRPr lang="fr-FR" dirty="0"/>
          </a:p>
        </p:txBody>
      </p:sp>
      <p:sp>
        <p:nvSpPr>
          <p:cNvPr id="3" name="Espaço Reservado para Conteúdo 2"/>
          <p:cNvSpPr>
            <a:spLocks noGrp="1"/>
          </p:cNvSpPr>
          <p:nvPr>
            <p:ph idx="1"/>
          </p:nvPr>
        </p:nvSpPr>
        <p:spPr/>
        <p:txBody>
          <a:bodyPr/>
          <a:lstStyle/>
          <a:p>
            <a:pPr>
              <a:lnSpc>
                <a:spcPct val="150000"/>
              </a:lnSpc>
            </a:pPr>
            <a:r>
              <a:rPr lang="fr-FR" b="1" dirty="0" smtClean="0">
                <a:solidFill>
                  <a:schemeClr val="tx1"/>
                </a:solidFill>
              </a:rPr>
              <a:t>Le péristyle est au centre du palais, situé dans la partie réservée au culte et aux temples, destiné à l'empereur Dioclétien, vénéré comme le fils vivant de Jupiter.</a:t>
            </a:r>
          </a:p>
          <a:p>
            <a:pPr>
              <a:lnSpc>
                <a:spcPct val="150000"/>
              </a:lnSpc>
            </a:pPr>
            <a:r>
              <a:rPr lang="fr-FR" b="1" dirty="0" smtClean="0">
                <a:solidFill>
                  <a:schemeClr val="tx1"/>
                </a:solidFill>
              </a:rPr>
              <a:t>Le Péristyle </a:t>
            </a:r>
            <a:r>
              <a:rPr lang="fr-FR" b="1" dirty="0">
                <a:solidFill>
                  <a:schemeClr val="tx1"/>
                </a:solidFill>
              </a:rPr>
              <a:t>est devenu une scène de théâtre </a:t>
            </a:r>
            <a:r>
              <a:rPr lang="fr-FR" b="1" dirty="0" smtClean="0">
                <a:solidFill>
                  <a:schemeClr val="tx1"/>
                </a:solidFill>
              </a:rPr>
              <a:t>idéale</a:t>
            </a:r>
            <a:r>
              <a:rPr lang="pt-PT" b="1" dirty="0" smtClean="0">
                <a:solidFill>
                  <a:schemeClr val="tx1"/>
                </a:solidFill>
              </a:rPr>
              <a:t> et </a:t>
            </a:r>
            <a:r>
              <a:rPr lang="fr-FR" b="1" dirty="0" smtClean="0">
                <a:solidFill>
                  <a:schemeClr val="tx1"/>
                </a:solidFill>
              </a:rPr>
              <a:t>comme </a:t>
            </a:r>
            <a:r>
              <a:rPr lang="fr-FR" b="1" dirty="0">
                <a:solidFill>
                  <a:schemeClr val="tx1"/>
                </a:solidFill>
              </a:rPr>
              <a:t>scène où se déroule une très riche vie urbaine</a:t>
            </a:r>
            <a:r>
              <a:rPr lang="fr-FR" b="1" dirty="0" smtClean="0">
                <a:solidFill>
                  <a:schemeClr val="tx1"/>
                </a:solidFill>
              </a:rPr>
              <a:t>.</a:t>
            </a:r>
            <a:endParaRPr lang="pt-PT" b="1" dirty="0">
              <a:solidFill>
                <a:schemeClr val="tx1"/>
              </a:solidFill>
            </a:endParaRPr>
          </a:p>
        </p:txBody>
      </p:sp>
    </p:spTree>
    <p:extLst>
      <p:ext uri="{BB962C8B-B14F-4D97-AF65-F5344CB8AC3E}">
        <p14:creationId xmlns:p14="http://schemas.microsoft.com/office/powerpoint/2010/main" val="237433033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fr-FR" b="1" dirty="0">
                <a:solidFill>
                  <a:srgbClr val="FFFFFF"/>
                </a:solidFill>
              </a:rPr>
              <a:t>Les Salles Souterraines</a:t>
            </a:r>
            <a:endParaRPr lang="fr-FR" dirty="0">
              <a:solidFill>
                <a:srgbClr val="FFFFFF"/>
              </a:solidFill>
            </a:endParaRPr>
          </a:p>
        </p:txBody>
      </p:sp>
      <p:sp>
        <p:nvSpPr>
          <p:cNvPr id="3" name="Espaço Reservado para Conteúdo 2"/>
          <p:cNvSpPr>
            <a:spLocks noGrp="1"/>
          </p:cNvSpPr>
          <p:nvPr>
            <p:ph idx="1"/>
          </p:nvPr>
        </p:nvSpPr>
        <p:spPr/>
        <p:txBody>
          <a:bodyPr/>
          <a:lstStyle/>
          <a:p>
            <a:pPr>
              <a:lnSpc>
                <a:spcPct val="150000"/>
              </a:lnSpc>
            </a:pPr>
            <a:r>
              <a:rPr lang="fr-FR" dirty="0">
                <a:solidFill>
                  <a:srgbClr val="FFFFFF"/>
                </a:solidFill>
              </a:rPr>
              <a:t>Les Salles Souterraines du Palais de Dioclétien représentent un des ensembles antiques les mieux conservés de ce </a:t>
            </a:r>
            <a:r>
              <a:rPr lang="fr-FR" dirty="0" smtClean="0">
                <a:solidFill>
                  <a:srgbClr val="FFFFFF"/>
                </a:solidFill>
              </a:rPr>
              <a:t>genre.</a:t>
            </a:r>
          </a:p>
          <a:p>
            <a:pPr>
              <a:lnSpc>
                <a:spcPct val="150000"/>
              </a:lnSpc>
            </a:pPr>
            <a:r>
              <a:rPr lang="fr-FR" dirty="0">
                <a:solidFill>
                  <a:srgbClr val="FFFFFF"/>
                </a:solidFill>
              </a:rPr>
              <a:t>Il a été sur la liste du patrimoine mondial de l'UNESCO depuis 1979</a:t>
            </a:r>
            <a:r>
              <a:rPr lang="fr-FR" dirty="0" smtClean="0">
                <a:solidFill>
                  <a:srgbClr val="FFFFFF"/>
                </a:solidFill>
              </a:rPr>
              <a:t>.</a:t>
            </a:r>
          </a:p>
          <a:p>
            <a:pPr>
              <a:lnSpc>
                <a:spcPct val="150000"/>
              </a:lnSpc>
            </a:pPr>
            <a:r>
              <a:rPr lang="fr-FR" dirty="0">
                <a:solidFill>
                  <a:srgbClr val="FFFFFF"/>
                </a:solidFill>
              </a:rPr>
              <a:t>L</a:t>
            </a:r>
            <a:r>
              <a:rPr lang="fr-FR" dirty="0" smtClean="0">
                <a:solidFill>
                  <a:srgbClr val="FFFFFF"/>
                </a:solidFill>
              </a:rPr>
              <a:t>eur </a:t>
            </a:r>
            <a:r>
              <a:rPr lang="fr-FR" dirty="0">
                <a:solidFill>
                  <a:srgbClr val="FFFFFF"/>
                </a:solidFill>
              </a:rPr>
              <a:t>fonction était de surélever les espaces des appartements impériaux à l’étage supérieur, servant aussi de dépôt pour le Palais</a:t>
            </a:r>
            <a:r>
              <a:rPr lang="fr-FR" dirty="0" smtClean="0">
                <a:solidFill>
                  <a:srgbClr val="FFFFFF"/>
                </a:solidFill>
              </a:rPr>
              <a:t>.</a:t>
            </a:r>
          </a:p>
          <a:p>
            <a:pPr>
              <a:lnSpc>
                <a:spcPct val="150000"/>
              </a:lnSpc>
            </a:pPr>
            <a:r>
              <a:rPr lang="fr-FR" dirty="0">
                <a:solidFill>
                  <a:srgbClr val="FFFFFF"/>
                </a:solidFill>
              </a:rPr>
              <a:t>Ils sont aujourd’hui encore une zone très animée de la ville.</a:t>
            </a:r>
          </a:p>
        </p:txBody>
      </p:sp>
    </p:spTree>
    <p:extLst>
      <p:ext uri="{BB962C8B-B14F-4D97-AF65-F5344CB8AC3E}">
        <p14:creationId xmlns:p14="http://schemas.microsoft.com/office/powerpoint/2010/main" val="154398281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111541" y="3080378"/>
            <a:ext cx="8915400" cy="3777622"/>
          </a:xfrm>
        </p:spPr>
        <p:txBody>
          <a:bodyPr>
            <a:normAutofit/>
          </a:bodyPr>
          <a:lstStyle/>
          <a:p>
            <a:pPr marL="0" indent="0" algn="ctr">
              <a:buNone/>
            </a:pPr>
            <a:r>
              <a:rPr lang="pt-PT" sz="4000" b="1" dirty="0" smtClean="0">
                <a:solidFill>
                  <a:schemeClr val="tx1"/>
                </a:solidFill>
              </a:rPr>
              <a:t>FIN</a:t>
            </a:r>
          </a:p>
          <a:p>
            <a:pPr marL="0" indent="0" algn="ctr">
              <a:buNone/>
            </a:pPr>
            <a:endParaRPr lang="pt-PT" sz="4000" b="1" dirty="0">
              <a:solidFill>
                <a:schemeClr val="tx1"/>
              </a:solidFill>
            </a:endParaRPr>
          </a:p>
          <a:p>
            <a:pPr marL="0" indent="0">
              <a:buNone/>
            </a:pPr>
            <a:endParaRPr lang="pt-PT" sz="2400" b="1" dirty="0" smtClean="0">
              <a:solidFill>
                <a:schemeClr val="tx1"/>
              </a:solidFill>
            </a:endParaRPr>
          </a:p>
          <a:p>
            <a:pPr marL="0" indent="0">
              <a:buNone/>
            </a:pPr>
            <a:r>
              <a:rPr lang="pt-PT" sz="2400" b="1" dirty="0" smtClean="0">
                <a:solidFill>
                  <a:schemeClr val="tx1"/>
                </a:solidFill>
              </a:rPr>
              <a:t>Travail Realisé par:   José Alberto </a:t>
            </a:r>
            <a:r>
              <a:rPr lang="pt-PT" sz="2400" b="1" dirty="0">
                <a:solidFill>
                  <a:schemeClr val="tx1"/>
                </a:solidFill>
              </a:rPr>
              <a:t>R</a:t>
            </a:r>
            <a:r>
              <a:rPr lang="pt-PT" sz="2400" b="1" dirty="0" smtClean="0">
                <a:solidFill>
                  <a:schemeClr val="tx1"/>
                </a:solidFill>
              </a:rPr>
              <a:t>amos Catalão;</a:t>
            </a:r>
          </a:p>
          <a:p>
            <a:pPr marL="0" indent="0">
              <a:buNone/>
            </a:pPr>
            <a:r>
              <a:rPr lang="pt-PT" sz="2400" b="1" dirty="0" smtClean="0">
                <a:solidFill>
                  <a:schemeClr val="tx1"/>
                </a:solidFill>
              </a:rPr>
              <a:t>                                   André Eduardo Simões Pissarra.</a:t>
            </a:r>
          </a:p>
          <a:p>
            <a:pPr marL="0" indent="0">
              <a:buNone/>
            </a:pPr>
            <a:endParaRPr lang="pt-PT" sz="2400" b="1" dirty="0" smtClean="0">
              <a:solidFill>
                <a:schemeClr val="tx1"/>
              </a:solidFill>
            </a:endParaRPr>
          </a:p>
          <a:p>
            <a:pPr marL="0" indent="0" algn="ctr">
              <a:buNone/>
            </a:pPr>
            <a:endParaRPr lang="pt-PT" sz="4000" b="1" dirty="0">
              <a:solidFill>
                <a:schemeClr val="tx1"/>
              </a:solidFill>
            </a:endParaRPr>
          </a:p>
          <a:p>
            <a:pPr marL="0" indent="0" algn="ctr">
              <a:buNone/>
            </a:pPr>
            <a:endParaRPr lang="pt-PT" sz="4000" b="1" dirty="0">
              <a:solidFill>
                <a:schemeClr val="tx1"/>
              </a:solidFill>
            </a:endParaRPr>
          </a:p>
        </p:txBody>
      </p:sp>
    </p:spTree>
    <p:extLst>
      <p:ext uri="{BB962C8B-B14F-4D97-AF65-F5344CB8AC3E}">
        <p14:creationId xmlns:p14="http://schemas.microsoft.com/office/powerpoint/2010/main" val="433255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Haste">
  <a:themeElements>
    <a:clrScheme name="Hast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Has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aste">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154</TotalTime>
  <Words>347</Words>
  <Application>Microsoft Office PowerPoint</Application>
  <PresentationFormat>Personalizados</PresentationFormat>
  <Paragraphs>31</Paragraphs>
  <Slides>8</Slides>
  <Notes>0</Notes>
  <HiddenSlides>0</HiddenSlides>
  <MMClips>0</MMClips>
  <ScaleCrop>false</ScaleCrop>
  <HeadingPairs>
    <vt:vector size="4" baseType="variant">
      <vt:variant>
        <vt:lpstr>Tema</vt:lpstr>
      </vt:variant>
      <vt:variant>
        <vt:i4>1</vt:i4>
      </vt:variant>
      <vt:variant>
        <vt:lpstr>Títulos dos diapositivos</vt:lpstr>
      </vt:variant>
      <vt:variant>
        <vt:i4>8</vt:i4>
      </vt:variant>
    </vt:vector>
  </HeadingPairs>
  <TitlesOfParts>
    <vt:vector size="9" baseType="lpstr">
      <vt:lpstr>Haste</vt:lpstr>
      <vt:lpstr>Centre Historique de la Ville de Split </vt:lpstr>
      <vt:lpstr>Introduction</vt:lpstr>
      <vt:lpstr>Le Palais de Dioclétien</vt:lpstr>
      <vt:lpstr>La Cathédrale St-Domnius</vt:lpstr>
      <vt:lpstr>La Porte d’Or</vt:lpstr>
      <vt:lpstr>Le Péristyle</vt:lpstr>
      <vt:lpstr>Les Salles Souterraines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Historique de la ville de Split</dc:title>
  <dc:creator>André Pissarra</dc:creator>
  <cp:lastModifiedBy>Maria Jacinto</cp:lastModifiedBy>
  <cp:revision>22</cp:revision>
  <dcterms:created xsi:type="dcterms:W3CDTF">2018-04-20T09:05:05Z</dcterms:created>
  <dcterms:modified xsi:type="dcterms:W3CDTF">2018-04-24T14:46:49Z</dcterms:modified>
</cp:coreProperties>
</file>