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59" r:id="rId8"/>
    <p:sldId id="260" r:id="rId9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06" autoAdjust="0"/>
    <p:restoredTop sz="94660"/>
  </p:normalViewPr>
  <p:slideViewPr>
    <p:cSldViewPr snapToGrid="0" showGuides="1">
      <p:cViewPr>
        <p:scale>
          <a:sx n="86" d="100"/>
          <a:sy n="86" d="100"/>
        </p:scale>
        <p:origin x="-84" y="-588"/>
      </p:cViewPr>
      <p:guideLst>
        <p:guide orient="horz" pos="243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9CFF-7982-41A9-83C4-708966D5CB38}" type="datetimeFigureOut">
              <a:rPr lang="pt-PT" smtClean="0"/>
              <a:t>24-04-2018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716D-23BC-43C9-A0A8-76BCF473EF2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7342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9CFF-7982-41A9-83C4-708966D5CB38}" type="datetimeFigureOut">
              <a:rPr lang="pt-PT" smtClean="0"/>
              <a:t>24-04-2018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716D-23BC-43C9-A0A8-76BCF473EF2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8007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9CFF-7982-41A9-83C4-708966D5CB38}" type="datetimeFigureOut">
              <a:rPr lang="pt-PT" smtClean="0"/>
              <a:t>24-04-2018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716D-23BC-43C9-A0A8-76BCF473EF2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9371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9CFF-7982-41A9-83C4-708966D5CB38}" type="datetimeFigureOut">
              <a:rPr lang="pt-PT" smtClean="0"/>
              <a:t>24-04-2018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716D-23BC-43C9-A0A8-76BCF473EF2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7129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9CFF-7982-41A9-83C4-708966D5CB38}" type="datetimeFigureOut">
              <a:rPr lang="pt-PT" smtClean="0"/>
              <a:t>24-04-2018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716D-23BC-43C9-A0A8-76BCF473EF2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8852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9CFF-7982-41A9-83C4-708966D5CB38}" type="datetimeFigureOut">
              <a:rPr lang="pt-PT" smtClean="0"/>
              <a:t>24-04-2018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716D-23BC-43C9-A0A8-76BCF473EF2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8748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9CFF-7982-41A9-83C4-708966D5CB38}" type="datetimeFigureOut">
              <a:rPr lang="pt-PT" smtClean="0"/>
              <a:t>24-04-2018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716D-23BC-43C9-A0A8-76BCF473EF2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0167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9CFF-7982-41A9-83C4-708966D5CB38}" type="datetimeFigureOut">
              <a:rPr lang="pt-PT" smtClean="0"/>
              <a:t>24-04-2018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716D-23BC-43C9-A0A8-76BCF473EF2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2929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9CFF-7982-41A9-83C4-708966D5CB38}" type="datetimeFigureOut">
              <a:rPr lang="pt-PT" smtClean="0"/>
              <a:t>24-04-2018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716D-23BC-43C9-A0A8-76BCF473EF2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555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9CFF-7982-41A9-83C4-708966D5CB38}" type="datetimeFigureOut">
              <a:rPr lang="pt-PT" smtClean="0"/>
              <a:t>24-04-2018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716D-23BC-43C9-A0A8-76BCF473EF2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0828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9CFF-7982-41A9-83C4-708966D5CB38}" type="datetimeFigureOut">
              <a:rPr lang="pt-PT" smtClean="0"/>
              <a:t>24-04-2018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716D-23BC-43C9-A0A8-76BCF473EF2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3356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89CFF-7982-41A9-83C4-708966D5CB38}" type="datetimeFigureOut">
              <a:rPr lang="pt-PT" smtClean="0"/>
              <a:t>24-04-2018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C716D-23BC-43C9-A0A8-76BCF473EF2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45657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54178" y="3642610"/>
            <a:ext cx="9683644" cy="2728210"/>
          </a:xfrm>
          <a:solidFill>
            <a:schemeClr val="accent4">
              <a:lumMod val="20000"/>
              <a:lumOff val="80000"/>
              <a:alpha val="65000"/>
            </a:schemeClr>
          </a:solidFill>
          <a:ln>
            <a:solidFill>
              <a:schemeClr val="accent4"/>
            </a:solidFill>
          </a:ln>
        </p:spPr>
        <p:txBody>
          <a:bodyPr>
            <a:noAutofit/>
          </a:bodyPr>
          <a:lstStyle/>
          <a:p>
            <a:r>
              <a:rPr lang="fr-FR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nch Script MT" panose="03020402040607040605" pitchFamily="66" charset="0"/>
              </a:rPr>
              <a:t>Cathédrale Saint-Jacques de Šibenik  </a:t>
            </a:r>
            <a:endParaRPr lang="fr-FR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nch Script MT" panose="03020402040607040605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800417" y="539647"/>
            <a:ext cx="4591167" cy="593117"/>
          </a:xfrm>
          <a:solidFill>
            <a:schemeClr val="accent4">
              <a:lumMod val="20000"/>
              <a:lumOff val="80000"/>
              <a:alpha val="65000"/>
            </a:schemeClr>
          </a:solidFill>
          <a:ln>
            <a:solidFill>
              <a:schemeClr val="accent4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fr-FR" sz="4800" b="1" dirty="0">
                <a:latin typeface="French Script MT" panose="03020402040607040605" pitchFamily="66" charset="0"/>
                <a:ea typeface="+mj-ea"/>
                <a:cs typeface="+mj-cs"/>
              </a:rPr>
              <a:t>Français – 10ème  année</a:t>
            </a:r>
          </a:p>
        </p:txBody>
      </p:sp>
    </p:spTree>
    <p:extLst>
      <p:ext uri="{BB962C8B-B14F-4D97-AF65-F5344CB8AC3E}">
        <p14:creationId xmlns:p14="http://schemas.microsoft.com/office/powerpoint/2010/main" val="273261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8523" y="365126"/>
            <a:ext cx="9594954" cy="1178862"/>
          </a:xfrm>
          <a:solidFill>
            <a:schemeClr val="accent4">
              <a:lumMod val="20000"/>
              <a:lumOff val="80000"/>
              <a:alpha val="65000"/>
            </a:schemeClr>
          </a:solidFill>
          <a:ln>
            <a:solidFill>
              <a:schemeClr val="accent4"/>
            </a:solidFill>
          </a:ln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fr-F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nch Script MT" panose="03020402040607040605" pitchFamily="66" charset="0"/>
              </a:rPr>
              <a:t>Cathédrale Saint-Jacques de Šibenik </a:t>
            </a:r>
            <a:endParaRPr lang="pt-PT" sz="6600" dirty="0">
              <a:latin typeface="French Script MT" panose="03020402040607040605" pitchFamily="66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63326" y="2186170"/>
            <a:ext cx="6417023" cy="4150235"/>
          </a:xfrm>
          <a:solidFill>
            <a:schemeClr val="accent4">
              <a:lumMod val="20000"/>
              <a:lumOff val="80000"/>
              <a:alpha val="65000"/>
            </a:schemeClr>
          </a:solidFill>
          <a:ln>
            <a:solidFill>
              <a:schemeClr val="accent4"/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t-PT" sz="2400" dirty="0" smtClean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sz="2400" dirty="0" smtClean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La </a:t>
            </a:r>
            <a:r>
              <a:rPr lang="fr-FR" sz="2400" b="1" dirty="0" smtClean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Cathédrale Saint-Jacques de Šibenik </a:t>
            </a:r>
            <a:r>
              <a:rPr lang="fr-FR" sz="2400" dirty="0" smtClean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se situe dans la région de Dalmatie, en Croatie.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sz="2400" dirty="0" smtClean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 Cette </a:t>
            </a:r>
            <a:r>
              <a:rPr lang="fr-FR" sz="2400" dirty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cathédrale est construite sur la </a:t>
            </a:r>
            <a:r>
              <a:rPr lang="fr-FR" sz="2400" b="1" dirty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partie sud </a:t>
            </a:r>
            <a:r>
              <a:rPr lang="fr-FR" sz="2400" dirty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de la vieille place de la </a:t>
            </a:r>
            <a:r>
              <a:rPr lang="fr-FR" sz="2400" b="1" dirty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ville de Šibenik</a:t>
            </a:r>
            <a:r>
              <a:rPr lang="fr-FR" sz="2400" dirty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, seulement à quelques dizaines de mètres de la mer.</a:t>
            </a:r>
            <a:endParaRPr lang="pt-PT" sz="2400" dirty="0">
              <a:latin typeface="Arial Narrow" panose="020B0606020202030204" pitchFamily="34" charset="0"/>
              <a:ea typeface="+mj-ea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sz="2400" dirty="0" smtClean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 L’idée </a:t>
            </a:r>
            <a:r>
              <a:rPr lang="fr-FR" sz="2400" dirty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de la construction de la cathédrale Saint-Jacques date de l’année 1298, quand la ville de Šibenik a devenu le diocèse et la </a:t>
            </a:r>
            <a:r>
              <a:rPr lang="fr-FR" sz="2400" dirty="0" smtClean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ville.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sz="2400" dirty="0" smtClean="0"/>
              <a:t> </a:t>
            </a:r>
            <a:r>
              <a:rPr lang="fr-FR" sz="2400" dirty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La construction de la cathédrale a commencé en 1431 et elle n’a pas terminé jusqu’au 1536. 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pt-PT" sz="2400" dirty="0" smtClean="0">
              <a:latin typeface="Arial Narrow" panose="020B0606020202030204" pitchFamily="34" charset="0"/>
              <a:ea typeface="+mj-ea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pt-PT" sz="2400" dirty="0">
              <a:latin typeface="Arial Narrow" panose="020B0606020202030204" pitchFamily="34" charset="0"/>
              <a:ea typeface="+mj-ea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pt-PT" sz="2400" dirty="0" smtClean="0">
              <a:latin typeface="Arial Narrow" panose="020B0606020202030204" pitchFamily="34" charset="0"/>
              <a:ea typeface="+mj-ea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pt-PT" sz="2400" dirty="0">
              <a:latin typeface="Arial Narrow" panose="020B0606020202030204" pitchFamily="34" charset="0"/>
              <a:ea typeface="+mj-ea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pt-PT" sz="2400" dirty="0" smtClean="0">
              <a:latin typeface="Arial Narrow" panose="020B0606020202030204" pitchFamily="34" charset="0"/>
              <a:ea typeface="+mj-ea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fr-FR" sz="2400" dirty="0">
              <a:latin typeface="Arial Narrow" panose="020B0606020202030204" pitchFamily="34" charset="0"/>
              <a:ea typeface="+mj-ea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fr-FR" sz="2400" dirty="0">
              <a:latin typeface="Arial Narrow" panose="020B060602020203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6375" r="15771"/>
          <a:stretch/>
        </p:blipFill>
        <p:spPr>
          <a:xfrm>
            <a:off x="8307807" y="2009731"/>
            <a:ext cx="3348507" cy="17204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9232" y="3901754"/>
            <a:ext cx="2564258" cy="29562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822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8905" y="370989"/>
            <a:ext cx="7154190" cy="1049243"/>
          </a:xfrm>
          <a:solidFill>
            <a:schemeClr val="accent4">
              <a:lumMod val="20000"/>
              <a:lumOff val="80000"/>
              <a:alpha val="65000"/>
            </a:schemeClr>
          </a:solidFill>
          <a:ln>
            <a:solidFill>
              <a:schemeClr val="accent4"/>
            </a:solidFill>
          </a:ln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fr-F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nch Script MT" panose="03020402040607040605" pitchFamily="66" charset="0"/>
              </a:rPr>
              <a:t>Construction de </a:t>
            </a:r>
            <a:r>
              <a:rPr lang="fr-FR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nch Script MT" panose="03020402040607040605" pitchFamily="66" charset="0"/>
              </a:rPr>
              <a:t>la </a:t>
            </a:r>
            <a:r>
              <a:rPr lang="fr-F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nch Script MT" panose="03020402040607040605" pitchFamily="66" charset="0"/>
              </a:rPr>
              <a:t>cathédrale</a:t>
            </a:r>
            <a:endParaRPr lang="fr-FR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nch Script MT" panose="03020402040607040605" pitchFamily="66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04575" y="1970468"/>
            <a:ext cx="7372447" cy="4493674"/>
          </a:xfrm>
          <a:solidFill>
            <a:schemeClr val="accent4">
              <a:lumMod val="20000"/>
              <a:lumOff val="80000"/>
              <a:alpha val="65000"/>
            </a:schemeClr>
          </a:solidFill>
          <a:ln>
            <a:solidFill>
              <a:schemeClr val="accent4"/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sz="2400" dirty="0" smtClean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sz="2400" dirty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La construction du temple a été dirigé par </a:t>
            </a:r>
            <a:r>
              <a:rPr lang="fr-FR" sz="2400" b="1" dirty="0" err="1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Georgius</a:t>
            </a:r>
            <a:r>
              <a:rPr lang="fr-FR" sz="2400" b="1" dirty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sz="2400" b="1" dirty="0" err="1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Mathei</a:t>
            </a:r>
            <a:r>
              <a:rPr lang="fr-FR" sz="2400" b="1" dirty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sz="2400" b="1" dirty="0" err="1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Dalmaticus</a:t>
            </a:r>
            <a:r>
              <a:rPr lang="fr-FR" sz="2400" dirty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, qui étudiait à Venise </a:t>
            </a:r>
            <a:r>
              <a:rPr lang="fr-FR" sz="2400" dirty="0" smtClean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et </a:t>
            </a:r>
            <a:r>
              <a:rPr lang="fr-FR" sz="2400" dirty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qui était considéré une maître de </a:t>
            </a:r>
            <a:r>
              <a:rPr lang="fr-FR" sz="2400" b="1" dirty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l’art </a:t>
            </a:r>
            <a:r>
              <a:rPr lang="fr-FR" sz="2400" b="1" dirty="0" smtClean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gothique</a:t>
            </a:r>
            <a:r>
              <a:rPr lang="fr-FR" sz="2400" dirty="0" smtClean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sz="2400" dirty="0" smtClean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sz="2400" dirty="0" err="1" smtClean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Dalmaticus</a:t>
            </a:r>
            <a:r>
              <a:rPr lang="fr-FR" sz="2400" dirty="0" smtClean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sz="2400" dirty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a </a:t>
            </a:r>
            <a:r>
              <a:rPr lang="fr-FR" sz="2400" b="1" dirty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changé</a:t>
            </a:r>
            <a:r>
              <a:rPr lang="fr-FR" sz="2400" dirty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 la conception primaire de l’église, en créant des nefs latérales, le sanctuaire, des apsides ornés de soixante-douze portraits des habitants de la ville de Šibenik de ce temps-là et la sacristie. </a:t>
            </a:r>
            <a:endParaRPr lang="pt-PT" sz="2400" dirty="0">
              <a:latin typeface="Arial Narrow" panose="020B0606020202030204" pitchFamily="34" charset="0"/>
              <a:ea typeface="+mj-ea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sz="2400" dirty="0" smtClean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sz="2400" dirty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La cathédrale est construite plutôt </a:t>
            </a:r>
            <a:r>
              <a:rPr lang="fr-FR" sz="2400" dirty="0" smtClean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des</a:t>
            </a:r>
            <a:r>
              <a:rPr lang="fr-FR" sz="2400" b="1" dirty="0" smtClean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sz="2400" b="1" dirty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pierres des carrières croates</a:t>
            </a:r>
            <a:r>
              <a:rPr lang="fr-FR" sz="2400" dirty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, connues comme les fameuses pierres de </a:t>
            </a:r>
            <a:r>
              <a:rPr lang="fr-FR" sz="2400" dirty="0" err="1" smtClean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Brac</a:t>
            </a:r>
            <a:r>
              <a:rPr lang="fr-FR" sz="2400" dirty="0" smtClean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sz="2400" dirty="0" smtClean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Les </a:t>
            </a:r>
            <a:r>
              <a:rPr lang="fr-FR" sz="2400" dirty="0" err="1" smtClean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pièrres</a:t>
            </a:r>
            <a:r>
              <a:rPr lang="fr-FR" sz="2400" dirty="0" smtClean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 étaient </a:t>
            </a:r>
            <a:r>
              <a:rPr lang="fr-FR" sz="2400" dirty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apportées </a:t>
            </a:r>
            <a:r>
              <a:rPr lang="fr-FR" sz="2400" dirty="0" smtClean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des ’îles croates </a:t>
            </a:r>
            <a:r>
              <a:rPr lang="fr-FR" sz="2400" dirty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de Korcula, Susak, </a:t>
            </a:r>
            <a:r>
              <a:rPr lang="fr-FR" sz="2400" dirty="0" err="1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Brac</a:t>
            </a:r>
            <a:r>
              <a:rPr lang="fr-FR" sz="2400" dirty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, Rab et </a:t>
            </a:r>
            <a:r>
              <a:rPr lang="fr-FR" sz="2400" dirty="0" smtClean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Krk.</a:t>
            </a:r>
            <a:endParaRPr lang="fr-FR" sz="2400" dirty="0">
              <a:latin typeface="Arial Narrow" panose="020B0606020202030204" pitchFamily="34" charset="0"/>
              <a:ea typeface="+mj-ea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fr-FR" sz="2400" dirty="0">
              <a:latin typeface="Arial Narrow" panose="020B060602020203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026" name="Picture 2" descr="Resultado de imagem para Georgius Mathei Dalmaticu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86"/>
          <a:stretch/>
        </p:blipFill>
        <p:spPr bwMode="auto">
          <a:xfrm>
            <a:off x="1103384" y="1287886"/>
            <a:ext cx="1317844" cy="2465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15" y="4005330"/>
            <a:ext cx="3427251" cy="2570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21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8905" y="370989"/>
            <a:ext cx="7154190" cy="1049243"/>
          </a:xfrm>
          <a:solidFill>
            <a:schemeClr val="accent4">
              <a:lumMod val="20000"/>
              <a:lumOff val="80000"/>
              <a:alpha val="65000"/>
            </a:schemeClr>
          </a:solidFill>
          <a:ln>
            <a:solidFill>
              <a:schemeClr val="accent4"/>
            </a:solidFill>
          </a:ln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fr-F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nch Script MT" panose="03020402040607040605" pitchFamily="66" charset="0"/>
              </a:rPr>
              <a:t>Construction de </a:t>
            </a:r>
            <a:r>
              <a:rPr lang="fr-FR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nch Script MT" panose="03020402040607040605" pitchFamily="66" charset="0"/>
              </a:rPr>
              <a:t>la </a:t>
            </a:r>
            <a:r>
              <a:rPr lang="fr-F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nch Script MT" panose="03020402040607040605" pitchFamily="66" charset="0"/>
              </a:rPr>
              <a:t>cathédrale</a:t>
            </a:r>
            <a:endParaRPr lang="fr-FR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nch Script MT" panose="03020402040607040605" pitchFamily="66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5156" y="1687132"/>
            <a:ext cx="7372447" cy="4841404"/>
          </a:xfrm>
          <a:solidFill>
            <a:schemeClr val="accent4">
              <a:lumMod val="20000"/>
              <a:lumOff val="80000"/>
              <a:alpha val="65000"/>
            </a:schemeClr>
          </a:solidFill>
          <a:ln>
            <a:solidFill>
              <a:schemeClr val="accent4"/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sz="2400" dirty="0" smtClean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sz="2400" dirty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Avec </a:t>
            </a:r>
            <a:r>
              <a:rPr lang="fr-FR" sz="2400" dirty="0" err="1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Dalmaticus</a:t>
            </a:r>
            <a:r>
              <a:rPr lang="fr-FR" sz="2400" dirty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, la cathédrale avait un </a:t>
            </a:r>
            <a:r>
              <a:rPr lang="fr-FR" sz="2400" b="1" dirty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style entre le gothique et la renaissance.</a:t>
            </a:r>
            <a:r>
              <a:rPr lang="fr-FR" sz="2400" dirty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sz="2400" dirty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 Après sa mort  l’église, a continué avec </a:t>
            </a:r>
            <a:r>
              <a:rPr lang="fr-FR" sz="2400" b="1" dirty="0" smtClean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artiste croate Nikola </a:t>
            </a:r>
            <a:r>
              <a:rPr lang="fr-FR" sz="2400" b="1" dirty="0" err="1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Firentinac</a:t>
            </a:r>
            <a:r>
              <a:rPr lang="fr-FR" sz="2400" dirty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; il a suivi les plans originaux de </a:t>
            </a:r>
            <a:r>
              <a:rPr lang="fr-FR" sz="2400" dirty="0" err="1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Dalmaticus</a:t>
            </a:r>
            <a:r>
              <a:rPr lang="fr-FR" sz="2400" dirty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 pour la cathédrale et il a été responsable pour terminer les nefs latéraux, la coupole et le projet du toit. 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sz="2400" dirty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 Il a été </a:t>
            </a:r>
            <a:r>
              <a:rPr lang="fr-FR" sz="2400" b="1" dirty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fidèle</a:t>
            </a:r>
            <a:r>
              <a:rPr lang="fr-FR" sz="2400" dirty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 au </a:t>
            </a:r>
            <a:r>
              <a:rPr lang="fr-FR" sz="2400" b="1" dirty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style de </a:t>
            </a:r>
            <a:r>
              <a:rPr lang="fr-FR" sz="2400" b="1" dirty="0" smtClean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renaissance</a:t>
            </a:r>
            <a:r>
              <a:rPr lang="fr-FR" sz="2400" dirty="0" smtClean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; Il </a:t>
            </a:r>
            <a:r>
              <a:rPr lang="fr-FR" sz="2400" dirty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a aussi sculpté quelques statues qui décorent la cathédrale. </a:t>
            </a:r>
            <a:endParaRPr lang="fr-FR" sz="2400" dirty="0" smtClean="0">
              <a:latin typeface="Arial Narrow" panose="020B0606020202030204" pitchFamily="34" charset="0"/>
              <a:ea typeface="+mj-ea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sz="2400" dirty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 Après sa mort, en 1505, la construction de la cathédrale était concédée à </a:t>
            </a:r>
            <a:r>
              <a:rPr lang="fr-FR" sz="2400" b="1" dirty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Bartolomeo et Giacomo de Mestre</a:t>
            </a:r>
            <a:r>
              <a:rPr lang="fr-FR" sz="2400" dirty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, qui ont suivi les plans de Nikola</a:t>
            </a:r>
            <a:r>
              <a:rPr lang="fr-FR" sz="2400" dirty="0" smtClean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sz="2400" dirty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 En 1536, la construction était terminée. </a:t>
            </a:r>
            <a:endParaRPr lang="pt-PT" sz="2400" dirty="0">
              <a:latin typeface="Arial Narrow" panose="020B0606020202030204" pitchFamily="34" charset="0"/>
              <a:ea typeface="+mj-ea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fr-FR" sz="2400" dirty="0">
              <a:latin typeface="Arial Narrow" panose="020B060602020203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4098" name="Picture 2" descr="Resultado de imagem para CathÃ©drale Saint-Jacques de Å ibeni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291" y="1934948"/>
            <a:ext cx="3216454" cy="1925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/>
          <a:srcRect t="2988"/>
          <a:stretch/>
        </p:blipFill>
        <p:spPr>
          <a:xfrm>
            <a:off x="8224040" y="4375516"/>
            <a:ext cx="3694956" cy="1986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737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22856" y="370989"/>
            <a:ext cx="3946289" cy="1049243"/>
          </a:xfrm>
          <a:solidFill>
            <a:schemeClr val="accent4">
              <a:lumMod val="20000"/>
              <a:lumOff val="80000"/>
              <a:alpha val="65000"/>
            </a:schemeClr>
          </a:solidFill>
          <a:ln>
            <a:solidFill>
              <a:schemeClr val="accent4"/>
            </a:solidFill>
          </a:ln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fr-F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nch Script MT" panose="03020402040607040605" pitchFamily="66" charset="0"/>
              </a:rPr>
              <a:t>La cathédrale</a:t>
            </a:r>
            <a:endParaRPr lang="fr-FR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nch Script MT" panose="03020402040607040605" pitchFamily="66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04575" y="1970468"/>
            <a:ext cx="7372447" cy="4493674"/>
          </a:xfrm>
          <a:solidFill>
            <a:schemeClr val="accent4">
              <a:lumMod val="20000"/>
              <a:lumOff val="80000"/>
              <a:alpha val="65000"/>
            </a:schemeClr>
          </a:solidFill>
          <a:ln>
            <a:solidFill>
              <a:schemeClr val="accent4"/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sz="2400" dirty="0" smtClean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sz="2400" dirty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C’était une </a:t>
            </a:r>
            <a:r>
              <a:rPr lang="fr-FR" sz="2400" b="1" dirty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cathédrale très </a:t>
            </a:r>
            <a:r>
              <a:rPr lang="fr-FR" sz="2400" b="1" dirty="0" smtClean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différente </a:t>
            </a:r>
            <a:r>
              <a:rPr lang="fr-FR" sz="2400" dirty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de ces qu’on trouvait dans d’autres pays de l’Europe à cette époque. </a:t>
            </a:r>
            <a:endParaRPr lang="fr-FR" sz="2400" dirty="0" smtClean="0">
              <a:latin typeface="Arial Narrow" panose="020B0606020202030204" pitchFamily="34" charset="0"/>
              <a:ea typeface="+mj-ea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sz="2400" dirty="0" smtClean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 La </a:t>
            </a:r>
            <a:r>
              <a:rPr lang="fr-FR" sz="2400" dirty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plus grande différence était </a:t>
            </a:r>
            <a:r>
              <a:rPr lang="fr-FR" sz="2400" b="1" dirty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la couleur </a:t>
            </a:r>
            <a:r>
              <a:rPr lang="fr-FR" sz="2400" dirty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et</a:t>
            </a:r>
            <a:r>
              <a:rPr lang="fr-FR" sz="2400" b="1" dirty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 les décorations </a:t>
            </a:r>
            <a:r>
              <a:rPr lang="fr-FR" sz="2400" dirty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utilisées. </a:t>
            </a:r>
            <a:endParaRPr lang="fr-FR" sz="2400" dirty="0" smtClean="0">
              <a:latin typeface="Arial Narrow" panose="020B0606020202030204" pitchFamily="34" charset="0"/>
              <a:ea typeface="+mj-ea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sz="2400" dirty="0" smtClean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 La </a:t>
            </a:r>
            <a:r>
              <a:rPr lang="fr-FR" sz="2400" b="1" dirty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coupole</a:t>
            </a:r>
            <a:r>
              <a:rPr lang="fr-FR" sz="2400" dirty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, visible depuis toute la ville, est </a:t>
            </a:r>
            <a:r>
              <a:rPr lang="fr-FR" sz="2400" b="1" dirty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octogonale</a:t>
            </a:r>
            <a:r>
              <a:rPr lang="fr-FR" sz="2400" dirty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 et culmine à presque </a:t>
            </a:r>
            <a:r>
              <a:rPr lang="fr-FR" sz="2400" dirty="0" smtClean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40 mètres </a:t>
            </a:r>
            <a:r>
              <a:rPr lang="fr-FR" sz="2400" dirty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au-dessus du sol. </a:t>
            </a:r>
            <a:endParaRPr lang="fr-FR" sz="2400" dirty="0" smtClean="0">
              <a:latin typeface="Arial Narrow" panose="020B0606020202030204" pitchFamily="34" charset="0"/>
              <a:ea typeface="+mj-ea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sz="2400" dirty="0" smtClean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 Le </a:t>
            </a:r>
            <a:r>
              <a:rPr lang="fr-FR" sz="2400" b="1" dirty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fronton</a:t>
            </a:r>
            <a:r>
              <a:rPr lang="fr-FR" sz="2400" dirty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, qui donne sur la mer est très beau. </a:t>
            </a:r>
            <a:endParaRPr lang="fr-FR" sz="2400" dirty="0" smtClean="0">
              <a:latin typeface="Arial Narrow" panose="020B0606020202030204" pitchFamily="34" charset="0"/>
              <a:ea typeface="+mj-ea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sz="2400" dirty="0" smtClean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 La </a:t>
            </a:r>
            <a:r>
              <a:rPr lang="fr-FR" sz="2400" dirty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porte en bois y est impressionnante. </a:t>
            </a:r>
            <a:endParaRPr lang="fr-FR" sz="2400" dirty="0" smtClean="0">
              <a:latin typeface="Arial Narrow" panose="020B0606020202030204" pitchFamily="34" charset="0"/>
              <a:ea typeface="+mj-ea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sz="2400" dirty="0" smtClean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 À </a:t>
            </a:r>
            <a:r>
              <a:rPr lang="fr-FR" sz="2400" b="1" dirty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l’intérieur</a:t>
            </a:r>
            <a:r>
              <a:rPr lang="fr-FR" sz="2400" dirty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, les trois nefs sont plutôt sombres, mais les décorations sont riches : le baptistère sculpté, les escaliers, ou les deux rosaces en </a:t>
            </a:r>
            <a:r>
              <a:rPr lang="fr-FR" sz="2400" dirty="0" smtClean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vitraux.</a:t>
            </a:r>
            <a:endParaRPr lang="pt-PT" sz="2400" dirty="0">
              <a:latin typeface="Arial Narrow" panose="020B0606020202030204" pitchFamily="34" charset="0"/>
              <a:ea typeface="+mj-ea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fr-FR" sz="2400" dirty="0">
              <a:latin typeface="Arial Narrow" panose="020B060602020203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837" y="4482477"/>
            <a:ext cx="2975019" cy="1981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Resultado de imagem para CathÃ©drale Saint-Jacques de Å ibenik decorati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46" y="1775525"/>
            <a:ext cx="3112350" cy="2085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59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07453" y="370989"/>
            <a:ext cx="3577095" cy="1049243"/>
          </a:xfrm>
          <a:solidFill>
            <a:schemeClr val="accent4">
              <a:lumMod val="20000"/>
              <a:lumOff val="80000"/>
              <a:alpha val="65000"/>
            </a:schemeClr>
          </a:solidFill>
          <a:ln>
            <a:solidFill>
              <a:schemeClr val="accent4"/>
            </a:solidFill>
          </a:ln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fr-FR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nch Script MT" panose="03020402040607040605" pitchFamily="66" charset="0"/>
              </a:rPr>
              <a:t>L</a:t>
            </a:r>
            <a:r>
              <a:rPr lang="fr-F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nch Script MT" panose="03020402040607040605" pitchFamily="66" charset="0"/>
              </a:rPr>
              <a:t>a cathédrale</a:t>
            </a:r>
            <a:endParaRPr lang="fr-FR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nch Script MT" panose="03020402040607040605" pitchFamily="66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89399" y="2034862"/>
            <a:ext cx="7372447" cy="4494727"/>
          </a:xfrm>
          <a:solidFill>
            <a:schemeClr val="accent4">
              <a:lumMod val="20000"/>
              <a:lumOff val="80000"/>
              <a:alpha val="65000"/>
            </a:schemeClr>
          </a:solidFill>
          <a:ln>
            <a:solidFill>
              <a:schemeClr val="accent4"/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sz="2400" dirty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 Des quinze églises que compte la ville, </a:t>
            </a:r>
            <a:r>
              <a:rPr lang="fr-FR" sz="2400" b="1" dirty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Saint-Jacques est la plus remarquable</a:t>
            </a:r>
            <a:r>
              <a:rPr lang="fr-FR" sz="2400" dirty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 et porte le nom du saint patron de la ville. </a:t>
            </a:r>
            <a:endParaRPr lang="pt-PT" sz="2400" dirty="0">
              <a:latin typeface="Arial Narrow" panose="020B0606020202030204" pitchFamily="34" charset="0"/>
              <a:ea typeface="+mj-ea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sz="2400" dirty="0" smtClean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 La </a:t>
            </a:r>
            <a:r>
              <a:rPr lang="fr-FR" sz="2400" b="1" dirty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consécration</a:t>
            </a:r>
            <a:r>
              <a:rPr lang="fr-FR" sz="2400" dirty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 de la Cathédrale de Saint-Jacques a eu lieu en </a:t>
            </a:r>
            <a:r>
              <a:rPr lang="fr-FR" sz="2400" b="1" dirty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1555</a:t>
            </a:r>
            <a:r>
              <a:rPr lang="fr-FR" sz="2400" dirty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. </a:t>
            </a:r>
            <a:endParaRPr lang="fr-FR" sz="2400" dirty="0" smtClean="0">
              <a:latin typeface="Arial Narrow" panose="020B0606020202030204" pitchFamily="34" charset="0"/>
              <a:ea typeface="+mj-ea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sz="2400" dirty="0" smtClean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C’est </a:t>
            </a:r>
            <a:r>
              <a:rPr lang="fr-FR" sz="2400" dirty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curieux que cette église n’ait pas de </a:t>
            </a:r>
            <a:r>
              <a:rPr lang="fr-FR" sz="2400" b="1" dirty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tour de cloche</a:t>
            </a:r>
            <a:r>
              <a:rPr lang="fr-FR" sz="2400" dirty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. </a:t>
            </a:r>
            <a:endParaRPr lang="pt-PT" sz="2400" dirty="0">
              <a:latin typeface="Arial Narrow" panose="020B0606020202030204" pitchFamily="34" charset="0"/>
              <a:ea typeface="+mj-ea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t-PT" sz="2400" dirty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sz="2400" dirty="0" smtClean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Pendant </a:t>
            </a:r>
            <a:r>
              <a:rPr lang="fr-FR" sz="2400" dirty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le temps, ce monument a eu besoin des</a:t>
            </a:r>
            <a:r>
              <a:rPr lang="fr-FR" sz="2400" b="1" dirty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 œuvres de </a:t>
            </a:r>
            <a:r>
              <a:rPr lang="fr-FR" sz="2400" b="1" dirty="0" smtClean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restauration. 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sz="2400" b="1" dirty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sz="2400" dirty="0" smtClean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Depuis </a:t>
            </a:r>
            <a:r>
              <a:rPr lang="fr-FR" sz="2400" dirty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l’année 2000, cette cathédrale est inscrite par </a:t>
            </a:r>
            <a:r>
              <a:rPr lang="fr-FR" sz="2400" b="1" dirty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l'UNESCO</a:t>
            </a:r>
            <a:r>
              <a:rPr lang="fr-FR" sz="2400" dirty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 sur la </a:t>
            </a:r>
            <a:r>
              <a:rPr lang="fr-FR" sz="2400" b="1" dirty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liste du patrimoine mondial de </a:t>
            </a:r>
            <a:r>
              <a:rPr lang="fr-FR" sz="2400" b="1" dirty="0" smtClean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l'humanité</a:t>
            </a:r>
            <a:r>
              <a:rPr lang="fr-FR" sz="2400" dirty="0" smtClean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sz="2400" dirty="0" smtClean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 Aujourd’hui</a:t>
            </a:r>
            <a:r>
              <a:rPr lang="fr-FR" sz="2400" dirty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, on peut </a:t>
            </a:r>
            <a:r>
              <a:rPr lang="fr-FR" sz="2400" b="1" dirty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visiter</a:t>
            </a:r>
            <a:r>
              <a:rPr lang="fr-FR" sz="2400" dirty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 la cathédrale et les ruelles adjacentes</a:t>
            </a:r>
            <a:r>
              <a:rPr lang="fr-FR" sz="2400" dirty="0" smtClean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. </a:t>
            </a:r>
            <a:endParaRPr lang="fr-FR" sz="2400" dirty="0">
              <a:latin typeface="Arial Narrow" panose="020B060602020203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050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857" y="1661374"/>
            <a:ext cx="3542533" cy="2359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m para CathÃ©drale Saint-Jacques de Å ibenik front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398" y="4282225"/>
            <a:ext cx="3285449" cy="2190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34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31076" y="545911"/>
            <a:ext cx="7611414" cy="1062890"/>
          </a:xfrm>
          <a:solidFill>
            <a:schemeClr val="accent4">
              <a:lumMod val="20000"/>
              <a:lumOff val="80000"/>
              <a:alpha val="65000"/>
            </a:schemeClr>
          </a:solidFill>
          <a:ln>
            <a:solidFill>
              <a:schemeClr val="accent4"/>
            </a:solidFill>
          </a:ln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fr-FR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nch Script MT" panose="03020402040607040605" pitchFamily="66" charset="0"/>
              </a:rPr>
              <a:t>Georgius</a:t>
            </a:r>
            <a:r>
              <a:rPr lang="fr-F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nch Script MT" panose="03020402040607040605" pitchFamily="66" charset="0"/>
              </a:rPr>
              <a:t> </a:t>
            </a:r>
            <a:r>
              <a:rPr lang="fr-FR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nch Script MT" panose="03020402040607040605" pitchFamily="66" charset="0"/>
              </a:rPr>
              <a:t>Mathei</a:t>
            </a:r>
            <a:r>
              <a:rPr lang="fr-FR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nch Script MT" panose="03020402040607040605" pitchFamily="66" charset="0"/>
              </a:rPr>
              <a:t> </a:t>
            </a:r>
            <a:r>
              <a:rPr lang="fr-FR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nch Script MT" panose="03020402040607040605" pitchFamily="66" charset="0"/>
              </a:rPr>
              <a:t>Dalmaticus</a:t>
            </a:r>
            <a:r>
              <a:rPr lang="pt-PT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nch Script MT" panose="03020402040607040605" pitchFamily="66" charset="0"/>
              </a:rPr>
              <a:t> 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07061" y="2555727"/>
            <a:ext cx="6804546" cy="3285822"/>
          </a:xfrm>
          <a:solidFill>
            <a:schemeClr val="accent4">
              <a:lumMod val="20000"/>
              <a:lumOff val="80000"/>
              <a:alpha val="65000"/>
            </a:schemeClr>
          </a:solidFill>
          <a:ln>
            <a:solidFill>
              <a:schemeClr val="accent4"/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sz="2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Georgius</a:t>
            </a:r>
            <a:r>
              <a:rPr lang="fr-FR" sz="2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Mathei</a:t>
            </a:r>
            <a:r>
              <a:rPr lang="fr-FR" sz="2400" b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Dalmaticus</a:t>
            </a:r>
            <a:r>
              <a:rPr lang="fr-FR" sz="2400" b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smtClean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est </a:t>
            </a:r>
            <a:r>
              <a:rPr lang="fr-FR" sz="2400" dirty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probablement né à Zara (aujourd'hui Zadar, en Croatie), qui dépendait alors de la République de Venise.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sz="2400" dirty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Il partit encore jeune pour Venise, où il reçut une formation de sculpteur dans l'atelier de Giovanni et Bartolomeo </a:t>
            </a:r>
            <a:r>
              <a:rPr lang="fr-FR" sz="2400" dirty="0" smtClean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Bon. 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sz="2400" dirty="0" smtClean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Il </a:t>
            </a:r>
            <a:r>
              <a:rPr lang="fr-FR" sz="2400" dirty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fut </a:t>
            </a:r>
            <a:r>
              <a:rPr lang="fr-FR" sz="2400" b="1" dirty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assistant</a:t>
            </a:r>
            <a:r>
              <a:rPr lang="fr-FR" sz="2400" dirty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 pour les décors de la </a:t>
            </a:r>
            <a:r>
              <a:rPr lang="fr-FR" sz="2400" dirty="0" smtClean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« Porta </a:t>
            </a:r>
            <a:r>
              <a:rPr lang="fr-FR" sz="2400" dirty="0" err="1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della</a:t>
            </a:r>
            <a:r>
              <a:rPr lang="fr-FR" sz="2400" dirty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sz="2400" dirty="0" smtClean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Carta » </a:t>
            </a:r>
            <a:r>
              <a:rPr lang="fr-FR" sz="2400" dirty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du Palais des Doges.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pt-PT" sz="2400" dirty="0">
              <a:latin typeface="Arial Narrow" panose="020B060602020203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4412" y="2220314"/>
            <a:ext cx="2536156" cy="3956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775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87244" y="1105524"/>
            <a:ext cx="3417512" cy="2319728"/>
          </a:xfrm>
          <a:solidFill>
            <a:schemeClr val="accent4">
              <a:lumMod val="20000"/>
              <a:lumOff val="80000"/>
              <a:alpha val="65000"/>
            </a:schemeClr>
          </a:solidFill>
          <a:ln>
            <a:solidFill>
              <a:schemeClr val="accent4"/>
            </a:solidFill>
          </a:ln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fr-FR" sz="16600" dirty="0" smtClean="0">
                <a:latin typeface="French Script MT" panose="03020402040607040605" pitchFamily="66" charset="0"/>
              </a:rPr>
              <a:t>Fin</a:t>
            </a:r>
            <a:endParaRPr lang="fr-FR" sz="16600" dirty="0">
              <a:latin typeface="French Script MT" panose="03020402040607040605" pitchFamily="66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234011" y="4362138"/>
            <a:ext cx="3723978" cy="2158583"/>
          </a:xfrm>
          <a:solidFill>
            <a:schemeClr val="accent4">
              <a:lumMod val="20000"/>
              <a:lumOff val="80000"/>
              <a:alpha val="65000"/>
            </a:schemeClr>
          </a:solidFill>
          <a:ln>
            <a:solidFill>
              <a:schemeClr val="accent4"/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fr-FR" sz="3200" b="1" dirty="0">
                <a:latin typeface="French Script MT" panose="03020402040607040605" pitchFamily="66" charset="0"/>
                <a:ea typeface="+mj-ea"/>
                <a:cs typeface="+mj-cs"/>
              </a:rPr>
              <a:t>Travail effectué par:</a:t>
            </a:r>
          </a:p>
          <a:p>
            <a:pPr marL="0" indent="0"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fr-FR" sz="3200" dirty="0" err="1">
                <a:latin typeface="French Script MT" panose="03020402040607040605" pitchFamily="66" charset="0"/>
                <a:ea typeface="+mj-ea"/>
                <a:cs typeface="+mj-cs"/>
              </a:rPr>
              <a:t>Bruna</a:t>
            </a:r>
            <a:r>
              <a:rPr lang="fr-FR" sz="3200" dirty="0">
                <a:latin typeface="French Script MT" panose="03020402040607040605" pitchFamily="66" charset="0"/>
                <a:ea typeface="+mj-ea"/>
                <a:cs typeface="+mj-cs"/>
              </a:rPr>
              <a:t> nº7 </a:t>
            </a:r>
          </a:p>
          <a:p>
            <a:pPr marL="0" indent="0"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fr-FR" sz="3200" dirty="0">
                <a:latin typeface="French Script MT" panose="03020402040607040605" pitchFamily="66" charset="0"/>
                <a:ea typeface="+mj-ea"/>
                <a:cs typeface="+mj-cs"/>
              </a:rPr>
              <a:t>Maria </a:t>
            </a:r>
            <a:r>
              <a:rPr lang="fr-FR" sz="3200" dirty="0" err="1">
                <a:latin typeface="French Script MT" panose="03020402040607040605" pitchFamily="66" charset="0"/>
                <a:ea typeface="+mj-ea"/>
                <a:cs typeface="+mj-cs"/>
              </a:rPr>
              <a:t>Beatriz</a:t>
            </a:r>
            <a:r>
              <a:rPr lang="fr-FR" sz="3200" dirty="0">
                <a:latin typeface="French Script MT" panose="03020402040607040605" pitchFamily="66" charset="0"/>
                <a:ea typeface="+mj-ea"/>
                <a:cs typeface="+mj-cs"/>
              </a:rPr>
              <a:t> nº19</a:t>
            </a:r>
          </a:p>
          <a:p>
            <a:pPr marL="0" indent="0"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fr-FR" sz="3200" b="1" dirty="0">
                <a:latin typeface="French Script MT" panose="03020402040607040605" pitchFamily="66" charset="0"/>
                <a:ea typeface="+mj-ea"/>
                <a:cs typeface="+mj-cs"/>
              </a:rPr>
              <a:t>10ºK</a:t>
            </a:r>
          </a:p>
          <a:p>
            <a:pPr marL="0" indent="0" algn="ctr">
              <a:lnSpc>
                <a:spcPct val="110000"/>
              </a:lnSpc>
              <a:spcBef>
                <a:spcPct val="0"/>
              </a:spcBef>
              <a:buNone/>
            </a:pPr>
            <a:endParaRPr lang="fr-FR" sz="4000" dirty="0">
              <a:latin typeface="French Script MT" panose="03020402040607040605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0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541</Words>
  <Application>Microsoft Office PowerPoint</Application>
  <PresentationFormat>Personalizados</PresentationFormat>
  <Paragraphs>46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9" baseType="lpstr">
      <vt:lpstr>Tema do Office</vt:lpstr>
      <vt:lpstr>Cathédrale Saint-Jacques de Šibenik  </vt:lpstr>
      <vt:lpstr>Cathédrale Saint-Jacques de Šibenik </vt:lpstr>
      <vt:lpstr>Construction de la cathédrale</vt:lpstr>
      <vt:lpstr>Construction de la cathédrale</vt:lpstr>
      <vt:lpstr>La cathédrale</vt:lpstr>
      <vt:lpstr>La cathédrale</vt:lpstr>
      <vt:lpstr>Georgius Mathei Dalmaticus </vt:lpstr>
      <vt:lpstr>Fin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Cathédrale Saint-Jacques de Šibenik</dc:title>
  <dc:creator>Utilizador</dc:creator>
  <cp:lastModifiedBy>Maria Jacinto</cp:lastModifiedBy>
  <cp:revision>23</cp:revision>
  <dcterms:created xsi:type="dcterms:W3CDTF">2018-04-13T10:49:03Z</dcterms:created>
  <dcterms:modified xsi:type="dcterms:W3CDTF">2018-04-24T15:08:39Z</dcterms:modified>
</cp:coreProperties>
</file>