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70" r:id="rId4"/>
    <p:sldId id="269" r:id="rId5"/>
    <p:sldId id="256" r:id="rId6"/>
    <p:sldId id="257" r:id="rId7"/>
    <p:sldId id="258" r:id="rId8"/>
    <p:sldId id="259" r:id="rId9"/>
    <p:sldId id="260" r:id="rId10"/>
    <p:sldId id="261" r:id="rId11"/>
    <p:sldId id="262" r:id="rId12"/>
    <p:sldId id="263" r:id="rId13"/>
    <p:sldId id="264" r:id="rId14"/>
    <p:sldId id="265" r:id="rId15"/>
    <p:sldId id="267"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7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92AF44-B078-4AE0-B882-9C7555BB5272}" type="datetimeFigureOut">
              <a:rPr lang="es-ES" smtClean="0"/>
              <a:pPr/>
              <a:t>09/04/2015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68A056-6AD3-4940-9AB7-A32808A9919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2AF44-B078-4AE0-B882-9C7555BB5272}" type="datetimeFigureOut">
              <a:rPr lang="es-ES" smtClean="0"/>
              <a:pPr/>
              <a:t>09/04/2015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8A056-6AD3-4940-9AB7-A32808A9919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186" y="980728"/>
            <a:ext cx="8749636" cy="1498178"/>
          </a:xfrm>
        </p:spPr>
        <p:txBody>
          <a:bodyPr>
            <a:noAutofit/>
          </a:bodyPr>
          <a:lstStyle/>
          <a:p>
            <a:r>
              <a:rPr lang="es-ES" dirty="0" smtClean="0"/>
              <a:t>La leyenda </a:t>
            </a:r>
            <a:r>
              <a:rPr lang="es-ES" dirty="0" smtClean="0"/>
              <a:t>del santo </a:t>
            </a:r>
            <a:r>
              <a:rPr lang="es-ES" dirty="0" err="1"/>
              <a:t>Sidi</a:t>
            </a:r>
            <a:r>
              <a:rPr lang="es-ES" dirty="0"/>
              <a:t> </a:t>
            </a:r>
            <a:r>
              <a:rPr lang="es-ES" dirty="0" err="1" smtClean="0"/>
              <a:t>Rahhal</a:t>
            </a:r>
            <a:r>
              <a:rPr lang="es-ES" sz="3600" dirty="0" smtClean="0"/>
              <a:t/>
            </a:r>
            <a:br>
              <a:rPr lang="es-ES" sz="3600" dirty="0" smtClean="0"/>
            </a:br>
            <a:r>
              <a:rPr lang="es-ES" sz="3600" dirty="0"/>
              <a:t/>
            </a:r>
            <a:br>
              <a:rPr lang="es-ES" sz="3600" dirty="0"/>
            </a:br>
            <a:r>
              <a:rPr lang="es-ES" sz="3600" dirty="0" smtClean="0"/>
              <a:t/>
            </a:r>
            <a:br>
              <a:rPr lang="es-ES" sz="3600" dirty="0" smtClean="0"/>
            </a:br>
            <a:endParaRPr lang="es-ES" sz="3600" dirty="0"/>
          </a:p>
        </p:txBody>
      </p:sp>
      <p:pic>
        <p:nvPicPr>
          <p:cNvPr id="10242" name="Picture 2" descr="C:\Users\Windows 7\Desktop\Marrakech.jpg"/>
          <p:cNvPicPr>
            <a:picLocks noChangeAspect="1" noChangeArrowheads="1"/>
          </p:cNvPicPr>
          <p:nvPr/>
        </p:nvPicPr>
        <p:blipFill>
          <a:blip r:embed="rId4" cstate="print"/>
          <a:srcRect/>
          <a:stretch>
            <a:fillRect/>
          </a:stretch>
        </p:blipFill>
        <p:spPr bwMode="auto">
          <a:xfrm>
            <a:off x="899592" y="1628800"/>
            <a:ext cx="7416824" cy="4657720"/>
          </a:xfrm>
          <a:prstGeom prst="rect">
            <a:avLst/>
          </a:prstGeom>
          <a:noFill/>
        </p:spPr>
      </p:pic>
      <p:pic>
        <p:nvPicPr>
          <p:cNvPr id="4" name="musicabereber-podcastpixelcreativo-ivoox34384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pic>
        <p:nvPicPr>
          <p:cNvPr id="6" name="musicabereber-podcastpixelcreativo-ivoox34384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6065"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000" dirty="0" smtClean="0"/>
              <a:t/>
            </a:r>
            <a:br>
              <a:rPr lang="es-ES" sz="2000" dirty="0" smtClean="0"/>
            </a:br>
            <a:r>
              <a:rPr lang="es-ES" sz="2700" dirty="0" smtClean="0"/>
              <a:t>MISTERIOSAMENTE, LOS CORDEROS REGRESABAN SIEMPRE CON EL VIENTRE LLENO.</a:t>
            </a:r>
            <a:br>
              <a:rPr lang="es-ES" sz="2700" dirty="0" smtClean="0"/>
            </a:br>
            <a:endParaRPr lang="es-ES" sz="2700" dirty="0"/>
          </a:p>
        </p:txBody>
      </p:sp>
      <p:pic>
        <p:nvPicPr>
          <p:cNvPr id="5122" name="Picture 2" descr="C:\Users\Windows 7\Desktop\oiftroupeau.jpg"/>
          <p:cNvPicPr>
            <a:picLocks noGrp="1" noChangeAspect="1" noChangeArrowheads="1"/>
          </p:cNvPicPr>
          <p:nvPr>
            <p:ph idx="1"/>
          </p:nvPr>
        </p:nvPicPr>
        <p:blipFill>
          <a:blip r:embed="rId2" cstate="print"/>
          <a:srcRect/>
          <a:stretch>
            <a:fillRect/>
          </a:stretch>
        </p:blipFill>
        <p:spPr bwMode="auto">
          <a:xfrm>
            <a:off x="500034" y="1428736"/>
            <a:ext cx="8143932" cy="51435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advClick="0" advTm="5000">
        <p14:flash/>
      </p:transition>
    </mc:Choice>
    <mc:Fallback xmlns="">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939784"/>
          </a:xfrm>
        </p:spPr>
        <p:txBody>
          <a:bodyPr>
            <a:noAutofit/>
          </a:bodyPr>
          <a:lstStyle/>
          <a:p>
            <a:r>
              <a:rPr lang="es-ES" sz="2000" dirty="0" smtClean="0"/>
              <a:t>AL AÑO SIGUIENTE, TODOS LOS CORDEROS NACIERON CON LA CABEZA CON MANCHAS. </a:t>
            </a:r>
            <a:br>
              <a:rPr lang="es-ES" sz="2000" dirty="0" smtClean="0"/>
            </a:br>
            <a:r>
              <a:rPr lang="es-ES" sz="2000" dirty="0" smtClean="0"/>
              <a:t>AL VER ESO, LA MUJER SE NIEGA A DARLE LAS CRÍAS DE CORDERO.</a:t>
            </a:r>
            <a:br>
              <a:rPr lang="es-ES" sz="2000" dirty="0" smtClean="0"/>
            </a:br>
            <a:endParaRPr lang="es-ES" sz="2000" dirty="0"/>
          </a:p>
        </p:txBody>
      </p:sp>
      <p:pic>
        <p:nvPicPr>
          <p:cNvPr id="6146" name="Picture 2" descr="C:\Users\Windows 7\Desktop\ovejas_franciscojgomez.jpg"/>
          <p:cNvPicPr>
            <a:picLocks noChangeAspect="1" noChangeArrowheads="1"/>
          </p:cNvPicPr>
          <p:nvPr/>
        </p:nvPicPr>
        <p:blipFill>
          <a:blip r:embed="rId2" cstate="print"/>
          <a:srcRect/>
          <a:stretch>
            <a:fillRect/>
          </a:stretch>
        </p:blipFill>
        <p:spPr bwMode="auto">
          <a:xfrm>
            <a:off x="428596" y="1844824"/>
            <a:ext cx="8286808" cy="437025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000" dirty="0" smtClean="0"/>
              <a:t>LA MUJER TOMÓ LA DECISIÓN DE ENVENENARLO PARA QUEDARSE CON TODOS LOS CORDEROS.</a:t>
            </a:r>
            <a:endParaRPr lang="es-ES" sz="2000" dirty="0"/>
          </a:p>
        </p:txBody>
      </p:sp>
      <p:sp>
        <p:nvSpPr>
          <p:cNvPr id="3" name="2 Marcador de contenido"/>
          <p:cNvSpPr>
            <a:spLocks noGrp="1"/>
          </p:cNvSpPr>
          <p:nvPr>
            <p:ph idx="1"/>
          </p:nvPr>
        </p:nvSpPr>
        <p:spPr/>
        <p:txBody>
          <a:bodyPr/>
          <a:lstStyle/>
          <a:p>
            <a:endParaRPr lang="es-ES"/>
          </a:p>
        </p:txBody>
      </p:sp>
      <p:pic>
        <p:nvPicPr>
          <p:cNvPr id="7170" name="Picture 2" descr="C:\Users\Windows 7\Desktop\berenjena-pure.gif"/>
          <p:cNvPicPr>
            <a:picLocks noChangeAspect="1" noChangeArrowheads="1"/>
          </p:cNvPicPr>
          <p:nvPr/>
        </p:nvPicPr>
        <p:blipFill>
          <a:blip r:embed="rId2" cstate="print"/>
          <a:srcRect/>
          <a:stretch>
            <a:fillRect/>
          </a:stretch>
        </p:blipFill>
        <p:spPr bwMode="auto">
          <a:xfrm>
            <a:off x="428597" y="1571612"/>
            <a:ext cx="8286808" cy="485778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457200"/>
            <a:ext cx="8640960" cy="1143000"/>
          </a:xfrm>
        </p:spPr>
        <p:txBody>
          <a:bodyPr>
            <a:normAutofit fontScale="90000"/>
          </a:bodyPr>
          <a:lstStyle/>
          <a:p>
            <a:r>
              <a:rPr lang="es-ES" sz="1600" dirty="0" smtClean="0"/>
              <a:t/>
            </a:r>
            <a:br>
              <a:rPr lang="es-ES" sz="1600" dirty="0" smtClean="0"/>
            </a:br>
            <a:r>
              <a:rPr lang="es-ES" sz="1600" dirty="0" smtClean="0"/>
              <a:t/>
            </a:r>
            <a:br>
              <a:rPr lang="es-ES" sz="1600" dirty="0" smtClean="0"/>
            </a:br>
            <a:r>
              <a:rPr lang="es-ES" sz="2200" dirty="0" smtClean="0"/>
              <a:t>LA MUJER ENVENENÓ LA COMIDA, PERO EL PASTOR NO SE LA COMIÓ PORQUE NO TENÍA HAMBRE. </a:t>
            </a:r>
            <a:br>
              <a:rPr lang="es-ES" sz="2200" dirty="0" smtClean="0"/>
            </a:br>
            <a:r>
              <a:rPr lang="es-ES" sz="2200" dirty="0" smtClean="0"/>
              <a:t/>
            </a:r>
            <a:br>
              <a:rPr lang="es-ES" sz="2200" dirty="0" smtClean="0"/>
            </a:br>
            <a:r>
              <a:rPr lang="es-ES" sz="2200" dirty="0" smtClean="0"/>
              <a:t>PASÓ POR ALLÍ EL HIJO ÚNICO DE LA MUJER QUIEN, HAMBRIENTO, SE TOMÓ LOS ALIMENTOS ENVENENADOS.</a:t>
            </a:r>
            <a:r>
              <a:rPr lang="es-ES" sz="1800" dirty="0" smtClean="0"/>
              <a:t/>
            </a:r>
            <a:br>
              <a:rPr lang="es-ES" sz="1800" dirty="0" smtClean="0"/>
            </a:br>
            <a:r>
              <a:rPr lang="es-ES" sz="1800" dirty="0" smtClean="0"/>
              <a:t/>
            </a:r>
            <a:br>
              <a:rPr lang="es-ES" sz="1800" dirty="0" smtClean="0"/>
            </a:br>
            <a:endParaRPr lang="es-ES" sz="1800" dirty="0"/>
          </a:p>
        </p:txBody>
      </p:sp>
      <p:pic>
        <p:nvPicPr>
          <p:cNvPr id="8194" name="Picture 2" descr="C:\Users\Windows 7\Desktop\Premiado-anuncio-Hitler-muere-atropellado_PREIMA20130917_0183_32.jpg"/>
          <p:cNvPicPr>
            <a:picLocks noChangeAspect="1" noChangeArrowheads="1"/>
          </p:cNvPicPr>
          <p:nvPr/>
        </p:nvPicPr>
        <p:blipFill>
          <a:blip r:embed="rId2" cstate="print"/>
          <a:srcRect/>
          <a:stretch>
            <a:fillRect/>
          </a:stretch>
        </p:blipFill>
        <p:spPr bwMode="auto">
          <a:xfrm>
            <a:off x="500034" y="1916832"/>
            <a:ext cx="8215369" cy="42842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426170"/>
          </a:xfrm>
        </p:spPr>
        <p:txBody>
          <a:bodyPr>
            <a:noAutofit/>
          </a:bodyPr>
          <a:lstStyle/>
          <a:p>
            <a:r>
              <a:rPr lang="es-ES" sz="1800" dirty="0" smtClean="0"/>
              <a:t/>
            </a:r>
            <a:br>
              <a:rPr lang="es-ES" sz="1800" dirty="0" smtClean="0"/>
            </a:br>
            <a:r>
              <a:rPr lang="es-ES" sz="1800" dirty="0"/>
              <a:t/>
            </a:r>
            <a:br>
              <a:rPr lang="es-ES" sz="1800" dirty="0"/>
            </a:br>
            <a:r>
              <a:rPr lang="es-ES" sz="2000" dirty="0" smtClean="0"/>
              <a:t>EL PASTOR PARTIÓ A ZEMRAN DONDE MURIÓ. </a:t>
            </a:r>
            <a:br>
              <a:rPr lang="es-ES" sz="2000" dirty="0" smtClean="0"/>
            </a:br>
            <a:r>
              <a:rPr lang="es-ES" sz="2000" dirty="0" smtClean="0"/>
              <a:t>DESDE ENTONCES, A SU TUMBA, QUE ESTÁ AL LADO DE UN ÁRBOL, ACUDEN EN PEREGRINACIÓN MUJERES ESTÉRILES A CUYO TRONCO SE AMARRAN PARA PODER SER FÉRTILES.</a:t>
            </a:r>
            <a:r>
              <a:rPr lang="es-ES" sz="1800" dirty="0" smtClean="0"/>
              <a:t/>
            </a:r>
            <a:br>
              <a:rPr lang="es-ES" sz="1800" dirty="0" smtClean="0"/>
            </a:br>
            <a:r>
              <a:rPr lang="es-ES" sz="1800" dirty="0" smtClean="0"/>
              <a:t/>
            </a:r>
            <a:br>
              <a:rPr lang="es-ES" sz="1800" dirty="0" smtClean="0"/>
            </a:br>
            <a:endParaRPr lang="es-ES" sz="1800" dirty="0"/>
          </a:p>
        </p:txBody>
      </p:sp>
      <p:pic>
        <p:nvPicPr>
          <p:cNvPr id="5" name="Picture 2" descr="http://palabradevida.files.wordpress.com/2010/06/tree-forest20river20park.jpg"/>
          <p:cNvPicPr>
            <a:picLocks noChangeAspect="1" noChangeArrowheads="1"/>
          </p:cNvPicPr>
          <p:nvPr/>
        </p:nvPicPr>
        <p:blipFill>
          <a:blip r:embed="rId2"/>
          <a:srcRect/>
          <a:stretch>
            <a:fillRect/>
          </a:stretch>
        </p:blipFill>
        <p:spPr bwMode="auto">
          <a:xfrm>
            <a:off x="971600" y="1993909"/>
            <a:ext cx="7015629" cy="4243404"/>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5000">
        <p15:prstTrans prst="fallOver"/>
      </p:transition>
    </mc:Choice>
    <mc:Fallback>
      <p:transition spd="slow" advClick="0"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440246"/>
          </a:xfrm>
        </p:spPr>
        <p:txBody>
          <a:bodyPr>
            <a:normAutofit/>
          </a:bodyPr>
          <a:lstStyle/>
          <a:p>
            <a:r>
              <a:rPr lang="es-ES" sz="2800" dirty="0" smtClean="0">
                <a:solidFill>
                  <a:srgbClr val="FF0000"/>
                </a:solidFill>
              </a:rPr>
              <a:t>Trabajo hecho por los alumnos de Melilla:</a:t>
            </a:r>
            <a:br>
              <a:rPr lang="es-ES" sz="2800" dirty="0" smtClean="0">
                <a:solidFill>
                  <a:srgbClr val="FF0000"/>
                </a:solidFill>
              </a:rPr>
            </a:br>
            <a:r>
              <a:rPr lang="es-ES" sz="2800" dirty="0" smtClean="0">
                <a:solidFill>
                  <a:srgbClr val="FF0000"/>
                </a:solidFill>
              </a:rPr>
              <a:t/>
            </a:r>
            <a:br>
              <a:rPr lang="es-ES" sz="2800" dirty="0" smtClean="0">
                <a:solidFill>
                  <a:srgbClr val="FF0000"/>
                </a:solidFill>
              </a:rPr>
            </a:br>
            <a:r>
              <a:rPr lang="es-ES" sz="2800" dirty="0" smtClean="0">
                <a:solidFill>
                  <a:srgbClr val="00B0F0"/>
                </a:solidFill>
              </a:rPr>
              <a:t>Ahmed </a:t>
            </a:r>
            <a:r>
              <a:rPr lang="es-ES" sz="2800" dirty="0" err="1" smtClean="0">
                <a:solidFill>
                  <a:srgbClr val="00B0F0"/>
                </a:solidFill>
              </a:rPr>
              <a:t>Ahmed</a:t>
            </a:r>
            <a:r>
              <a:rPr lang="es-ES" sz="2800" dirty="0" smtClean="0">
                <a:solidFill>
                  <a:srgbClr val="00B0F0"/>
                </a:solidFill>
              </a:rPr>
              <a:t> </a:t>
            </a:r>
            <a:r>
              <a:rPr lang="es-ES" sz="2800" dirty="0" err="1" smtClean="0">
                <a:solidFill>
                  <a:srgbClr val="00B0F0"/>
                </a:solidFill>
              </a:rPr>
              <a:t>Chadleyen</a:t>
            </a:r>
            <a:r>
              <a:rPr lang="es-ES" sz="2800" dirty="0" smtClean="0">
                <a:solidFill>
                  <a:srgbClr val="00B0F0"/>
                </a:solidFill>
              </a:rPr>
              <a:t> </a:t>
            </a:r>
            <a:r>
              <a:rPr lang="es-ES" sz="2800" dirty="0" smtClean="0">
                <a:solidFill>
                  <a:srgbClr val="FF0000"/>
                </a:solidFill>
              </a:rPr>
              <a:t/>
            </a:r>
            <a:br>
              <a:rPr lang="es-ES" sz="2800" dirty="0" smtClean="0">
                <a:solidFill>
                  <a:srgbClr val="FF0000"/>
                </a:solidFill>
              </a:rPr>
            </a:br>
            <a:r>
              <a:rPr lang="es-ES" sz="2800" dirty="0" smtClean="0">
                <a:solidFill>
                  <a:srgbClr val="FF0000"/>
                </a:solidFill>
              </a:rPr>
              <a:t/>
            </a:r>
            <a:br>
              <a:rPr lang="es-ES" sz="2800" dirty="0" smtClean="0">
                <a:solidFill>
                  <a:srgbClr val="FF0000"/>
                </a:solidFill>
              </a:rPr>
            </a:br>
            <a:r>
              <a:rPr lang="es-ES" sz="2800" dirty="0" smtClean="0">
                <a:solidFill>
                  <a:srgbClr val="00B0F0"/>
                </a:solidFill>
              </a:rPr>
              <a:t>y</a:t>
            </a:r>
            <a:r>
              <a:rPr lang="es-ES" sz="2800" dirty="0" smtClean="0">
                <a:solidFill>
                  <a:srgbClr val="FF0000"/>
                </a:solidFill>
              </a:rPr>
              <a:t/>
            </a:r>
            <a:br>
              <a:rPr lang="es-ES" sz="2800" dirty="0" smtClean="0">
                <a:solidFill>
                  <a:srgbClr val="FF0000"/>
                </a:solidFill>
              </a:rPr>
            </a:br>
            <a:r>
              <a:rPr lang="es-ES" sz="2800" dirty="0" smtClean="0">
                <a:solidFill>
                  <a:srgbClr val="FF0000"/>
                </a:solidFill>
              </a:rPr>
              <a:t/>
            </a:r>
            <a:br>
              <a:rPr lang="es-ES" sz="2800" dirty="0" smtClean="0">
                <a:solidFill>
                  <a:srgbClr val="FF0000"/>
                </a:solidFill>
              </a:rPr>
            </a:br>
            <a:r>
              <a:rPr lang="es-ES" sz="2800" dirty="0" smtClean="0">
                <a:solidFill>
                  <a:srgbClr val="00B0F0"/>
                </a:solidFill>
              </a:rPr>
              <a:t>Mohamed </a:t>
            </a:r>
            <a:r>
              <a:rPr lang="es-ES" sz="2800" dirty="0" smtClean="0">
                <a:solidFill>
                  <a:srgbClr val="00B0F0"/>
                </a:solidFill>
              </a:rPr>
              <a:t>El </a:t>
            </a:r>
            <a:r>
              <a:rPr lang="es-ES" sz="2800" dirty="0" err="1" smtClean="0">
                <a:solidFill>
                  <a:srgbClr val="00B0F0"/>
                </a:solidFill>
              </a:rPr>
              <a:t>Ouardi</a:t>
            </a:r>
            <a:r>
              <a:rPr lang="es-ES" sz="2800" dirty="0" smtClean="0">
                <a:solidFill>
                  <a:srgbClr val="00B0F0"/>
                </a:solidFill>
              </a:rPr>
              <a:t> </a:t>
            </a:r>
            <a:r>
              <a:rPr lang="es-ES" sz="2800" dirty="0" smtClean="0">
                <a:solidFill>
                  <a:srgbClr val="00B0F0"/>
                </a:solidFill>
              </a:rPr>
              <a:t>Ahmed</a:t>
            </a:r>
            <a:br>
              <a:rPr lang="es-ES" sz="2800" dirty="0" smtClean="0">
                <a:solidFill>
                  <a:srgbClr val="00B0F0"/>
                </a:solidFill>
              </a:rPr>
            </a:br>
            <a:r>
              <a:rPr lang="es-ES" sz="2800" dirty="0">
                <a:solidFill>
                  <a:srgbClr val="00B0F0"/>
                </a:solidFill>
              </a:rPr>
              <a:t/>
            </a:r>
            <a:br>
              <a:rPr lang="es-ES" sz="2800" dirty="0">
                <a:solidFill>
                  <a:srgbClr val="00B0F0"/>
                </a:solidFill>
              </a:rPr>
            </a:br>
            <a:r>
              <a:rPr lang="es-ES" sz="2800" dirty="0" smtClean="0">
                <a:solidFill>
                  <a:srgbClr val="FF0000"/>
                </a:solidFill>
              </a:rPr>
              <a:t>Arreglos realizados por José Antonio</a:t>
            </a:r>
            <a:br>
              <a:rPr lang="es-ES" sz="2800" dirty="0" smtClean="0">
                <a:solidFill>
                  <a:srgbClr val="FF0000"/>
                </a:solidFill>
              </a:rPr>
            </a:br>
            <a:r>
              <a:rPr lang="es-ES" sz="2800" dirty="0" smtClean="0">
                <a:solidFill>
                  <a:srgbClr val="FF0000"/>
                </a:solidFill>
              </a:rPr>
              <a:t>(Melilla, </a:t>
            </a:r>
            <a:r>
              <a:rPr lang="es-ES" sz="2800" dirty="0" err="1" smtClean="0">
                <a:solidFill>
                  <a:srgbClr val="FF0000"/>
                </a:solidFill>
              </a:rPr>
              <a:t>eTwinning</a:t>
            </a:r>
            <a:r>
              <a:rPr lang="es-ES" sz="2800" dirty="0" smtClean="0">
                <a:solidFill>
                  <a:srgbClr val="FF0000"/>
                </a:solidFill>
              </a:rPr>
              <a:t> 2015)</a:t>
            </a:r>
            <a:endParaRPr lang="es-ES" sz="2800" dirty="0">
              <a:solidFill>
                <a:srgbClr val="FF0000"/>
              </a:solidFill>
            </a:endParaRPr>
          </a:p>
        </p:txBody>
      </p:sp>
    </p:spTree>
  </p:cSld>
  <p:clrMapOvr>
    <a:masterClrMapping/>
  </p:clrMapOvr>
  <p:transition spd="slow" advTm="5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smtClean="0"/>
              <a:t>Recogida en la ciudad de Marrakech</a:t>
            </a:r>
            <a:r>
              <a:rPr lang="es-ES" sz="2400" dirty="0"/>
              <a:t> </a:t>
            </a:r>
            <a:r>
              <a:rPr lang="es-ES" sz="2400" dirty="0" smtClean="0"/>
              <a:t>(Marruecos), en el norte </a:t>
            </a:r>
            <a:r>
              <a:rPr lang="es-ES" sz="2400" dirty="0"/>
              <a:t>de </a:t>
            </a:r>
            <a:r>
              <a:rPr lang="es-ES" sz="2400" dirty="0" smtClean="0"/>
              <a:t>África</a:t>
            </a:r>
            <a:r>
              <a:rPr lang="es-ES" sz="2400" dirty="0"/>
              <a:t>,</a:t>
            </a:r>
            <a:r>
              <a:rPr lang="es-ES" sz="2400" dirty="0" smtClean="0"/>
              <a:t/>
            </a:r>
            <a:br>
              <a:rPr lang="es-ES" sz="2400" dirty="0" smtClean="0"/>
            </a:br>
            <a:r>
              <a:rPr lang="es-ES" sz="2400" dirty="0" smtClean="0"/>
              <a:t>(a 800 Km. </a:t>
            </a:r>
            <a:r>
              <a:rPr lang="es-ES" sz="2400" dirty="0"/>
              <a:t>d</a:t>
            </a:r>
            <a:r>
              <a:rPr lang="es-ES" sz="2400" dirty="0" smtClean="0"/>
              <a:t>e Melilla)…</a:t>
            </a:r>
            <a:endParaRPr lang="es-ES" sz="24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588" y="1700808"/>
            <a:ext cx="7416824" cy="4027586"/>
          </a:xfrm>
        </p:spPr>
      </p:pic>
    </p:spTree>
    <p:extLst>
      <p:ext uri="{BB962C8B-B14F-4D97-AF65-F5344CB8AC3E}">
        <p14:creationId xmlns:p14="http://schemas.microsoft.com/office/powerpoint/2010/main" val="1358891302"/>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…en el famoso mercado de la ciudad,</a:t>
            </a:r>
            <a:endParaRPr lang="es-ES" sz="2800" dirty="0"/>
          </a:p>
        </p:txBody>
      </p:sp>
      <p:pic>
        <p:nvPicPr>
          <p:cNvPr id="5122" name="Picture 2" descr="http://www.viajarpelomundo.info/wp-content/uploads/130515_JEMAA-EL-FNA_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0331" y="1845949"/>
            <a:ext cx="5936005" cy="395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7265"/>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y</a:t>
            </a:r>
            <a:r>
              <a:rPr lang="es-ES" sz="3200" dirty="0" smtClean="0"/>
              <a:t> difundida por un cuentacuentos.</a:t>
            </a:r>
            <a:endParaRPr lang="es-ES" sz="3200" dirty="0"/>
          </a:p>
        </p:txBody>
      </p:sp>
      <p:pic>
        <p:nvPicPr>
          <p:cNvPr id="1026" name="Picture 2" descr="http://www.cervantes.es/memoria_ic_web_2010-2011/html/centrosCervantes/fotosCentros/marrakech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36190"/>
            <a:ext cx="8229600" cy="425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50690"/>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1364910"/>
          </a:xfrm>
        </p:spPr>
        <p:txBody>
          <a:bodyPr>
            <a:noAutofit/>
          </a:bodyPr>
          <a:lstStyle/>
          <a:p>
            <a:pPr algn="just"/>
            <a:r>
              <a:rPr lang="es-ES" sz="2000" dirty="0" smtClean="0"/>
              <a:t>SIDI </a:t>
            </a:r>
            <a:r>
              <a:rPr lang="es-ES" sz="2000" dirty="0" smtClean="0"/>
              <a:t>RAHHAL, </a:t>
            </a:r>
            <a:r>
              <a:rPr lang="es-ES" sz="2000" dirty="0" smtClean="0"/>
              <a:t>UN SANTO HOMBRE, SE </a:t>
            </a:r>
            <a:r>
              <a:rPr lang="es-ES" sz="2000" dirty="0" smtClean="0"/>
              <a:t>DISFRAZÓ </a:t>
            </a:r>
            <a:r>
              <a:rPr lang="es-ES" sz="2000" dirty="0" smtClean="0"/>
              <a:t>DE </a:t>
            </a:r>
            <a:r>
              <a:rPr lang="es-ES" sz="2000" dirty="0" smtClean="0"/>
              <a:t>MENDIGO PARA CONOCER LA FE DE LOS HABITANTES DEL PUEBLO.</a:t>
            </a:r>
            <a:br>
              <a:rPr lang="es-ES" sz="2000" dirty="0" smtClean="0"/>
            </a:br>
            <a:r>
              <a:rPr lang="es-ES" sz="2000" dirty="0" smtClean="0"/>
              <a:t>COMENZÓ A</a:t>
            </a:r>
            <a:r>
              <a:rPr lang="es-ES" sz="2000" dirty="0" smtClean="0"/>
              <a:t> BUSCAR </a:t>
            </a:r>
            <a:r>
              <a:rPr lang="es-ES" sz="2000" dirty="0" smtClean="0"/>
              <a:t>A ALGUIEN QUE  LE DIERA TRABAJO COMO PASTOR.</a:t>
            </a:r>
            <a:endParaRPr lang="es-ES" sz="2000" dirty="0"/>
          </a:p>
        </p:txBody>
      </p:sp>
      <p:pic>
        <p:nvPicPr>
          <p:cNvPr id="2050" name="Picture 2" descr="http://globedia.com/imagenes/noticias/2013/12/14/reflexiones-navidad-pastores_1_1931016.jpg"/>
          <p:cNvPicPr>
            <a:picLocks noChangeAspect="1" noChangeArrowheads="1"/>
          </p:cNvPicPr>
          <p:nvPr/>
        </p:nvPicPr>
        <p:blipFill rotWithShape="1">
          <a:blip r:embed="rId2">
            <a:extLst>
              <a:ext uri="{28A0092B-C50C-407E-A947-70E740481C1C}">
                <a14:useLocalDpi xmlns:a14="http://schemas.microsoft.com/office/drawing/2010/main" val="0"/>
              </a:ext>
            </a:extLst>
          </a:blip>
          <a:srcRect l="8381" t="2407" r="48324" b="-2810"/>
          <a:stretch/>
        </p:blipFill>
        <p:spPr bwMode="auto">
          <a:xfrm>
            <a:off x="2915816" y="1697568"/>
            <a:ext cx="3600400" cy="4752528"/>
          </a:xfrm>
          <a:prstGeom prst="rect">
            <a:avLst/>
          </a:prstGeom>
          <a:noFill/>
          <a:effectLst>
            <a:glow rad="228600">
              <a:schemeClr val="tx2">
                <a:lumMod val="60000"/>
                <a:lumOff val="40000"/>
                <a:alpha val="40000"/>
              </a:schemeClr>
            </a:glow>
          </a:effectLst>
          <a:scene3d>
            <a:camera prst="orthographicFront"/>
            <a:lightRig rig="threePt" dir="t"/>
          </a:scene3d>
          <a:sp3d prstMaterial="matte"/>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000" dirty="0" smtClean="0"/>
              <a:t>SE ENCONTRÓ CON UNA MUJER  QUE TENÍA 200 CORDEROS  Y LE PIDIÓ QUE </a:t>
            </a:r>
            <a:r>
              <a:rPr lang="es-ES" sz="2000" dirty="0" smtClean="0"/>
              <a:t>LO </a:t>
            </a:r>
            <a:r>
              <a:rPr lang="es-ES" sz="2000" dirty="0" smtClean="0"/>
              <a:t>CONTRATARA.</a:t>
            </a:r>
            <a:endParaRPr lang="es-ES" sz="2000" dirty="0"/>
          </a:p>
        </p:txBody>
      </p:sp>
      <p:pic>
        <p:nvPicPr>
          <p:cNvPr id="4" name="3 Imagen" descr="pastoraaaaaaaaa.jpg"/>
          <p:cNvPicPr>
            <a:picLocks noChangeAspect="1"/>
          </p:cNvPicPr>
          <p:nvPr/>
        </p:nvPicPr>
        <p:blipFill>
          <a:blip r:embed="rId2"/>
          <a:stretch>
            <a:fillRect/>
          </a:stretch>
        </p:blipFill>
        <p:spPr>
          <a:xfrm>
            <a:off x="2267744" y="1417638"/>
            <a:ext cx="4843725" cy="4761628"/>
          </a:xfrm>
          <a:prstGeom prst="rect">
            <a:avLst/>
          </a:prstGeom>
        </p:spPr>
      </p:pic>
    </p:spTree>
  </p:cSld>
  <p:clrMapOvr>
    <a:masterClrMapping/>
  </p:clrMapOvr>
  <p:transition spd="slow" advClick="0" advTm="10000">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92919" y="620688"/>
            <a:ext cx="8229600" cy="1143000"/>
          </a:xfrm>
        </p:spPr>
        <p:txBody>
          <a:bodyPr>
            <a:normAutofit fontScale="90000"/>
          </a:bodyPr>
          <a:lstStyle/>
          <a:p>
            <a:pPr algn="just"/>
            <a:r>
              <a:rPr lang="es-ES" sz="2200" dirty="0" smtClean="0"/>
              <a:t>EN EL POBLADO, ANTE EL CONSEJO DE ANCIANOS, LLEGARON AL ACUERDO DE QUE SIDDI RAHHAL NO RECIBIRÍA DINERO POR SU TRABAJO, SINO QUE SE QUEDARÍA CON TODOS LOS CORDEROS QUE NACIERAN CON LA CABEZA MANCHADA.</a:t>
            </a:r>
            <a:r>
              <a:rPr lang="es-ES" sz="1600" dirty="0" smtClean="0"/>
              <a:t/>
            </a:r>
            <a:br>
              <a:rPr lang="es-ES" sz="1600" dirty="0" smtClean="0"/>
            </a:br>
            <a:endParaRPr lang="es-ES" sz="1600" dirty="0"/>
          </a:p>
        </p:txBody>
      </p:sp>
      <p:pic>
        <p:nvPicPr>
          <p:cNvPr id="2050" name="Picture 2" descr="C:\Users\Windows 7\Desktop\Consejo_de_ancianos_de_Diabugu.jpg"/>
          <p:cNvPicPr>
            <a:picLocks noGrp="1" noChangeAspect="1" noChangeArrowheads="1"/>
          </p:cNvPicPr>
          <p:nvPr>
            <p:ph idx="1"/>
          </p:nvPr>
        </p:nvPicPr>
        <p:blipFill>
          <a:blip r:embed="rId2" cstate="print"/>
          <a:srcRect/>
          <a:stretch>
            <a:fillRect/>
          </a:stretch>
        </p:blipFill>
        <p:spPr bwMode="auto">
          <a:xfrm>
            <a:off x="642910" y="1988840"/>
            <a:ext cx="7929618" cy="4313616"/>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5000">
        <p15:prstTrans prst="fallOver"/>
      </p:transition>
    </mc:Choice>
    <mc:Fallback>
      <p:transition spd="slow"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40743" y="397883"/>
            <a:ext cx="8229600" cy="1143000"/>
          </a:xfrm>
        </p:spPr>
        <p:txBody>
          <a:bodyPr>
            <a:normAutofit/>
          </a:bodyPr>
          <a:lstStyle/>
          <a:p>
            <a:r>
              <a:rPr lang="es-ES" sz="2000" dirty="0" smtClean="0"/>
              <a:t>CUENTA LA LEYENDA QUE, DESPUÉS, SIDI RAHHAL SE LLEVÓ EL REBAÑO A LA REGIÓN DE MOGADOR. </a:t>
            </a:r>
            <a:br>
              <a:rPr lang="es-ES" sz="2000" dirty="0" smtClean="0"/>
            </a:br>
            <a:r>
              <a:rPr lang="es-ES" sz="2000" dirty="0" smtClean="0"/>
              <a:t>ALLÍ SOLÍA DEJAR LOS CORDEROS A LA SOMBRA DE UN PISTACHERO.</a:t>
            </a:r>
            <a:endParaRPr lang="es-ES" sz="2000" dirty="0"/>
          </a:p>
        </p:txBody>
      </p:sp>
      <p:pic>
        <p:nvPicPr>
          <p:cNvPr id="4" name="Picture 2" descr="http://static2.agroterra.net/media/catalog/product/cache/3/image/800x800/9df78eab33525d08d6e5fb8d27136e95/0/1/planta-de-pistacho-injertada-3092310___017507163246238.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 t="12527" r="-2" b="12705"/>
          <a:stretch/>
        </p:blipFill>
        <p:spPr bwMode="auto">
          <a:xfrm>
            <a:off x="4788024" y="2268000"/>
            <a:ext cx="3661947" cy="338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Windows 7\Desktop\Rebano-de-ovejas-ovis-orientalis-aries_fullBancoImagenes.jpg"/>
          <p:cNvPicPr>
            <a:picLocks noChangeAspect="1" noChangeArrowheads="1"/>
          </p:cNvPicPr>
          <p:nvPr/>
        </p:nvPicPr>
        <p:blipFill rotWithShape="1">
          <a:blip r:embed="rId3" cstate="print"/>
          <a:srcRect l="-523" t="14652" r="34207" b="4991"/>
          <a:stretch/>
        </p:blipFill>
        <p:spPr bwMode="auto">
          <a:xfrm>
            <a:off x="683568" y="2268000"/>
            <a:ext cx="4536000" cy="3384000"/>
          </a:xfrm>
          <a:prstGeom prst="rect">
            <a:avLst/>
          </a:prstGeom>
          <a:noFill/>
        </p:spPr>
      </p:pic>
    </p:spTree>
  </p:cSld>
  <p:clrMapOvr>
    <a:masterClrMapping/>
  </p:clrMapOvr>
  <p:transition spd="slow" advClick="0" advTm="10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000" dirty="0" smtClean="0"/>
              <a:t>LA MUJER IBA A VIGILARLO. SIEMPRE SE LO ENCONTRABA REMENDANDO SU CAPA MIENTRAS LOS CORDEROS ESTABAN TUMBADOS SIN PASTAR.</a:t>
            </a:r>
            <a:r>
              <a:rPr lang="es-ES" sz="1600" dirty="0" smtClean="0"/>
              <a:t/>
            </a:r>
            <a:br>
              <a:rPr lang="es-ES" sz="1600" dirty="0" smtClean="0"/>
            </a:br>
            <a:endParaRPr lang="es-ES" sz="1600" dirty="0"/>
          </a:p>
        </p:txBody>
      </p:sp>
      <p:pic>
        <p:nvPicPr>
          <p:cNvPr id="9" name="Picture 2" descr="C:\Users\Windows 7\Desktop\Rebano-de-ovejas-ovis-orientalis-aries_fullBancoImagenes.jpg"/>
          <p:cNvPicPr>
            <a:picLocks noGrp="1" noChangeAspect="1" noChangeArrowheads="1"/>
          </p:cNvPicPr>
          <p:nvPr>
            <p:ph idx="1"/>
          </p:nvPr>
        </p:nvPicPr>
        <p:blipFill>
          <a:blip r:embed="rId2" cstate="print"/>
          <a:srcRect/>
          <a:stretch>
            <a:fillRect/>
          </a:stretch>
        </p:blipFill>
        <p:spPr bwMode="auto">
          <a:xfrm>
            <a:off x="1475656" y="1844824"/>
            <a:ext cx="6408712" cy="40449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188</Words>
  <Application>Microsoft Office PowerPoint</Application>
  <PresentationFormat>Presentación en pantalla (4:3)</PresentationFormat>
  <Paragraphs>15</Paragraphs>
  <Slides>15</Slides>
  <Notes>0</Notes>
  <HiddenSlides>0</HiddenSlides>
  <MMClips>2</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vt:lpstr>
      <vt:lpstr>Tema de Office</vt:lpstr>
      <vt:lpstr>La leyenda del santo Sidi Rahhal   </vt:lpstr>
      <vt:lpstr>Recogida en la ciudad de Marrakech (Marruecos), en el norte de África, (a 800 Km. de Melilla)…</vt:lpstr>
      <vt:lpstr>…en el famoso mercado de la ciudad,</vt:lpstr>
      <vt:lpstr>y difundida por un cuentacuentos.</vt:lpstr>
      <vt:lpstr>SIDI RAHHAL, UN SANTO HOMBRE, SE DISFRAZÓ DE MENDIGO PARA CONOCER LA FE DE LOS HABITANTES DEL PUEBLO. COMENZÓ A BUSCAR A ALGUIEN QUE  LE DIERA TRABAJO COMO PASTOR.</vt:lpstr>
      <vt:lpstr>SE ENCONTRÓ CON UNA MUJER  QUE TENÍA 200 CORDEROS  Y LE PIDIÓ QUE LO CONTRATARA.</vt:lpstr>
      <vt:lpstr>EN EL POBLADO, ANTE EL CONSEJO DE ANCIANOS, LLEGARON AL ACUERDO DE QUE SIDDI RAHHAL NO RECIBIRÍA DINERO POR SU TRABAJO, SINO QUE SE QUEDARÍA CON TODOS LOS CORDEROS QUE NACIERAN CON LA CABEZA MANCHADA. </vt:lpstr>
      <vt:lpstr>CUENTA LA LEYENDA QUE, DESPUÉS, SIDI RAHHAL SE LLEVÓ EL REBAÑO A LA REGIÓN DE MOGADOR.  ALLÍ SOLÍA DEJAR LOS CORDEROS A LA SOMBRA DE UN PISTACHERO.</vt:lpstr>
      <vt:lpstr>LA MUJER IBA A VIGILARLO. SIEMPRE SE LO ENCONTRABA REMENDANDO SU CAPA MIENTRAS LOS CORDEROS ESTABAN TUMBADOS SIN PASTAR. </vt:lpstr>
      <vt:lpstr> MISTERIOSAMENTE, LOS CORDEROS REGRESABAN SIEMPRE CON EL VIENTRE LLENO. </vt:lpstr>
      <vt:lpstr>AL AÑO SIGUIENTE, TODOS LOS CORDEROS NACIERON CON LA CABEZA CON MANCHAS.  AL VER ESO, LA MUJER SE NIEGA A DARLE LAS CRÍAS DE CORDERO. </vt:lpstr>
      <vt:lpstr>LA MUJER TOMÓ LA DECISIÓN DE ENVENENARLO PARA QUEDARSE CON TODOS LOS CORDEROS.</vt:lpstr>
      <vt:lpstr>  LA MUJER ENVENENÓ LA COMIDA, PERO EL PASTOR NO SE LA COMIÓ PORQUE NO TENÍA HAMBRE.   PASÓ POR ALLÍ EL HIJO ÚNICO DE LA MUJER QUIEN, HAMBRIENTO, SE TOMÓ LOS ALIMENTOS ENVENENADOS.  </vt:lpstr>
      <vt:lpstr>  EL PASTOR PARTIÓ A ZEMRAN DONDE MURIÓ.  DESDE ENTONCES, A SU TUMBA, QUE ESTÁ AL LADO DE UN ÁRBOL, ACUDEN EN PEREGRINACIÓN MUJERES ESTÉRILES A CUYO TRONCO SE AMARRAN PARA PODER SER FÉRTILES.  </vt:lpstr>
      <vt:lpstr>Trabajo hecho por los alumnos de Melilla:  Ahmed Ahmed Chadleyen   y  Mohamed El Ouardi Ahmed  Arreglos realizados por José Antonio (Melilla, eTwinning 2015)</vt:lpstr>
    </vt:vector>
  </TitlesOfParts>
  <Company>lq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SIDI RAHHAL SE DISFRAZA DE MENDIGO .BUSCA UN MENDIGO QUE  LE DE TRBAJO COMO PASTOR</dc:title>
  <dc:creator>Alumno</dc:creator>
  <cp:lastModifiedBy>José Antonio Sánchez Ojeda</cp:lastModifiedBy>
  <cp:revision>20</cp:revision>
  <dcterms:created xsi:type="dcterms:W3CDTF">2015-03-25T12:20:32Z</dcterms:created>
  <dcterms:modified xsi:type="dcterms:W3CDTF">2015-04-09T18:39:08Z</dcterms:modified>
</cp:coreProperties>
</file>