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0" r:id="rId3"/>
    <p:sldId id="259"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1D52"/>
    <a:srgbClr val="91276E"/>
    <a:srgbClr val="912EA2"/>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90" d="100"/>
          <a:sy n="90" d="100"/>
        </p:scale>
        <p:origin x="-450" y="-96"/>
      </p:cViewPr>
      <p:guideLst>
        <p:guide orient="horz" pos="2160"/>
        <p:guide pos="3840"/>
      </p:guideLst>
    </p:cSldViewPr>
  </p:slideViewPr>
  <p:notesTextViewPr>
    <p:cViewPr>
      <p:scale>
        <a:sx n="1" d="1"/>
        <a:sy n="1" d="1"/>
      </p:scale>
      <p:origin x="0" y="0"/>
    </p:cViewPr>
  </p:notesTextViewPr>
  <p:sorterViewPr>
    <p:cViewPr>
      <p:scale>
        <a:sx n="100" d="100"/>
        <a:sy n="100" d="100"/>
      </p:scale>
      <p:origin x="0" y="11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darbalapis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darbalapis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darbalapis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darbalapis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darbalapis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darbalapis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rgbClr val="C00000"/>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smtClean="0">
                        <a:latin typeface="Times New Roman" panose="02020603050405020304" pitchFamily="18" charset="0"/>
                        <a:cs typeface="Times New Roman" panose="02020603050405020304" pitchFamily="18" charset="0"/>
                      </a:rPr>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Lapas1!$A$2:$A$7</c:f>
              <c:strCache>
                <c:ptCount val="6"/>
                <c:pt idx="0">
                  <c:v>1 teacher</c:v>
                </c:pt>
                <c:pt idx="1">
                  <c:v>2 teacher</c:v>
                </c:pt>
                <c:pt idx="2">
                  <c:v>3 teacher</c:v>
                </c:pt>
                <c:pt idx="3">
                  <c:v>4 teacher</c:v>
                </c:pt>
                <c:pt idx="4">
                  <c:v>5 teacher</c:v>
                </c:pt>
                <c:pt idx="5">
                  <c:v>6 teacher</c:v>
                </c:pt>
              </c:strCache>
            </c:strRef>
          </c:cat>
          <c:val>
            <c:numRef>
              <c:f>Lapas1!$B$2:$B$7</c:f>
              <c:numCache>
                <c:formatCode>General</c:formatCode>
                <c:ptCount val="6"/>
                <c:pt idx="0">
                  <c:v>1</c:v>
                </c:pt>
                <c:pt idx="1">
                  <c:v>1</c:v>
                </c:pt>
                <c:pt idx="2">
                  <c:v>1</c:v>
                </c:pt>
                <c:pt idx="3">
                  <c:v>1</c:v>
                </c:pt>
                <c:pt idx="4">
                  <c:v>1</c:v>
                </c:pt>
                <c:pt idx="5">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114589842936297"/>
          <c:y val="0.10194838563839807"/>
          <c:w val="0.19991230262883805"/>
          <c:h val="0.822897185698677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C00000"/>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Lapas1!$A$2:$A$5</c:f>
              <c:strCache>
                <c:ptCount val="3"/>
                <c:pt idx="0">
                  <c:v>All games</c:v>
                </c:pt>
                <c:pt idx="1">
                  <c:v>Q-bitz</c:v>
                </c:pt>
                <c:pt idx="2">
                  <c:v>Candy</c:v>
                </c:pt>
              </c:strCache>
            </c:strRef>
          </c:cat>
          <c:val>
            <c:numRef>
              <c:f>Lapas1!$B$2:$B$5</c:f>
              <c:numCache>
                <c:formatCode>General</c:formatCode>
                <c:ptCount val="4"/>
                <c:pt idx="0">
                  <c:v>3</c:v>
                </c:pt>
                <c:pt idx="1">
                  <c:v>4</c:v>
                </c:pt>
                <c:pt idx="2">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7982755280589926"/>
          <c:y val="5.2170440417435862E-2"/>
          <c:w val="0.10251812273465818"/>
          <c:h val="0.899486870361300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rgbClr val="C00000"/>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smtClean="0">
                        <a:latin typeface="Times New Roman" panose="02020603050405020304" pitchFamily="18" charset="0"/>
                        <a:cs typeface="Times New Roman" panose="02020603050405020304" pitchFamily="18" charset="0"/>
                      </a:rPr>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Lapas1!$A$2:$A$7</c:f>
              <c:strCache>
                <c:ptCount val="6"/>
                <c:pt idx="0">
                  <c:v>1 teacher</c:v>
                </c:pt>
                <c:pt idx="1">
                  <c:v>2 teacher</c:v>
                </c:pt>
                <c:pt idx="2">
                  <c:v>3 teacher</c:v>
                </c:pt>
                <c:pt idx="3">
                  <c:v>4 teacher</c:v>
                </c:pt>
                <c:pt idx="4">
                  <c:v>5 teacher</c:v>
                </c:pt>
                <c:pt idx="5">
                  <c:v>6 teacher</c:v>
                </c:pt>
              </c:strCache>
            </c:strRef>
          </c:cat>
          <c:val>
            <c:numRef>
              <c:f>Lapas1!$B$2:$B$7</c:f>
              <c:numCache>
                <c:formatCode>General</c:formatCode>
                <c:ptCount val="6"/>
                <c:pt idx="0">
                  <c:v>1</c:v>
                </c:pt>
                <c:pt idx="1">
                  <c:v>1</c:v>
                </c:pt>
                <c:pt idx="2">
                  <c:v>1</c:v>
                </c:pt>
                <c:pt idx="3">
                  <c:v>1</c:v>
                </c:pt>
                <c:pt idx="4">
                  <c:v>1</c:v>
                </c:pt>
                <c:pt idx="5">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114589842936297"/>
          <c:y val="0.10194838563839807"/>
          <c:w val="0.19991230262883805"/>
          <c:h val="0.822897185698677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rgbClr val="C00000"/>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smtClean="0">
                        <a:latin typeface="Times New Roman" panose="02020603050405020304" pitchFamily="18" charset="0"/>
                        <a:cs typeface="Times New Roman" panose="02020603050405020304" pitchFamily="18" charset="0"/>
                      </a:rPr>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Lapas1!$A$2:$A$7</c:f>
              <c:strCache>
                <c:ptCount val="6"/>
                <c:pt idx="0">
                  <c:v>1 teacher</c:v>
                </c:pt>
                <c:pt idx="1">
                  <c:v>2 teacher</c:v>
                </c:pt>
                <c:pt idx="2">
                  <c:v>3 teacher</c:v>
                </c:pt>
                <c:pt idx="3">
                  <c:v>4 teacher</c:v>
                </c:pt>
                <c:pt idx="4">
                  <c:v>5 teacher</c:v>
                </c:pt>
                <c:pt idx="5">
                  <c:v>6 teacher</c:v>
                </c:pt>
              </c:strCache>
            </c:strRef>
          </c:cat>
          <c:val>
            <c:numRef>
              <c:f>Lapas1!$B$2:$B$7</c:f>
              <c:numCache>
                <c:formatCode>General</c:formatCode>
                <c:ptCount val="6"/>
                <c:pt idx="0">
                  <c:v>1</c:v>
                </c:pt>
                <c:pt idx="1">
                  <c:v>1</c:v>
                </c:pt>
                <c:pt idx="2">
                  <c:v>1</c:v>
                </c:pt>
                <c:pt idx="3">
                  <c:v>1</c:v>
                </c:pt>
                <c:pt idx="4">
                  <c:v>1</c:v>
                </c:pt>
                <c:pt idx="5">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114589842936297"/>
          <c:y val="0.10194838563839807"/>
          <c:w val="0.19991230262883805"/>
          <c:h val="0.822897185698677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rgbClr val="C00000"/>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dLbl>
              <c:idx val="0"/>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1"/>
              <c:layout/>
              <c:tx>
                <c:rich>
                  <a:bodyPr/>
                  <a:lstStyle/>
                  <a:p>
                    <a:r>
                      <a:rPr lang="en-US" dirty="0"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2"/>
              <c:layout/>
              <c:tx>
                <c:rich>
                  <a:bodyPr/>
                  <a:lstStyle/>
                  <a:p>
                    <a:r>
                      <a:rPr lang="en-US" smtClean="0">
                        <a:latin typeface="Times New Roman" panose="02020603050405020304" pitchFamily="18" charset="0"/>
                        <a:cs typeface="Times New Roman" panose="02020603050405020304" pitchFamily="18" charset="0"/>
                      </a:rPr>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3"/>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4"/>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dLbl>
              <c:idx val="5"/>
              <c:layout/>
              <c:tx>
                <c:rich>
                  <a:bodyPr/>
                  <a:lstStyle/>
                  <a:p>
                    <a:r>
                      <a:rPr lang="en-US" smtClean="0"/>
                      <a:t>100%</a:t>
                    </a:r>
                    <a:endParaRPr lang="en-US" dirty="0"/>
                  </a:p>
                </c:rich>
              </c:tx>
              <c:dLblPos val="ctr"/>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Lapas1!$A$2:$A$7</c:f>
              <c:strCache>
                <c:ptCount val="6"/>
                <c:pt idx="0">
                  <c:v>1 teacher</c:v>
                </c:pt>
                <c:pt idx="1">
                  <c:v>2 teacher</c:v>
                </c:pt>
                <c:pt idx="2">
                  <c:v>3 teacher</c:v>
                </c:pt>
                <c:pt idx="3">
                  <c:v>4 teacher</c:v>
                </c:pt>
                <c:pt idx="4">
                  <c:v>5 teacher</c:v>
                </c:pt>
                <c:pt idx="5">
                  <c:v>6 teacher</c:v>
                </c:pt>
              </c:strCache>
            </c:strRef>
          </c:cat>
          <c:val>
            <c:numRef>
              <c:f>Lapas1!$B$2:$B$7</c:f>
              <c:numCache>
                <c:formatCode>General</c:formatCode>
                <c:ptCount val="6"/>
                <c:pt idx="0">
                  <c:v>1</c:v>
                </c:pt>
                <c:pt idx="1">
                  <c:v>1</c:v>
                </c:pt>
                <c:pt idx="2">
                  <c:v>1</c:v>
                </c:pt>
                <c:pt idx="3">
                  <c:v>1</c:v>
                </c:pt>
                <c:pt idx="4">
                  <c:v>1</c:v>
                </c:pt>
                <c:pt idx="5">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75114589842936297"/>
          <c:y val="0.10194838563839807"/>
          <c:w val="0.19991230262883805"/>
          <c:h val="0.822897185698677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Lapas1!$B$1</c:f>
              <c:strCache>
                <c:ptCount val="1"/>
                <c:pt idx="0">
                  <c:v>Stulpelis1</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rgbClr val="C00000"/>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dLbl>
              <c:idx val="1"/>
              <c:layout/>
              <c:tx>
                <c:rich>
                  <a:bodyPr/>
                  <a:lstStyle/>
                  <a:p>
                    <a:r>
                      <a:rPr lang="en-US" smtClean="0"/>
                      <a:t>68%</a:t>
                    </a:r>
                    <a:endParaRPr lang="en-US"/>
                  </a:p>
                </c:rich>
              </c:tx>
              <c:dLblPos val="ctr"/>
              <c:showLegendKey val="0"/>
              <c:showVal val="0"/>
              <c:showCatName val="0"/>
              <c:showSerName val="0"/>
              <c:showPercent val="1"/>
              <c:showBubbleSize val="0"/>
            </c:dLbl>
            <c:dLbl>
              <c:idx val="2"/>
              <c:layout/>
              <c:tx>
                <c:rich>
                  <a:bodyPr/>
                  <a:lstStyle/>
                  <a:p>
                    <a:r>
                      <a:rPr lang="en-US" smtClean="0"/>
                      <a:t>16%</a:t>
                    </a:r>
                    <a:endParaRPr lang="en-US"/>
                  </a:p>
                </c:rich>
              </c:tx>
              <c:dLblPos val="ctr"/>
              <c:showLegendKey val="0"/>
              <c:showVal val="0"/>
              <c:showCatName val="0"/>
              <c:showSerName val="0"/>
              <c:showPercent val="1"/>
              <c:showBubbleSize val="0"/>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lt-LT"/>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Lapas1!$A$2:$A$5</c:f>
              <c:strCache>
                <c:ptCount val="3"/>
                <c:pt idx="0">
                  <c:v>include students from other classes</c:v>
                </c:pt>
                <c:pt idx="1">
                  <c:v>Erasmus+ka229</c:v>
                </c:pt>
                <c:pt idx="2">
                  <c:v>Play together via Skype</c:v>
                </c:pt>
              </c:strCache>
            </c:strRef>
          </c:cat>
          <c:val>
            <c:numRef>
              <c:f>Lapas1!$B$2:$B$5</c:f>
              <c:numCache>
                <c:formatCode>General</c:formatCode>
                <c:ptCount val="4"/>
                <c:pt idx="0">
                  <c:v>1</c:v>
                </c:pt>
                <c:pt idx="1">
                  <c:v>4</c:v>
                </c:pt>
                <c:pt idx="2">
                  <c:v>1</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egendEntry>
        <c:idx val="3"/>
        <c:delete val="1"/>
      </c:legendEntry>
      <c:layout>
        <c:manualLayout>
          <c:xMode val="edge"/>
          <c:yMode val="edge"/>
          <c:x val="0.7982755280589926"/>
          <c:y val="5.2170440417435862E-2"/>
          <c:w val="0.10251812273465818"/>
          <c:h val="0.8994868703613004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lt-LT"/>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t-LT"/>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lt-LT" smtClean="0"/>
              <a:t>Spustelėję redag. ruoš. pavad. stilių</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Spustelėję redag. ruoš. teksto stilių</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lt-LT" smtClean="0"/>
              <a:t>Spustelėję redag. ruoš. pavad. stilių</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lt-LT" smtClean="0"/>
              <a:t>Spustelėję redag. ruoš. pavad. stilių</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e Placeholder 3"/>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lt-LT" smtClean="0"/>
              <a:t>Spustelėję redag. ruoš. pavad. stilių</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lt-LT" smtClean="0"/>
              <a:t>Spustelėję redag. ruoš. pavad. stilių</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B61BEF0D-F0BB-DE4B-95CE-6DB70DBA9567}" type="datetimeFigureOut">
              <a:rPr lang="en-US" dirty="0"/>
              <a:pPr/>
              <a:t>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2/5/2018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p:cNvSpPr>
            <a:spLocks noGrp="1"/>
          </p:cNvSpPr>
          <p:nvPr>
            <p:ph type="title"/>
          </p:nvPr>
        </p:nvSpPr>
        <p:spPr>
          <a:xfrm>
            <a:off x="3001277" y="2846585"/>
            <a:ext cx="6262575" cy="1371600"/>
          </a:xfrm>
        </p:spPr>
        <p:txBody>
          <a:bodyPr>
            <a:noAutofit/>
          </a:bodyPr>
          <a:lstStyle/>
          <a:p>
            <a:r>
              <a:rPr lang="en-US" sz="3200" b="1" dirty="0">
                <a:solidFill>
                  <a:srgbClr val="002060"/>
                </a:solidFill>
              </a:rPr>
              <a:t>What about playing </a:t>
            </a:r>
            <a:r>
              <a:rPr lang="en-US" sz="3200" b="1" dirty="0" smtClean="0">
                <a:solidFill>
                  <a:srgbClr val="002060"/>
                </a:solidFill>
              </a:rPr>
              <a:t/>
            </a:r>
            <a:br>
              <a:rPr lang="en-US" sz="3200" b="1" dirty="0" smtClean="0">
                <a:solidFill>
                  <a:srgbClr val="002060"/>
                </a:solidFill>
              </a:rPr>
            </a:br>
            <a:r>
              <a:rPr lang="en-US" sz="3200" b="1" dirty="0" smtClean="0">
                <a:solidFill>
                  <a:srgbClr val="002060"/>
                </a:solidFill>
              </a:rPr>
              <a:t>a </a:t>
            </a:r>
            <a:r>
              <a:rPr lang="en-US" sz="3200" b="1" dirty="0">
                <a:solidFill>
                  <a:srgbClr val="002060"/>
                </a:solidFill>
              </a:rPr>
              <a:t>G.A.M.E. with me? </a:t>
            </a:r>
            <a:r>
              <a:rPr lang="lt-LT" sz="3200" b="1" dirty="0" smtClean="0">
                <a:solidFill>
                  <a:srgbClr val="002060"/>
                </a:solidFill>
              </a:rPr>
              <a:t>                                         </a:t>
            </a:r>
            <a:r>
              <a:rPr lang="lt-LT" sz="3200" b="1" dirty="0" smtClean="0">
                <a:solidFill>
                  <a:srgbClr val="002060"/>
                </a:solidFill>
              </a:rPr>
              <a:t> </a:t>
            </a:r>
            <a:r>
              <a:rPr lang="en-US" sz="3200" b="1" dirty="0" smtClean="0">
                <a:solidFill>
                  <a:srgbClr val="002060"/>
                </a:solidFill>
              </a:rPr>
              <a:t>(</a:t>
            </a:r>
            <a:r>
              <a:rPr lang="en-US" sz="3200" b="1" dirty="0" err="1" smtClean="0">
                <a:solidFill>
                  <a:srgbClr val="002060"/>
                </a:solidFill>
              </a:rPr>
              <a:t>G.Games-A.Active</a:t>
            </a:r>
            <a:r>
              <a:rPr lang="en-US" sz="3200" b="1" dirty="0" smtClean="0">
                <a:solidFill>
                  <a:srgbClr val="002060"/>
                </a:solidFill>
              </a:rPr>
              <a:t> learning-</a:t>
            </a:r>
            <a:r>
              <a:rPr lang="lt-LT" sz="3200" b="1" dirty="0" smtClean="0">
                <a:solidFill>
                  <a:srgbClr val="002060"/>
                </a:solidFill>
              </a:rPr>
              <a:t> </a:t>
            </a:r>
            <a:r>
              <a:rPr lang="en-US" sz="3200" b="1" dirty="0" smtClean="0">
                <a:solidFill>
                  <a:srgbClr val="002060"/>
                </a:solidFill>
              </a:rPr>
              <a:t>M</a:t>
            </a:r>
            <a:r>
              <a:rPr lang="en-US" sz="3200" b="1" dirty="0">
                <a:solidFill>
                  <a:srgbClr val="002060"/>
                </a:solidFill>
              </a:rPr>
              <a:t>. </a:t>
            </a:r>
            <a:r>
              <a:rPr lang="en-US" sz="3200" b="1" dirty="0" smtClean="0">
                <a:solidFill>
                  <a:srgbClr val="002060"/>
                </a:solidFill>
              </a:rPr>
              <a:t>Mind-</a:t>
            </a:r>
            <a:r>
              <a:rPr lang="en-US" sz="3200" b="1" dirty="0" err="1" smtClean="0">
                <a:solidFill>
                  <a:srgbClr val="002060"/>
                </a:solidFill>
              </a:rPr>
              <a:t>E.Education</a:t>
            </a:r>
            <a:r>
              <a:rPr lang="en-US" sz="3200" b="1" dirty="0">
                <a:solidFill>
                  <a:srgbClr val="002060"/>
                </a:solidFill>
              </a:rPr>
              <a:t>)</a:t>
            </a:r>
            <a:endParaRPr lang="lt-LT" sz="3200" b="1" dirty="0">
              <a:solidFill>
                <a:srgbClr val="002060"/>
              </a:solidFill>
            </a:endParaRPr>
          </a:p>
        </p:txBody>
      </p:sp>
      <p:sp>
        <p:nvSpPr>
          <p:cNvPr id="6" name="Teksto vietos rezervavimo ženklas 5"/>
          <p:cNvSpPr>
            <a:spLocks noGrp="1"/>
          </p:cNvSpPr>
          <p:nvPr>
            <p:ph type="body" sz="half" idx="2"/>
          </p:nvPr>
        </p:nvSpPr>
        <p:spPr>
          <a:xfrm>
            <a:off x="3060404" y="4734364"/>
            <a:ext cx="6241816" cy="1039356"/>
          </a:xfrm>
        </p:spPr>
        <p:txBody>
          <a:bodyPr>
            <a:normAutofit/>
          </a:bodyPr>
          <a:lstStyle/>
          <a:p>
            <a:r>
              <a:rPr lang="lt-LT" sz="2400" b="1" dirty="0" smtClean="0">
                <a:solidFill>
                  <a:srgbClr val="6D1D52"/>
                </a:solidFill>
              </a:rPr>
              <a:t>THE RESULTS OF THE SURVEY</a:t>
            </a:r>
          </a:p>
          <a:p>
            <a:r>
              <a:rPr lang="lt-LT" sz="2400" b="1" dirty="0" smtClean="0">
                <a:solidFill>
                  <a:srgbClr val="6D1D52"/>
                </a:solidFill>
              </a:rPr>
              <a:t>06/02/2018</a:t>
            </a:r>
            <a:endParaRPr lang="lt-LT" sz="2400" b="1" dirty="0">
              <a:solidFill>
                <a:srgbClr val="6D1D52"/>
              </a:solidFill>
            </a:endParaRPr>
          </a:p>
        </p:txBody>
      </p:sp>
      <p:pic>
        <p:nvPicPr>
          <p:cNvPr id="9" name="Paveikslėlio vietos rezervavimo ženklas 8"/>
          <p:cNvPicPr>
            <a:picLocks noGrp="1" noChangeAspect="1"/>
          </p:cNvPicPr>
          <p:nvPr>
            <p:ph type="pic" idx="1"/>
          </p:nvPr>
        </p:nvPicPr>
        <p:blipFill>
          <a:blip r:embed="rId2">
            <a:extLst>
              <a:ext uri="{28A0092B-C50C-407E-A947-70E740481C1C}">
                <a14:useLocalDpi xmlns:a14="http://schemas.microsoft.com/office/drawing/2010/main" val="0"/>
              </a:ext>
            </a:extLst>
          </a:blip>
          <a:srcRect l="4135" r="4135"/>
          <a:stretch>
            <a:fillRect/>
          </a:stretch>
        </p:blipFill>
        <p:spPr>
          <a:xfrm>
            <a:off x="1824644" y="1049964"/>
            <a:ext cx="1732669" cy="1804435"/>
          </a:xfrm>
        </p:spPr>
      </p:pic>
      <p:pic>
        <p:nvPicPr>
          <p:cNvPr id="10" name="Paveikslėlis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4243" y="901109"/>
            <a:ext cx="2335259" cy="1766355"/>
          </a:xfrm>
          <a:prstGeom prst="rect">
            <a:avLst/>
          </a:prstGeom>
        </p:spPr>
      </p:pic>
    </p:spTree>
    <p:extLst>
      <p:ext uri="{BB962C8B-B14F-4D97-AF65-F5344CB8AC3E}">
        <p14:creationId xmlns:p14="http://schemas.microsoft.com/office/powerpoint/2010/main" val="2318662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20727" y="1021001"/>
            <a:ext cx="7950380" cy="1303867"/>
          </a:xfrm>
        </p:spPr>
        <p:txBody>
          <a:bodyPr>
            <a:normAutofit/>
          </a:bodyPr>
          <a:lstStyle/>
          <a:p>
            <a:pPr algn="l"/>
            <a:r>
              <a:rPr lang="en-US" sz="3200" b="1" dirty="0" smtClean="0">
                <a:solidFill>
                  <a:schemeClr val="tx1"/>
                </a:solidFill>
              </a:rPr>
              <a:t>     </a:t>
            </a:r>
            <a:r>
              <a:rPr lang="en-US" sz="3200" b="1" dirty="0">
                <a:solidFill>
                  <a:schemeClr val="tx1"/>
                </a:solidFill>
              </a:rPr>
              <a:t>5. Are the games on the project useful for </a:t>
            </a:r>
            <a:r>
              <a:rPr lang="en-US" sz="3200" b="1" dirty="0" smtClean="0">
                <a:solidFill>
                  <a:schemeClr val="tx1"/>
                </a:solidFill>
              </a:rPr>
              <a:t/>
            </a:r>
            <a:br>
              <a:rPr lang="en-US" sz="3200" b="1" dirty="0" smtClean="0">
                <a:solidFill>
                  <a:schemeClr val="tx1"/>
                </a:solidFill>
              </a:rPr>
            </a:br>
            <a:r>
              <a:rPr lang="en-US" sz="3200" b="1" dirty="0">
                <a:solidFill>
                  <a:schemeClr val="tx1"/>
                </a:solidFill>
              </a:rPr>
              <a:t> </a:t>
            </a:r>
            <a:r>
              <a:rPr lang="en-US" sz="3200" b="1" dirty="0" smtClean="0">
                <a:solidFill>
                  <a:schemeClr val="tx1"/>
                </a:solidFill>
              </a:rPr>
              <a:t>    your </a:t>
            </a:r>
            <a:r>
              <a:rPr lang="en-US" sz="3200" b="1" dirty="0">
                <a:solidFill>
                  <a:schemeClr val="tx1"/>
                </a:solidFill>
              </a:rPr>
              <a:t>students?</a:t>
            </a:r>
            <a:endParaRPr lang="lt-LT" sz="3200" b="1" dirty="0">
              <a:solidFill>
                <a:schemeClr val="tx1"/>
              </a:solidFill>
            </a:endParaRPr>
          </a:p>
        </p:txBody>
      </p:sp>
      <p:sp>
        <p:nvSpPr>
          <p:cNvPr id="3" name="Turinio vietos rezervavimo ženklas 2"/>
          <p:cNvSpPr>
            <a:spLocks noGrp="1"/>
          </p:cNvSpPr>
          <p:nvPr>
            <p:ph idx="1"/>
          </p:nvPr>
        </p:nvSpPr>
        <p:spPr/>
        <p:txBody>
          <a:bodyPr>
            <a:normAutofit fontScale="92500"/>
          </a:bodyPr>
          <a:lstStyle/>
          <a:p>
            <a:r>
              <a:rPr lang="en-US" b="1" dirty="0"/>
              <a:t>Yes</a:t>
            </a:r>
          </a:p>
          <a:p>
            <a:r>
              <a:rPr lang="en-US" b="1" dirty="0"/>
              <a:t>Absolutely</a:t>
            </a:r>
          </a:p>
          <a:p>
            <a:r>
              <a:rPr lang="en-US" b="1" dirty="0"/>
              <a:t>l think it was absolutely effective. Fun activities as well as learning based.</a:t>
            </a:r>
          </a:p>
          <a:p>
            <a:r>
              <a:rPr lang="en-US" b="1" dirty="0"/>
              <a:t>Yes, of course.</a:t>
            </a:r>
          </a:p>
          <a:p>
            <a:r>
              <a:rPr lang="en-US" b="1" dirty="0" smtClean="0"/>
              <a:t>Yes</a:t>
            </a:r>
            <a:r>
              <a:rPr lang="en-US" b="1" dirty="0"/>
              <a:t>, of course.</a:t>
            </a:r>
          </a:p>
          <a:p>
            <a:r>
              <a:rPr lang="en-US" b="1" dirty="0"/>
              <a:t>The use of games in the project is very useful because it enhances attention, communication, concentration, and teaches playing board games.</a:t>
            </a:r>
            <a:endParaRPr lang="lt-LT" b="1" dirty="0"/>
          </a:p>
        </p:txBody>
      </p:sp>
      <p:pic>
        <p:nvPicPr>
          <p:cNvPr id="4" name="Paveikslėlis 3"/>
          <p:cNvPicPr>
            <a:picLocks noChangeAspect="1"/>
          </p:cNvPicPr>
          <p:nvPr/>
        </p:nvPicPr>
        <p:blipFill>
          <a:blip r:embed="rId2"/>
          <a:stretch>
            <a:fillRect/>
          </a:stretch>
        </p:blipFill>
        <p:spPr>
          <a:xfrm>
            <a:off x="9086649" y="788939"/>
            <a:ext cx="2341067" cy="1767993"/>
          </a:xfrm>
          <a:prstGeom prst="rect">
            <a:avLst/>
          </a:prstGeom>
        </p:spPr>
      </p:pic>
    </p:spTree>
    <p:extLst>
      <p:ext uri="{BB962C8B-B14F-4D97-AF65-F5344CB8AC3E}">
        <p14:creationId xmlns:p14="http://schemas.microsoft.com/office/powerpoint/2010/main" val="3179348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18437" y="982130"/>
            <a:ext cx="7919686" cy="1303867"/>
          </a:xfrm>
        </p:spPr>
        <p:txBody>
          <a:bodyPr>
            <a:normAutofit/>
          </a:bodyPr>
          <a:lstStyle/>
          <a:p>
            <a:pPr algn="l"/>
            <a:r>
              <a:rPr lang="en-US" sz="3200" b="1" dirty="0" smtClean="0"/>
              <a:t>  The games on the project are useful for </a:t>
            </a:r>
            <a:br>
              <a:rPr lang="en-US" sz="3200" b="1" dirty="0" smtClean="0"/>
            </a:br>
            <a:r>
              <a:rPr lang="en-US" sz="3200" b="1" dirty="0"/>
              <a:t> </a:t>
            </a:r>
            <a:r>
              <a:rPr lang="en-US" sz="3200" b="1" dirty="0" smtClean="0"/>
              <a:t>  students.</a:t>
            </a:r>
            <a:endParaRPr lang="lt-LT" sz="3200" b="1" dirty="0"/>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1843536852"/>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aveikslėlis 10"/>
          <p:cNvPicPr>
            <a:picLocks noChangeAspect="1"/>
          </p:cNvPicPr>
          <p:nvPr/>
        </p:nvPicPr>
        <p:blipFill>
          <a:blip r:embed="rId3"/>
          <a:stretch>
            <a:fillRect/>
          </a:stretch>
        </p:blipFill>
        <p:spPr>
          <a:xfrm>
            <a:off x="9099900" y="750068"/>
            <a:ext cx="2341067" cy="1767993"/>
          </a:xfrm>
          <a:prstGeom prst="rect">
            <a:avLst/>
          </a:prstGeom>
        </p:spPr>
      </p:pic>
    </p:spTree>
    <p:extLst>
      <p:ext uri="{BB962C8B-B14F-4D97-AF65-F5344CB8AC3E}">
        <p14:creationId xmlns:p14="http://schemas.microsoft.com/office/powerpoint/2010/main" val="2008500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020727" y="1021001"/>
            <a:ext cx="7950380" cy="1303867"/>
          </a:xfrm>
        </p:spPr>
        <p:txBody>
          <a:bodyPr>
            <a:normAutofit/>
          </a:bodyPr>
          <a:lstStyle/>
          <a:p>
            <a:pPr algn="l"/>
            <a:r>
              <a:rPr lang="en-US" sz="3200" b="1" dirty="0">
                <a:solidFill>
                  <a:schemeClr val="tx1"/>
                </a:solidFill>
              </a:rPr>
              <a:t>     6.	What would you suggest to improve </a:t>
            </a:r>
            <a:r>
              <a:rPr lang="en-US" sz="3200" b="1" dirty="0" smtClean="0">
                <a:solidFill>
                  <a:schemeClr val="tx1"/>
                </a:solidFill>
              </a:rPr>
              <a:t>the</a:t>
            </a:r>
            <a:br>
              <a:rPr lang="en-US" sz="3200" b="1" dirty="0" smtClean="0">
                <a:solidFill>
                  <a:schemeClr val="tx1"/>
                </a:solidFill>
              </a:rPr>
            </a:br>
            <a:r>
              <a:rPr lang="en-US" sz="3200" b="1" dirty="0">
                <a:solidFill>
                  <a:schemeClr val="tx1"/>
                </a:solidFill>
              </a:rPr>
              <a:t> </a:t>
            </a:r>
            <a:r>
              <a:rPr lang="en-US" sz="3200" b="1" dirty="0" smtClean="0">
                <a:solidFill>
                  <a:schemeClr val="tx1"/>
                </a:solidFill>
              </a:rPr>
              <a:t>     </a:t>
            </a:r>
            <a:r>
              <a:rPr lang="en-US" sz="3200" b="1" dirty="0">
                <a:solidFill>
                  <a:schemeClr val="tx1"/>
                </a:solidFill>
              </a:rPr>
              <a:t>project in the future?</a:t>
            </a:r>
            <a:endParaRPr lang="lt-LT" sz="3200" b="1" dirty="0">
              <a:solidFill>
                <a:schemeClr val="tx1"/>
              </a:solidFill>
            </a:endParaRPr>
          </a:p>
        </p:txBody>
      </p:sp>
      <p:sp>
        <p:nvSpPr>
          <p:cNvPr id="3" name="Turinio vietos rezervavimo ženklas 2"/>
          <p:cNvSpPr>
            <a:spLocks noGrp="1"/>
          </p:cNvSpPr>
          <p:nvPr>
            <p:ph idx="1"/>
          </p:nvPr>
        </p:nvSpPr>
        <p:spPr/>
        <p:txBody>
          <a:bodyPr>
            <a:normAutofit fontScale="70000" lnSpcReduction="20000"/>
          </a:bodyPr>
          <a:lstStyle/>
          <a:p>
            <a:r>
              <a:rPr lang="en-US" b="1" dirty="0"/>
              <a:t>We can include students from other classes in the project</a:t>
            </a:r>
            <a:r>
              <a:rPr lang="en-US" b="1" dirty="0" smtClean="0"/>
              <a:t>, for </a:t>
            </a:r>
            <a:r>
              <a:rPr lang="en-US" b="1" dirty="0"/>
              <a:t>dissemination.</a:t>
            </a:r>
          </a:p>
          <a:p>
            <a:r>
              <a:rPr lang="en-US" b="1" dirty="0"/>
              <a:t>Through this project, students and teachers on development, are disseminated to stakeholders in situ observations made between countries. </a:t>
            </a:r>
            <a:r>
              <a:rPr lang="en-US" b="1" i="1" dirty="0"/>
              <a:t>Erasmus + KA2 / 229 </a:t>
            </a:r>
            <a:r>
              <a:rPr lang="en-US" b="1" dirty="0"/>
              <a:t>can be done</a:t>
            </a:r>
          </a:p>
          <a:p>
            <a:r>
              <a:rPr lang="en-US" b="1" dirty="0"/>
              <a:t>l love this question the </a:t>
            </a:r>
            <a:r>
              <a:rPr lang="en-US" b="1" dirty="0" smtClean="0"/>
              <a:t>most. In </a:t>
            </a:r>
            <a:r>
              <a:rPr lang="en-US" b="1" dirty="0"/>
              <a:t>order for the effect of our game to last for a long time, we can enlarge the project by differentiating the games and adding more partners and more students. We can </a:t>
            </a:r>
            <a:r>
              <a:rPr lang="en-US" b="1" dirty="0" err="1"/>
              <a:t>croven</a:t>
            </a:r>
            <a:r>
              <a:rPr lang="en-US" b="1" dirty="0"/>
              <a:t> with </a:t>
            </a:r>
            <a:r>
              <a:rPr lang="en-US" b="1" i="1" dirty="0"/>
              <a:t>AB Erasmus+ka229</a:t>
            </a:r>
            <a:r>
              <a:rPr lang="en-US" b="1" dirty="0"/>
              <a:t>. We would like </a:t>
            </a:r>
            <a:r>
              <a:rPr lang="en-US" b="1" dirty="0" smtClean="0"/>
              <a:t>everyone </a:t>
            </a:r>
            <a:r>
              <a:rPr lang="en-US" b="1" dirty="0"/>
              <a:t>to know that GAMEs are really effective and educational for our special students. We can sign this project with success.</a:t>
            </a:r>
          </a:p>
          <a:p>
            <a:r>
              <a:rPr lang="en-US" b="1" dirty="0"/>
              <a:t>Play together via Skype :-)</a:t>
            </a:r>
          </a:p>
          <a:p>
            <a:r>
              <a:rPr lang="en-US" b="1" dirty="0"/>
              <a:t>The project has creative teachers! It's a great team! In the future I propose to make the project G.A.M.E. to project </a:t>
            </a:r>
            <a:r>
              <a:rPr lang="en-US" b="1" i="1" dirty="0"/>
              <a:t>KA 229.</a:t>
            </a:r>
          </a:p>
          <a:p>
            <a:r>
              <a:rPr lang="en-US" b="1" dirty="0"/>
              <a:t>I think that the project has to continue and participate in </a:t>
            </a:r>
            <a:r>
              <a:rPr lang="en-US" b="1" i="1" dirty="0"/>
              <a:t>KA 229</a:t>
            </a:r>
            <a:r>
              <a:rPr lang="en-US" b="1" dirty="0"/>
              <a:t>. It would be great.</a:t>
            </a:r>
            <a:endParaRPr lang="lt-LT" b="1" dirty="0"/>
          </a:p>
        </p:txBody>
      </p:sp>
      <p:pic>
        <p:nvPicPr>
          <p:cNvPr id="4" name="Paveikslėlis 3"/>
          <p:cNvPicPr>
            <a:picLocks noChangeAspect="1"/>
          </p:cNvPicPr>
          <p:nvPr/>
        </p:nvPicPr>
        <p:blipFill>
          <a:blip r:embed="rId2"/>
          <a:stretch>
            <a:fillRect/>
          </a:stretch>
        </p:blipFill>
        <p:spPr>
          <a:xfrm>
            <a:off x="9086649" y="788939"/>
            <a:ext cx="2341067" cy="1767993"/>
          </a:xfrm>
          <a:prstGeom prst="rect">
            <a:avLst/>
          </a:prstGeom>
        </p:spPr>
      </p:pic>
    </p:spTree>
    <p:extLst>
      <p:ext uri="{BB962C8B-B14F-4D97-AF65-F5344CB8AC3E}">
        <p14:creationId xmlns:p14="http://schemas.microsoft.com/office/powerpoint/2010/main" val="2969828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95402" y="982132"/>
            <a:ext cx="7663068" cy="1303867"/>
          </a:xfrm>
        </p:spPr>
        <p:txBody>
          <a:bodyPr>
            <a:normAutofit/>
          </a:bodyPr>
          <a:lstStyle/>
          <a:p>
            <a:pPr algn="l"/>
            <a:r>
              <a:rPr lang="en-US" sz="3200" b="1" dirty="0" smtClean="0"/>
              <a:t>  What </a:t>
            </a:r>
            <a:r>
              <a:rPr lang="en-US" sz="3200" b="1" dirty="0"/>
              <a:t>would you suggest to improve the</a:t>
            </a:r>
            <a:br>
              <a:rPr lang="en-US" sz="3200" b="1" dirty="0"/>
            </a:br>
            <a:r>
              <a:rPr lang="en-US" sz="3200" b="1" dirty="0"/>
              <a:t> </a:t>
            </a:r>
            <a:r>
              <a:rPr lang="en-US" sz="3200" b="1" dirty="0" smtClean="0"/>
              <a:t>  project </a:t>
            </a:r>
            <a:r>
              <a:rPr lang="en-US" sz="3200" b="1" dirty="0"/>
              <a:t>in the future?</a:t>
            </a:r>
            <a:endParaRPr lang="lt-LT" sz="3200" b="1" dirty="0"/>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2298661865"/>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aveikslėlis 3"/>
          <p:cNvPicPr>
            <a:picLocks noChangeAspect="1"/>
          </p:cNvPicPr>
          <p:nvPr/>
        </p:nvPicPr>
        <p:blipFill>
          <a:blip r:embed="rId3"/>
          <a:stretch>
            <a:fillRect/>
          </a:stretch>
        </p:blipFill>
        <p:spPr>
          <a:xfrm>
            <a:off x="9099901" y="795564"/>
            <a:ext cx="2341067" cy="1767993"/>
          </a:xfrm>
          <a:prstGeom prst="rect">
            <a:avLst/>
          </a:prstGeom>
        </p:spPr>
      </p:pic>
    </p:spTree>
    <p:extLst>
      <p:ext uri="{BB962C8B-B14F-4D97-AF65-F5344CB8AC3E}">
        <p14:creationId xmlns:p14="http://schemas.microsoft.com/office/powerpoint/2010/main" val="169383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018416" y="1008591"/>
            <a:ext cx="6615221" cy="1303867"/>
          </a:xfrm>
        </p:spPr>
        <p:txBody>
          <a:bodyPr>
            <a:normAutofit/>
          </a:bodyPr>
          <a:lstStyle/>
          <a:p>
            <a:pPr algn="l"/>
            <a:r>
              <a:rPr lang="en-US" sz="3200" b="1" dirty="0">
                <a:solidFill>
                  <a:schemeClr val="tx1"/>
                </a:solidFill>
              </a:rPr>
              <a:t>THE RESULTS OF THE SURVEY</a:t>
            </a:r>
            <a:br>
              <a:rPr lang="en-US" sz="3200" b="1" dirty="0">
                <a:solidFill>
                  <a:schemeClr val="tx1"/>
                </a:solidFill>
              </a:rPr>
            </a:br>
            <a:endParaRPr lang="lt-LT" sz="3200" b="1" dirty="0">
              <a:solidFill>
                <a:schemeClr val="tx1"/>
              </a:solidFill>
            </a:endParaRPr>
          </a:p>
        </p:txBody>
      </p:sp>
      <p:sp>
        <p:nvSpPr>
          <p:cNvPr id="3" name="Turinio vietos rezervavimo ženklas 2"/>
          <p:cNvSpPr>
            <a:spLocks noGrp="1"/>
          </p:cNvSpPr>
          <p:nvPr>
            <p:ph idx="1"/>
          </p:nvPr>
        </p:nvSpPr>
        <p:spPr>
          <a:xfrm>
            <a:off x="1295401" y="2556932"/>
            <a:ext cx="9601196" cy="3578054"/>
          </a:xfrm>
        </p:spPr>
        <p:txBody>
          <a:bodyPr>
            <a:normAutofit fontScale="92500" lnSpcReduction="20000"/>
          </a:bodyPr>
          <a:lstStyle/>
          <a:p>
            <a:r>
              <a:rPr lang="en-US" b="1" dirty="0">
                <a:solidFill>
                  <a:schemeClr val="tx1"/>
                </a:solidFill>
              </a:rPr>
              <a:t>All teachers are happy to </a:t>
            </a:r>
            <a:r>
              <a:rPr lang="en-US" b="1" dirty="0" smtClean="0">
                <a:solidFill>
                  <a:schemeClr val="tx1"/>
                </a:solidFill>
              </a:rPr>
              <a:t>participating  </a:t>
            </a:r>
            <a:r>
              <a:rPr lang="en-US" b="1" dirty="0">
                <a:solidFill>
                  <a:schemeClr val="tx1"/>
                </a:solidFill>
              </a:rPr>
              <a:t>in the </a:t>
            </a:r>
            <a:r>
              <a:rPr lang="en-US" b="1" dirty="0" smtClean="0">
                <a:solidFill>
                  <a:schemeClr val="tx1"/>
                </a:solidFill>
              </a:rPr>
              <a:t>project (100%).</a:t>
            </a:r>
          </a:p>
          <a:p>
            <a:r>
              <a:rPr lang="en-US" b="1" dirty="0" smtClean="0">
                <a:solidFill>
                  <a:schemeClr val="tx1"/>
                </a:solidFill>
              </a:rPr>
              <a:t>The most game in the project is Q-</a:t>
            </a:r>
            <a:r>
              <a:rPr lang="en-US" b="1" dirty="0" err="1" smtClean="0">
                <a:solidFill>
                  <a:schemeClr val="tx1"/>
                </a:solidFill>
              </a:rPr>
              <a:t>bitz</a:t>
            </a:r>
            <a:r>
              <a:rPr lang="en-US" b="1" dirty="0" smtClean="0">
                <a:solidFill>
                  <a:schemeClr val="tx1"/>
                </a:solidFill>
              </a:rPr>
              <a:t> (50%).</a:t>
            </a:r>
          </a:p>
          <a:p>
            <a:r>
              <a:rPr lang="en-US" b="1" dirty="0">
                <a:solidFill>
                  <a:schemeClr val="tx1"/>
                </a:solidFill>
              </a:rPr>
              <a:t>All teachers communication value very </a:t>
            </a:r>
            <a:r>
              <a:rPr lang="en-US" b="1" dirty="0" smtClean="0">
                <a:solidFill>
                  <a:schemeClr val="tx1"/>
                </a:solidFill>
              </a:rPr>
              <a:t>well (100%).</a:t>
            </a:r>
          </a:p>
          <a:p>
            <a:r>
              <a:rPr lang="en-US" b="1" dirty="0" smtClean="0">
                <a:solidFill>
                  <a:schemeClr val="tx1"/>
                </a:solidFill>
              </a:rPr>
              <a:t>The </a:t>
            </a:r>
            <a:r>
              <a:rPr lang="en-US" b="1" dirty="0">
                <a:solidFill>
                  <a:schemeClr val="tx1"/>
                </a:solidFill>
              </a:rPr>
              <a:t>teachers appreciate web 2.0 tools </a:t>
            </a:r>
            <a:r>
              <a:rPr lang="en-US" b="1" dirty="0" smtClean="0">
                <a:solidFill>
                  <a:schemeClr val="tx1"/>
                </a:solidFill>
              </a:rPr>
              <a:t>very well (100%).</a:t>
            </a:r>
          </a:p>
          <a:p>
            <a:r>
              <a:rPr lang="en-US" b="1" dirty="0">
                <a:solidFill>
                  <a:schemeClr val="tx1"/>
                </a:solidFill>
              </a:rPr>
              <a:t>The games on the project are useful for </a:t>
            </a:r>
            <a:r>
              <a:rPr lang="en-US" b="1" dirty="0" smtClean="0">
                <a:solidFill>
                  <a:schemeClr val="tx1"/>
                </a:solidFill>
              </a:rPr>
              <a:t>students (100%).</a:t>
            </a:r>
          </a:p>
          <a:p>
            <a:r>
              <a:rPr lang="en-US" b="1" dirty="0" smtClean="0">
                <a:solidFill>
                  <a:schemeClr val="tx1"/>
                </a:solidFill>
              </a:rPr>
              <a:t>In the future project </a:t>
            </a:r>
            <a:r>
              <a:rPr lang="en-US" b="1" dirty="0">
                <a:solidFill>
                  <a:schemeClr val="tx1"/>
                </a:solidFill>
              </a:rPr>
              <a:t>has to continue and participate in KA </a:t>
            </a:r>
            <a:r>
              <a:rPr lang="en-US" b="1" dirty="0" smtClean="0">
                <a:solidFill>
                  <a:schemeClr val="tx1"/>
                </a:solidFill>
              </a:rPr>
              <a:t>229 (68%).</a:t>
            </a:r>
          </a:p>
          <a:p>
            <a:endParaRPr lang="en-US" dirty="0" smtClean="0"/>
          </a:p>
          <a:p>
            <a:pPr marL="0" indent="0">
              <a:buNone/>
            </a:pPr>
            <a:r>
              <a:rPr lang="en-US" b="1" u="sng" dirty="0">
                <a:solidFill>
                  <a:srgbClr val="002060"/>
                </a:solidFill>
              </a:rPr>
              <a:t>CONCLUSION</a:t>
            </a:r>
            <a:r>
              <a:rPr lang="en-US" b="1" u="sng" dirty="0" smtClean="0">
                <a:solidFill>
                  <a:srgbClr val="002060"/>
                </a:solidFill>
              </a:rPr>
              <a:t>:</a:t>
            </a:r>
            <a:r>
              <a:rPr lang="en-US" b="1" dirty="0" smtClean="0">
                <a:solidFill>
                  <a:schemeClr val="tx1"/>
                </a:solidFill>
              </a:rPr>
              <a:t>   The </a:t>
            </a:r>
            <a:r>
              <a:rPr lang="en-US" b="1" dirty="0">
                <a:solidFill>
                  <a:schemeClr val="tx1"/>
                </a:solidFill>
              </a:rPr>
              <a:t>project </a:t>
            </a:r>
            <a:r>
              <a:rPr lang="en-US" b="1" dirty="0" smtClean="0">
                <a:solidFill>
                  <a:schemeClr val="tx1"/>
                </a:solidFill>
              </a:rPr>
              <a:t>is strong and perfect for our students.</a:t>
            </a:r>
            <a:endParaRPr lang="en-US" dirty="0" smtClean="0"/>
          </a:p>
          <a:p>
            <a:endParaRPr lang="en-US" dirty="0" smtClean="0"/>
          </a:p>
          <a:p>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711" y="776288"/>
            <a:ext cx="2341562"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300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stretch>
            <a:fillRect/>
          </a:stretch>
        </p:blipFill>
        <p:spPr>
          <a:xfrm>
            <a:off x="9090211" y="788939"/>
            <a:ext cx="2334970" cy="1767993"/>
          </a:xfrm>
          <a:prstGeom prst="rect">
            <a:avLst/>
          </a:prstGeom>
        </p:spPr>
      </p:pic>
      <p:sp>
        <p:nvSpPr>
          <p:cNvPr id="3" name="Turinio vietos rezervavimo ženklas 2"/>
          <p:cNvSpPr>
            <a:spLocks noGrp="1"/>
          </p:cNvSpPr>
          <p:nvPr>
            <p:ph idx="1"/>
          </p:nvPr>
        </p:nvSpPr>
        <p:spPr/>
        <p:txBody>
          <a:bodyPr/>
          <a:lstStyle/>
          <a:p>
            <a:pPr marL="0" indent="0">
              <a:buNone/>
            </a:pPr>
            <a:r>
              <a:rPr lang="en-US" b="1" dirty="0">
                <a:solidFill>
                  <a:srgbClr val="002060"/>
                </a:solidFill>
              </a:rPr>
              <a:t>THE SURVEY  PARTICIPANTS </a:t>
            </a:r>
            <a:r>
              <a:rPr lang="en-US" b="1" dirty="0">
                <a:solidFill>
                  <a:schemeClr val="tx1"/>
                </a:solidFill>
              </a:rPr>
              <a:t>- 6 teachers.</a:t>
            </a:r>
          </a:p>
          <a:p>
            <a:endParaRPr lang="en-US" dirty="0" smtClean="0">
              <a:solidFill>
                <a:schemeClr val="tx1"/>
              </a:solidFill>
            </a:endParaRPr>
          </a:p>
          <a:p>
            <a:pPr marL="0" indent="0">
              <a:buNone/>
            </a:pPr>
            <a:r>
              <a:rPr lang="en-US" dirty="0">
                <a:solidFill>
                  <a:schemeClr val="tx1"/>
                </a:solidFill>
              </a:rPr>
              <a:t> </a:t>
            </a:r>
            <a:endParaRPr lang="lt-LT" dirty="0">
              <a:solidFill>
                <a:schemeClr val="tx1"/>
              </a:solidFill>
            </a:endParaRPr>
          </a:p>
        </p:txBody>
      </p:sp>
      <p:sp>
        <p:nvSpPr>
          <p:cNvPr id="4" name="Stačiakampis 3"/>
          <p:cNvSpPr/>
          <p:nvPr/>
        </p:nvSpPr>
        <p:spPr>
          <a:xfrm>
            <a:off x="1295401" y="3708264"/>
            <a:ext cx="9194203" cy="830997"/>
          </a:xfrm>
          <a:prstGeom prst="rect">
            <a:avLst/>
          </a:prstGeom>
        </p:spPr>
        <p:txBody>
          <a:bodyPr wrap="square">
            <a:spAutoFit/>
          </a:bodyPr>
          <a:lstStyle/>
          <a:p>
            <a:r>
              <a:rPr lang="en-US" sz="2400" b="1" dirty="0">
                <a:solidFill>
                  <a:srgbClr val="002060"/>
                </a:solidFill>
              </a:rPr>
              <a:t>THE PURPOSE OF THE SURVEY </a:t>
            </a:r>
            <a:r>
              <a:rPr lang="en-US" sz="2400" b="1" dirty="0"/>
              <a:t>- find out the weak and strong </a:t>
            </a:r>
            <a:endParaRPr lang="en-US" sz="2400" b="1" dirty="0" smtClean="0"/>
          </a:p>
          <a:p>
            <a:r>
              <a:rPr lang="en-US" sz="2400" b="1" dirty="0"/>
              <a:t> </a:t>
            </a:r>
            <a:r>
              <a:rPr lang="en-US" sz="2400" b="1" dirty="0" smtClean="0"/>
              <a:t>           </a:t>
            </a:r>
            <a:r>
              <a:rPr lang="en-US" sz="2400" b="1" dirty="0" smtClean="0"/>
              <a:t>     parts </a:t>
            </a:r>
            <a:r>
              <a:rPr lang="en-US" sz="2400" b="1" dirty="0"/>
              <a:t>of the project and improve the quality of the project.</a:t>
            </a:r>
          </a:p>
        </p:txBody>
      </p:sp>
    </p:spTree>
    <p:extLst>
      <p:ext uri="{BB962C8B-B14F-4D97-AF65-F5344CB8AC3E}">
        <p14:creationId xmlns:p14="http://schemas.microsoft.com/office/powerpoint/2010/main" val="4130431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95401" y="971374"/>
            <a:ext cx="8497956" cy="1287732"/>
          </a:xfrm>
        </p:spPr>
        <p:txBody>
          <a:bodyPr>
            <a:normAutofit/>
          </a:bodyPr>
          <a:lstStyle/>
          <a:p>
            <a:pPr algn="l"/>
            <a:r>
              <a:rPr lang="lt-LT" sz="3200" b="1" dirty="0" smtClean="0"/>
              <a:t>          </a:t>
            </a:r>
            <a:r>
              <a:rPr lang="lt-LT" sz="3200" b="1" dirty="0" smtClean="0">
                <a:solidFill>
                  <a:schemeClr val="tx1"/>
                </a:solidFill>
              </a:rPr>
              <a:t>1. </a:t>
            </a:r>
            <a:r>
              <a:rPr lang="en-US" sz="3200" b="1" dirty="0" smtClean="0">
                <a:solidFill>
                  <a:schemeClr val="tx1"/>
                </a:solidFill>
              </a:rPr>
              <a:t>How </a:t>
            </a:r>
            <a:r>
              <a:rPr lang="en-US" sz="3200" b="1" dirty="0">
                <a:solidFill>
                  <a:schemeClr val="tx1"/>
                </a:solidFill>
              </a:rPr>
              <a:t>do you feel about participating </a:t>
            </a:r>
            <a:r>
              <a:rPr lang="lt-LT" sz="3200" b="1" dirty="0" smtClean="0">
                <a:solidFill>
                  <a:schemeClr val="tx1"/>
                </a:solidFill>
              </a:rPr>
              <a:t/>
            </a:r>
            <a:br>
              <a:rPr lang="lt-LT" sz="3200" b="1" dirty="0" smtClean="0">
                <a:solidFill>
                  <a:schemeClr val="tx1"/>
                </a:solidFill>
              </a:rPr>
            </a:br>
            <a:r>
              <a:rPr lang="lt-LT" sz="3200" b="1" dirty="0" smtClean="0">
                <a:solidFill>
                  <a:schemeClr val="tx1"/>
                </a:solidFill>
              </a:rPr>
              <a:t>          </a:t>
            </a:r>
            <a:r>
              <a:rPr lang="en-US" sz="3200" b="1" dirty="0" smtClean="0">
                <a:solidFill>
                  <a:schemeClr val="tx1"/>
                </a:solidFill>
              </a:rPr>
              <a:t>in </a:t>
            </a:r>
            <a:r>
              <a:rPr lang="en-US" sz="3200" b="1" dirty="0">
                <a:solidFill>
                  <a:schemeClr val="tx1"/>
                </a:solidFill>
              </a:rPr>
              <a:t>the project?</a:t>
            </a:r>
            <a:endParaRPr lang="lt-LT" sz="3200" b="1" dirty="0">
              <a:solidFill>
                <a:schemeClr val="tx1"/>
              </a:solidFill>
            </a:endParaRPr>
          </a:p>
        </p:txBody>
      </p:sp>
      <p:sp>
        <p:nvSpPr>
          <p:cNvPr id="29" name="Turinio vietos rezervavimo ženklas 28"/>
          <p:cNvSpPr>
            <a:spLocks noGrp="1"/>
          </p:cNvSpPr>
          <p:nvPr>
            <p:ph idx="1"/>
          </p:nvPr>
        </p:nvSpPr>
        <p:spPr>
          <a:xfrm>
            <a:off x="1295401" y="2614108"/>
            <a:ext cx="9601196" cy="3261760"/>
          </a:xfrm>
        </p:spPr>
        <p:txBody>
          <a:bodyPr>
            <a:normAutofit fontScale="70000" lnSpcReduction="20000"/>
          </a:bodyPr>
          <a:lstStyle/>
          <a:p>
            <a:r>
              <a:rPr lang="en-US" b="1" dirty="0">
                <a:solidFill>
                  <a:schemeClr val="tx1"/>
                </a:solidFill>
              </a:rPr>
              <a:t>Useful for my students, enjoyable for me and I'm happy for work with </a:t>
            </a:r>
            <a:r>
              <a:rPr lang="en-US" b="1" dirty="0" smtClean="0">
                <a:solidFill>
                  <a:schemeClr val="tx1"/>
                </a:solidFill>
              </a:rPr>
              <a:t>you</a:t>
            </a:r>
            <a:r>
              <a:rPr lang="lt-LT" b="1" dirty="0" smtClean="0">
                <a:solidFill>
                  <a:schemeClr val="tx1"/>
                </a:solidFill>
              </a:rPr>
              <a:t>.</a:t>
            </a:r>
            <a:endParaRPr lang="en-US" b="1" dirty="0">
              <a:solidFill>
                <a:schemeClr val="tx1"/>
              </a:solidFill>
            </a:endParaRPr>
          </a:p>
          <a:p>
            <a:r>
              <a:rPr lang="en-US" b="1" dirty="0">
                <a:solidFill>
                  <a:schemeClr val="tx1"/>
                </a:solidFill>
              </a:rPr>
              <a:t>I am happy to be here. Because we are doing active and fun lessons with my students.</a:t>
            </a:r>
          </a:p>
          <a:p>
            <a:r>
              <a:rPr lang="en-US" b="1" dirty="0">
                <a:solidFill>
                  <a:schemeClr val="tx1"/>
                </a:solidFill>
              </a:rPr>
              <a:t>I am very happy to be in </a:t>
            </a:r>
            <a:r>
              <a:rPr lang="en-US" b="1" dirty="0" smtClean="0">
                <a:solidFill>
                  <a:schemeClr val="tx1"/>
                </a:solidFill>
              </a:rPr>
              <a:t>this</a:t>
            </a:r>
            <a:r>
              <a:rPr lang="lt-LT" b="1" dirty="0" smtClean="0">
                <a:solidFill>
                  <a:schemeClr val="tx1"/>
                </a:solidFill>
              </a:rPr>
              <a:t> </a:t>
            </a:r>
            <a:r>
              <a:rPr lang="en-US" b="1" dirty="0" smtClean="0">
                <a:solidFill>
                  <a:schemeClr val="tx1"/>
                </a:solidFill>
              </a:rPr>
              <a:t>project </a:t>
            </a:r>
            <a:r>
              <a:rPr lang="en-US" b="1" dirty="0">
                <a:solidFill>
                  <a:schemeClr val="tx1"/>
                </a:solidFill>
              </a:rPr>
              <a:t>and For my students and me </a:t>
            </a:r>
            <a:r>
              <a:rPr lang="en-US" b="1" dirty="0" smtClean="0">
                <a:solidFill>
                  <a:schemeClr val="tx1"/>
                </a:solidFill>
              </a:rPr>
              <a:t>a</a:t>
            </a:r>
            <a:r>
              <a:rPr lang="lt-LT" b="1" dirty="0" smtClean="0">
                <a:solidFill>
                  <a:schemeClr val="tx1"/>
                </a:solidFill>
              </a:rPr>
              <a:t> </a:t>
            </a:r>
            <a:r>
              <a:rPr lang="en-US" b="1" dirty="0" smtClean="0">
                <a:solidFill>
                  <a:schemeClr val="tx1"/>
                </a:solidFill>
              </a:rPr>
              <a:t>lot </a:t>
            </a:r>
            <a:r>
              <a:rPr lang="en-US" b="1" dirty="0">
                <a:solidFill>
                  <a:schemeClr val="tx1"/>
                </a:solidFill>
              </a:rPr>
              <a:t>of different learnings areas.</a:t>
            </a:r>
          </a:p>
          <a:p>
            <a:r>
              <a:rPr lang="en-US" b="1" dirty="0">
                <a:solidFill>
                  <a:schemeClr val="tx1"/>
                </a:solidFill>
              </a:rPr>
              <a:t>We have new experiences, friendship and much of fun. We can learn and play together - it is the best quality project with very creative students and teachers from different countries. Students can improve their social skills, mind, thinking.</a:t>
            </a:r>
          </a:p>
          <a:p>
            <a:r>
              <a:rPr lang="en-US" b="1" dirty="0">
                <a:solidFill>
                  <a:schemeClr val="tx1"/>
                </a:solidFill>
              </a:rPr>
              <a:t>I and my students are very happy to participate in this project. The activities of the project correspond to the age and abilities of the pupils, therefore it is fun and exciting to study together with other students.</a:t>
            </a:r>
          </a:p>
          <a:p>
            <a:r>
              <a:rPr lang="en-US" b="1" dirty="0">
                <a:solidFill>
                  <a:schemeClr val="tx1"/>
                </a:solidFill>
              </a:rPr>
              <a:t>I am very pleased to be part of this project because I have gained more experience with the use of various training programs. This is a great project not only for teachers but also for students.</a:t>
            </a:r>
            <a:endParaRPr lang="lt-LT" b="1" dirty="0">
              <a:solidFill>
                <a:schemeClr val="tx1"/>
              </a:solidFill>
            </a:endParaRPr>
          </a:p>
        </p:txBody>
      </p:sp>
      <p:pic>
        <p:nvPicPr>
          <p:cNvPr id="30" name="Paveikslėlis 29"/>
          <p:cNvPicPr>
            <a:picLocks noChangeAspect="1"/>
          </p:cNvPicPr>
          <p:nvPr/>
        </p:nvPicPr>
        <p:blipFill>
          <a:blip r:embed="rId2"/>
          <a:stretch>
            <a:fillRect/>
          </a:stretch>
        </p:blipFill>
        <p:spPr>
          <a:xfrm>
            <a:off x="9134754" y="731243"/>
            <a:ext cx="2334970" cy="1767993"/>
          </a:xfrm>
          <a:prstGeom prst="rect">
            <a:avLst/>
          </a:prstGeom>
        </p:spPr>
      </p:pic>
    </p:spTree>
    <p:extLst>
      <p:ext uri="{BB962C8B-B14F-4D97-AF65-F5344CB8AC3E}">
        <p14:creationId xmlns:p14="http://schemas.microsoft.com/office/powerpoint/2010/main" val="3830184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95402" y="982132"/>
            <a:ext cx="7804498" cy="1303867"/>
          </a:xfrm>
        </p:spPr>
        <p:txBody>
          <a:bodyPr>
            <a:normAutofit/>
          </a:bodyPr>
          <a:lstStyle/>
          <a:p>
            <a:r>
              <a:rPr lang="lt-LT" sz="3200" b="1" dirty="0" err="1" smtClean="0"/>
              <a:t>All</a:t>
            </a:r>
            <a:r>
              <a:rPr lang="lt-LT" sz="3200" b="1" dirty="0" smtClean="0"/>
              <a:t> </a:t>
            </a:r>
            <a:r>
              <a:rPr lang="lt-LT" sz="3200" b="1" dirty="0" err="1" smtClean="0"/>
              <a:t>teachers</a:t>
            </a:r>
            <a:r>
              <a:rPr lang="lt-LT" sz="3200" b="1" dirty="0" smtClean="0"/>
              <a:t> are </a:t>
            </a:r>
            <a:r>
              <a:rPr lang="lt-LT" sz="3200" b="1" dirty="0" err="1" smtClean="0"/>
              <a:t>happy</a:t>
            </a:r>
            <a:r>
              <a:rPr lang="lt-LT" sz="3200" b="1" dirty="0" smtClean="0"/>
              <a:t> to </a:t>
            </a:r>
            <a:r>
              <a:rPr lang="lt-LT" sz="3200" b="1" dirty="0" err="1" smtClean="0"/>
              <a:t>participating</a:t>
            </a:r>
            <a:r>
              <a:rPr lang="lt-LT" sz="3200" b="1" dirty="0" smtClean="0"/>
              <a:t/>
            </a:r>
            <a:br>
              <a:rPr lang="lt-LT" sz="3200" b="1" dirty="0" smtClean="0"/>
            </a:br>
            <a:r>
              <a:rPr lang="lt-LT" sz="3200" b="1" dirty="0" smtClean="0"/>
              <a:t> </a:t>
            </a:r>
            <a:r>
              <a:rPr lang="lt-LT" sz="3200" b="1" dirty="0" err="1" smtClean="0"/>
              <a:t>in</a:t>
            </a:r>
            <a:r>
              <a:rPr lang="lt-LT" sz="3200" b="1" dirty="0" smtClean="0"/>
              <a:t> </a:t>
            </a:r>
            <a:r>
              <a:rPr lang="lt-LT" sz="3200" b="1" dirty="0" err="1" smtClean="0"/>
              <a:t>the</a:t>
            </a:r>
            <a:r>
              <a:rPr lang="lt-LT" sz="3200" b="1" dirty="0" smtClean="0"/>
              <a:t> </a:t>
            </a:r>
            <a:r>
              <a:rPr lang="lt-LT" sz="3200" b="1" dirty="0" err="1" smtClean="0"/>
              <a:t>project</a:t>
            </a:r>
            <a:r>
              <a:rPr lang="lt-LT" sz="3200" b="1" dirty="0" smtClean="0"/>
              <a:t>.</a:t>
            </a:r>
            <a:endParaRPr lang="lt-LT" sz="3200" b="1" dirty="0"/>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2830079055"/>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aveikslėlis 10"/>
          <p:cNvPicPr>
            <a:picLocks noChangeAspect="1"/>
          </p:cNvPicPr>
          <p:nvPr/>
        </p:nvPicPr>
        <p:blipFill>
          <a:blip r:embed="rId3"/>
          <a:stretch>
            <a:fillRect/>
          </a:stretch>
        </p:blipFill>
        <p:spPr>
          <a:xfrm>
            <a:off x="9099900" y="750068"/>
            <a:ext cx="2341067" cy="1767993"/>
          </a:xfrm>
          <a:prstGeom prst="rect">
            <a:avLst/>
          </a:prstGeom>
        </p:spPr>
      </p:pic>
    </p:spTree>
    <p:extLst>
      <p:ext uri="{BB962C8B-B14F-4D97-AF65-F5344CB8AC3E}">
        <p14:creationId xmlns:p14="http://schemas.microsoft.com/office/powerpoint/2010/main" val="362797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95402" y="982132"/>
            <a:ext cx="7663068" cy="1303867"/>
          </a:xfrm>
        </p:spPr>
        <p:txBody>
          <a:bodyPr>
            <a:normAutofit/>
          </a:bodyPr>
          <a:lstStyle/>
          <a:p>
            <a:r>
              <a:rPr lang="en-US" sz="3200" b="1" dirty="0"/>
              <a:t>2.	</a:t>
            </a:r>
            <a:r>
              <a:rPr lang="en-US" sz="3200" b="1" dirty="0">
                <a:solidFill>
                  <a:schemeClr val="tx1"/>
                </a:solidFill>
              </a:rPr>
              <a:t>Which</a:t>
            </a:r>
            <a:r>
              <a:rPr lang="en-US" sz="3200" b="1" dirty="0"/>
              <a:t> game you like the most in the project?</a:t>
            </a:r>
            <a:endParaRPr lang="lt-LT" sz="3200" b="1" dirty="0"/>
          </a:p>
        </p:txBody>
      </p:sp>
      <p:graphicFrame>
        <p:nvGraphicFramePr>
          <p:cNvPr id="9" name="Turinio vietos rezervavimo ženklas 8"/>
          <p:cNvGraphicFramePr>
            <a:graphicFrameLocks noGrp="1"/>
          </p:cNvGraphicFramePr>
          <p:nvPr>
            <p:ph idx="1"/>
            <p:extLst>
              <p:ext uri="{D42A27DB-BD31-4B8C-83A1-F6EECF244321}">
                <p14:modId xmlns:p14="http://schemas.microsoft.com/office/powerpoint/2010/main" val="688259140"/>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4" name="Paveikslėlis 3"/>
          <p:cNvPicPr>
            <a:picLocks noChangeAspect="1"/>
          </p:cNvPicPr>
          <p:nvPr/>
        </p:nvPicPr>
        <p:blipFill>
          <a:blip r:embed="rId3"/>
          <a:stretch>
            <a:fillRect/>
          </a:stretch>
        </p:blipFill>
        <p:spPr>
          <a:xfrm>
            <a:off x="9099901" y="795564"/>
            <a:ext cx="2341067" cy="1767993"/>
          </a:xfrm>
          <a:prstGeom prst="rect">
            <a:avLst/>
          </a:prstGeom>
        </p:spPr>
      </p:pic>
    </p:spTree>
    <p:extLst>
      <p:ext uri="{BB962C8B-B14F-4D97-AF65-F5344CB8AC3E}">
        <p14:creationId xmlns:p14="http://schemas.microsoft.com/office/powerpoint/2010/main" val="3796506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95402" y="982132"/>
            <a:ext cx="7888355" cy="1303867"/>
          </a:xfrm>
        </p:spPr>
        <p:txBody>
          <a:bodyPr>
            <a:normAutofit/>
          </a:bodyPr>
          <a:lstStyle/>
          <a:p>
            <a:r>
              <a:rPr lang="en-US" sz="3200" b="1" dirty="0">
                <a:solidFill>
                  <a:schemeClr val="tx1"/>
                </a:solidFill>
              </a:rPr>
              <a:t>3.	How do you rate the communication of other partners online?</a:t>
            </a:r>
            <a:endParaRPr lang="lt-LT" sz="3200" b="1" dirty="0">
              <a:solidFill>
                <a:schemeClr val="tx1"/>
              </a:solidFill>
            </a:endParaRPr>
          </a:p>
        </p:txBody>
      </p:sp>
      <p:sp>
        <p:nvSpPr>
          <p:cNvPr id="3" name="Turinio vietos rezervavimo ženklas 2"/>
          <p:cNvSpPr>
            <a:spLocks noGrp="1"/>
          </p:cNvSpPr>
          <p:nvPr>
            <p:ph idx="1"/>
          </p:nvPr>
        </p:nvSpPr>
        <p:spPr/>
        <p:txBody>
          <a:bodyPr>
            <a:normAutofit fontScale="85000" lnSpcReduction="10000"/>
          </a:bodyPr>
          <a:lstStyle/>
          <a:p>
            <a:r>
              <a:rPr lang="en-US" b="1" dirty="0"/>
              <a:t>Communication is </a:t>
            </a:r>
            <a:r>
              <a:rPr lang="en-US" b="1" dirty="0" smtClean="0"/>
              <a:t>good.</a:t>
            </a:r>
            <a:endParaRPr lang="en-US" b="1" dirty="0"/>
          </a:p>
          <a:p>
            <a:r>
              <a:rPr lang="en-US" b="1" i="1" dirty="0" err="1" smtClean="0"/>
              <a:t>WhatsApp</a:t>
            </a:r>
            <a:r>
              <a:rPr lang="en-US" b="1" i="1" dirty="0" smtClean="0"/>
              <a:t> – Facebook - </a:t>
            </a:r>
            <a:r>
              <a:rPr lang="en-US" b="1" i="1" dirty="0" err="1" smtClean="0"/>
              <a:t>eTwinning</a:t>
            </a:r>
            <a:r>
              <a:rPr lang="en-US" b="1" dirty="0" smtClean="0"/>
              <a:t> </a:t>
            </a:r>
            <a:r>
              <a:rPr lang="en-US" b="1" dirty="0"/>
              <a:t>and </a:t>
            </a:r>
            <a:r>
              <a:rPr lang="en-US" b="1" dirty="0" smtClean="0"/>
              <a:t>more... </a:t>
            </a:r>
            <a:r>
              <a:rPr lang="en-US" b="1" dirty="0"/>
              <a:t>ready to meet </a:t>
            </a:r>
            <a:r>
              <a:rPr lang="en-US" b="1" dirty="0" smtClean="0"/>
              <a:t>anytime.</a:t>
            </a:r>
            <a:endParaRPr lang="en-US" b="1" dirty="0"/>
          </a:p>
          <a:p>
            <a:r>
              <a:rPr lang="en-US" b="1" dirty="0"/>
              <a:t>I think communication with all project partners is very nice and good.</a:t>
            </a:r>
          </a:p>
          <a:p>
            <a:r>
              <a:rPr lang="en-US" b="1" i="1" dirty="0"/>
              <a:t>Skype, Facebook</a:t>
            </a:r>
            <a:r>
              <a:rPr lang="en-US" b="1" dirty="0"/>
              <a:t> and </a:t>
            </a:r>
            <a:r>
              <a:rPr lang="en-US" b="1" i="1" dirty="0"/>
              <a:t>Twin Space </a:t>
            </a:r>
            <a:r>
              <a:rPr lang="en-US" b="1" dirty="0"/>
              <a:t>means the best cooperation between partner schools.</a:t>
            </a:r>
          </a:p>
          <a:p>
            <a:r>
              <a:rPr lang="en-US" b="1" dirty="0"/>
              <a:t>All partners communicate and collaborate online greatly.</a:t>
            </a:r>
          </a:p>
          <a:p>
            <a:r>
              <a:rPr lang="en-US" b="1" dirty="0"/>
              <a:t>I am very pleased with the partners in this project, great communication, very warm and sweet friends. Great to share great ideas helps if you do not know anything. I am very pleased to be involved in the project with them. I'm for great communication.</a:t>
            </a:r>
            <a:endParaRPr lang="lt-LT" b="1" dirty="0"/>
          </a:p>
        </p:txBody>
      </p:sp>
      <p:pic>
        <p:nvPicPr>
          <p:cNvPr id="4" name="Paveikslėlis 3"/>
          <p:cNvPicPr>
            <a:picLocks noChangeAspect="1"/>
          </p:cNvPicPr>
          <p:nvPr/>
        </p:nvPicPr>
        <p:blipFill>
          <a:blip r:embed="rId2"/>
          <a:stretch>
            <a:fillRect/>
          </a:stretch>
        </p:blipFill>
        <p:spPr>
          <a:xfrm>
            <a:off x="9086649" y="788939"/>
            <a:ext cx="2341067" cy="1767993"/>
          </a:xfrm>
          <a:prstGeom prst="rect">
            <a:avLst/>
          </a:prstGeom>
        </p:spPr>
      </p:pic>
    </p:spTree>
    <p:extLst>
      <p:ext uri="{BB962C8B-B14F-4D97-AF65-F5344CB8AC3E}">
        <p14:creationId xmlns:p14="http://schemas.microsoft.com/office/powerpoint/2010/main" val="1689462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18437" y="982130"/>
            <a:ext cx="7919686" cy="1303867"/>
          </a:xfrm>
        </p:spPr>
        <p:txBody>
          <a:bodyPr>
            <a:normAutofit/>
          </a:bodyPr>
          <a:lstStyle/>
          <a:p>
            <a:r>
              <a:rPr lang="en-US" sz="3200" b="1" dirty="0"/>
              <a:t>All </a:t>
            </a:r>
            <a:r>
              <a:rPr lang="en-US" sz="3200" b="1" dirty="0" smtClean="0"/>
              <a:t>teachers communication value </a:t>
            </a:r>
            <a:r>
              <a:rPr lang="en-US" sz="3200" b="1" dirty="0"/>
              <a:t>very well.</a:t>
            </a:r>
            <a:endParaRPr lang="lt-LT" sz="3200" b="1" dirty="0"/>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2627451593"/>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aveikslėlis 10"/>
          <p:cNvPicPr>
            <a:picLocks noChangeAspect="1"/>
          </p:cNvPicPr>
          <p:nvPr/>
        </p:nvPicPr>
        <p:blipFill>
          <a:blip r:embed="rId3"/>
          <a:stretch>
            <a:fillRect/>
          </a:stretch>
        </p:blipFill>
        <p:spPr>
          <a:xfrm>
            <a:off x="9099900" y="750068"/>
            <a:ext cx="2341067" cy="1767993"/>
          </a:xfrm>
          <a:prstGeom prst="rect">
            <a:avLst/>
          </a:prstGeom>
        </p:spPr>
      </p:pic>
    </p:spTree>
    <p:extLst>
      <p:ext uri="{BB962C8B-B14F-4D97-AF65-F5344CB8AC3E}">
        <p14:creationId xmlns:p14="http://schemas.microsoft.com/office/powerpoint/2010/main" val="263426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233378" y="982132"/>
            <a:ext cx="7950380" cy="1303867"/>
          </a:xfrm>
        </p:spPr>
        <p:txBody>
          <a:bodyPr>
            <a:normAutofit/>
          </a:bodyPr>
          <a:lstStyle/>
          <a:p>
            <a:pPr algn="l"/>
            <a:r>
              <a:rPr lang="en-US" sz="3200" b="1" dirty="0" smtClean="0">
                <a:solidFill>
                  <a:schemeClr val="tx1"/>
                </a:solidFill>
              </a:rPr>
              <a:t>     4</a:t>
            </a:r>
            <a:r>
              <a:rPr lang="en-US" sz="3200" b="1" dirty="0">
                <a:solidFill>
                  <a:schemeClr val="tx1"/>
                </a:solidFill>
              </a:rPr>
              <a:t>. How you appreciate web 2.0 tools </a:t>
            </a:r>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     in </a:t>
            </a:r>
            <a:r>
              <a:rPr lang="en-US" sz="3200" b="1" dirty="0">
                <a:solidFill>
                  <a:schemeClr val="tx1"/>
                </a:solidFill>
              </a:rPr>
              <a:t>project?</a:t>
            </a:r>
            <a:endParaRPr lang="lt-LT" sz="3200" b="1" dirty="0">
              <a:solidFill>
                <a:schemeClr val="tx1"/>
              </a:solidFill>
            </a:endParaRPr>
          </a:p>
        </p:txBody>
      </p:sp>
      <p:sp>
        <p:nvSpPr>
          <p:cNvPr id="3" name="Turinio vietos rezervavimo ženklas 2"/>
          <p:cNvSpPr>
            <a:spLocks noGrp="1"/>
          </p:cNvSpPr>
          <p:nvPr>
            <p:ph idx="1"/>
          </p:nvPr>
        </p:nvSpPr>
        <p:spPr/>
        <p:txBody>
          <a:bodyPr>
            <a:normAutofit fontScale="85000" lnSpcReduction="20000"/>
          </a:bodyPr>
          <a:lstStyle/>
          <a:p>
            <a:r>
              <a:rPr lang="en-US" b="1" dirty="0"/>
              <a:t>The project and our students are improving the quality of education</a:t>
            </a:r>
            <a:r>
              <a:rPr lang="en-US" b="1" dirty="0" smtClean="0"/>
              <a:t>. I </a:t>
            </a:r>
            <a:r>
              <a:rPr lang="en-US" b="1" dirty="0"/>
              <a:t>love web 2.0 tools</a:t>
            </a:r>
          </a:p>
          <a:p>
            <a:r>
              <a:rPr lang="en-US" b="1" dirty="0" smtClean="0"/>
              <a:t>Understandable </a:t>
            </a:r>
            <a:r>
              <a:rPr lang="en-US" b="1" dirty="0"/>
              <a:t>and practicable, my students are very happy</a:t>
            </a:r>
          </a:p>
          <a:p>
            <a:r>
              <a:rPr lang="en-US" b="1" dirty="0"/>
              <a:t>I think that web 2.0 tools are one of those things that are not for our </a:t>
            </a:r>
            <a:r>
              <a:rPr lang="en-US" b="1" dirty="0" smtClean="0"/>
              <a:t>project. It is </a:t>
            </a:r>
            <a:r>
              <a:rPr lang="en-US" b="1" dirty="0"/>
              <a:t>a tool that gives a lot of variety to present our works.</a:t>
            </a:r>
          </a:p>
          <a:p>
            <a:r>
              <a:rPr lang="en-US" b="1" dirty="0"/>
              <a:t>We knew a few new tools, so it is very good for kids and teachers.</a:t>
            </a:r>
          </a:p>
          <a:p>
            <a:r>
              <a:rPr lang="en-US" b="1" dirty="0"/>
              <a:t>Web 2.0 tools like </a:t>
            </a:r>
            <a:r>
              <a:rPr lang="en-US" b="1" i="1" dirty="0"/>
              <a:t>jigsaw</a:t>
            </a:r>
            <a:r>
              <a:rPr lang="en-US" b="1" dirty="0"/>
              <a:t> and </a:t>
            </a:r>
            <a:r>
              <a:rPr lang="en-US" b="1" i="1" dirty="0" err="1"/>
              <a:t>learningApps</a:t>
            </a:r>
            <a:r>
              <a:rPr lang="en-US" b="1" dirty="0"/>
              <a:t> are very good. These are new tools. Now my pupils use them very often.</a:t>
            </a:r>
          </a:p>
          <a:p>
            <a:r>
              <a:rPr lang="en-US" b="1" dirty="0"/>
              <a:t>I think that the great tools of web 2.0, which can be used not only in the project, but also in lessons.</a:t>
            </a:r>
            <a:endParaRPr lang="lt-LT" b="1" dirty="0"/>
          </a:p>
        </p:txBody>
      </p:sp>
      <p:pic>
        <p:nvPicPr>
          <p:cNvPr id="4" name="Paveikslėlis 3"/>
          <p:cNvPicPr>
            <a:picLocks noChangeAspect="1"/>
          </p:cNvPicPr>
          <p:nvPr/>
        </p:nvPicPr>
        <p:blipFill>
          <a:blip r:embed="rId2"/>
          <a:stretch>
            <a:fillRect/>
          </a:stretch>
        </p:blipFill>
        <p:spPr>
          <a:xfrm>
            <a:off x="9086649" y="788939"/>
            <a:ext cx="2341067" cy="1767993"/>
          </a:xfrm>
          <a:prstGeom prst="rect">
            <a:avLst/>
          </a:prstGeom>
        </p:spPr>
      </p:pic>
    </p:spTree>
    <p:extLst>
      <p:ext uri="{BB962C8B-B14F-4D97-AF65-F5344CB8AC3E}">
        <p14:creationId xmlns:p14="http://schemas.microsoft.com/office/powerpoint/2010/main" val="228446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318437" y="982130"/>
            <a:ext cx="7919686" cy="1303867"/>
          </a:xfrm>
        </p:spPr>
        <p:txBody>
          <a:bodyPr>
            <a:normAutofit/>
          </a:bodyPr>
          <a:lstStyle/>
          <a:p>
            <a:pPr algn="l"/>
            <a:r>
              <a:rPr lang="en-US" sz="3200" b="1" dirty="0" smtClean="0"/>
              <a:t>   All teachers appreciate web 2.0 tools </a:t>
            </a:r>
            <a:br>
              <a:rPr lang="en-US" sz="3200" b="1" dirty="0" smtClean="0"/>
            </a:br>
            <a:r>
              <a:rPr lang="en-US" sz="3200" b="1" dirty="0" smtClean="0"/>
              <a:t>   very </a:t>
            </a:r>
            <a:r>
              <a:rPr lang="en-US" sz="3200" b="1" dirty="0"/>
              <a:t>well.</a:t>
            </a:r>
            <a:endParaRPr lang="lt-LT" sz="3200" b="1" dirty="0"/>
          </a:p>
        </p:txBody>
      </p:sp>
      <p:graphicFrame>
        <p:nvGraphicFramePr>
          <p:cNvPr id="8" name="Turinio vietos rezervavimo ženklas 7"/>
          <p:cNvGraphicFramePr>
            <a:graphicFrameLocks noGrp="1"/>
          </p:cNvGraphicFramePr>
          <p:nvPr>
            <p:ph idx="1"/>
            <p:extLst>
              <p:ext uri="{D42A27DB-BD31-4B8C-83A1-F6EECF244321}">
                <p14:modId xmlns:p14="http://schemas.microsoft.com/office/powerpoint/2010/main" val="222856156"/>
              </p:ext>
            </p:extLst>
          </p:nvPr>
        </p:nvGraphicFramePr>
        <p:xfrm>
          <a:off x="1295400" y="2557463"/>
          <a:ext cx="9601200" cy="331787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aveikslėlis 10"/>
          <p:cNvPicPr>
            <a:picLocks noChangeAspect="1"/>
          </p:cNvPicPr>
          <p:nvPr/>
        </p:nvPicPr>
        <p:blipFill>
          <a:blip r:embed="rId3"/>
          <a:stretch>
            <a:fillRect/>
          </a:stretch>
        </p:blipFill>
        <p:spPr>
          <a:xfrm>
            <a:off x="9099900" y="750068"/>
            <a:ext cx="2341067" cy="1767993"/>
          </a:xfrm>
          <a:prstGeom prst="rect">
            <a:avLst/>
          </a:prstGeom>
        </p:spPr>
      </p:pic>
    </p:spTree>
    <p:extLst>
      <p:ext uri="{BB962C8B-B14F-4D97-AF65-F5344CB8AC3E}">
        <p14:creationId xmlns:p14="http://schemas.microsoft.com/office/powerpoint/2010/main" val="789792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amtinė">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206</TotalTime>
  <Words>881</Words>
  <Application>Microsoft Office PowerPoint</Application>
  <PresentationFormat>Pasirinktinai</PresentationFormat>
  <Paragraphs>84</Paragraphs>
  <Slides>14</Slides>
  <Notes>0</Notes>
  <HiddenSlides>0</HiddenSlides>
  <MMClips>0</MMClips>
  <ScaleCrop>false</ScaleCrop>
  <HeadingPairs>
    <vt:vector size="4" baseType="variant">
      <vt:variant>
        <vt:lpstr>Tema</vt:lpstr>
      </vt:variant>
      <vt:variant>
        <vt:i4>1</vt:i4>
      </vt:variant>
      <vt:variant>
        <vt:lpstr>Skaidrių pavadinimai</vt:lpstr>
      </vt:variant>
      <vt:variant>
        <vt:i4>14</vt:i4>
      </vt:variant>
    </vt:vector>
  </HeadingPairs>
  <TitlesOfParts>
    <vt:vector size="15" baseType="lpstr">
      <vt:lpstr>Gamtinė</vt:lpstr>
      <vt:lpstr>What about playing  a G.A.M.E. with me?                                           (G.Games-A.Active learning- M. Mind-E.Education)</vt:lpstr>
      <vt:lpstr>PowerPoint pristatymas</vt:lpstr>
      <vt:lpstr>          1. How do you feel about participating            in the project?</vt:lpstr>
      <vt:lpstr>All teachers are happy to participating  in the project.</vt:lpstr>
      <vt:lpstr>2. Which game you like the most in the project?</vt:lpstr>
      <vt:lpstr>3. How do you rate the communication of other partners online?</vt:lpstr>
      <vt:lpstr>All teachers communication value very well.</vt:lpstr>
      <vt:lpstr>     4. How you appreciate web 2.0 tools       in project?</vt:lpstr>
      <vt:lpstr>   All teachers appreciate web 2.0 tools     very well.</vt:lpstr>
      <vt:lpstr>     5. Are the games on the project useful for       your students?</vt:lpstr>
      <vt:lpstr>  The games on the project are useful for     students.</vt:lpstr>
      <vt:lpstr>     6. What would you suggest to improve the       project in the future?</vt:lpstr>
      <vt:lpstr>  What would you suggest to improve the    project in the future?</vt:lpstr>
      <vt:lpstr>THE RESULTS OF THE SURVEY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Ingrida</dc:creator>
  <cp:lastModifiedBy>Ingrida</cp:lastModifiedBy>
  <cp:revision>26</cp:revision>
  <dcterms:created xsi:type="dcterms:W3CDTF">2018-02-05T11:43:14Z</dcterms:created>
  <dcterms:modified xsi:type="dcterms:W3CDTF">2018-02-05T19:47:05Z</dcterms:modified>
</cp:coreProperties>
</file>