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51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1477-0E1D-4E9D-B75A-BAAFB6ACE6A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4A6A-F072-4FF1-8BA1-3E98F29B0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8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1477-0E1D-4E9D-B75A-BAAFB6ACE6A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4A6A-F072-4FF1-8BA1-3E98F29B0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7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1477-0E1D-4E9D-B75A-BAAFB6ACE6A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4A6A-F072-4FF1-8BA1-3E98F29B07A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5057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1477-0E1D-4E9D-B75A-BAAFB6ACE6A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4A6A-F072-4FF1-8BA1-3E98F29B0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31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1477-0E1D-4E9D-B75A-BAAFB6ACE6A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4A6A-F072-4FF1-8BA1-3E98F29B07A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3268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1477-0E1D-4E9D-B75A-BAAFB6ACE6A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4A6A-F072-4FF1-8BA1-3E98F29B0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97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1477-0E1D-4E9D-B75A-BAAFB6ACE6A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4A6A-F072-4FF1-8BA1-3E98F29B0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18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1477-0E1D-4E9D-B75A-BAAFB6ACE6A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4A6A-F072-4FF1-8BA1-3E98F29B0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9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1477-0E1D-4E9D-B75A-BAAFB6ACE6A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4A6A-F072-4FF1-8BA1-3E98F29B0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4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1477-0E1D-4E9D-B75A-BAAFB6ACE6A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4A6A-F072-4FF1-8BA1-3E98F29B0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3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1477-0E1D-4E9D-B75A-BAAFB6ACE6A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4A6A-F072-4FF1-8BA1-3E98F29B0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5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1477-0E1D-4E9D-B75A-BAAFB6ACE6A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4A6A-F072-4FF1-8BA1-3E98F29B0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1477-0E1D-4E9D-B75A-BAAFB6ACE6A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4A6A-F072-4FF1-8BA1-3E98F29B0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2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1477-0E1D-4E9D-B75A-BAAFB6ACE6A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4A6A-F072-4FF1-8BA1-3E98F29B0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46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1477-0E1D-4E9D-B75A-BAAFB6ACE6A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4A6A-F072-4FF1-8BA1-3E98F29B0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2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4A6A-F072-4FF1-8BA1-3E98F29B07A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1477-0E1D-4E9D-B75A-BAAFB6ACE6AF}" type="datetimeFigureOut">
              <a:rPr lang="en-US" smtClean="0"/>
              <a:t>12/13/2017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9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91477-0E1D-4E9D-B75A-BAAFB6ACE6A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434A6A-F072-4FF1-8BA1-3E98F29B0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mailto:corneliamelcu13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drive.google.com/file/d/0Bx6AmjaifaReeGw3VTJ5Tm5WWkE/view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hyperlink" Target="https://twinspace.etwinning.net/25439/home" TargetMode="External"/><Relationship Id="rId9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tinyurl.com/m3zwkbl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hyperlink" Target="https://twinspace.etwinning.net/26648/home" TargetMode="External"/><Relationship Id="rId10" Type="http://schemas.openxmlformats.org/officeDocument/2006/relationships/image" Target="../media/image2.jpg"/><Relationship Id="rId4" Type="http://schemas.openxmlformats.org/officeDocument/2006/relationships/hyperlink" Target="http://joom.ag/MBUW" TargetMode="Externa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twinspace.etwinning.net/45279/home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Dezvoltarea competențelor secolului XXI prin proiecte internaționale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244454"/>
            <a:ext cx="7766936" cy="1678674"/>
          </a:xfrm>
        </p:spPr>
        <p:txBody>
          <a:bodyPr>
            <a:normAutofit/>
          </a:bodyPr>
          <a:lstStyle/>
          <a:p>
            <a:r>
              <a:rPr lang="ro-RO" sz="2400" dirty="0" smtClean="0"/>
              <a:t>Prof. Cornelia Melcu,</a:t>
            </a:r>
            <a:r>
              <a:rPr lang="ro-RO" sz="2400" dirty="0"/>
              <a:t> Șc. Gimn. Nr.9 „Nicolae Orghidan” Brașov</a:t>
            </a:r>
            <a:endParaRPr lang="ro-RO" sz="2400" dirty="0" smtClean="0"/>
          </a:p>
          <a:p>
            <a:r>
              <a:rPr lang="ro-RO" sz="2400" dirty="0" smtClean="0"/>
              <a:t>Ambasador eTwinning România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451091"/>
            <a:ext cx="3220872" cy="1181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397" y="5502596"/>
            <a:ext cx="2429274" cy="12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14399"/>
            <a:ext cx="9366998" cy="1109423"/>
          </a:xfrm>
        </p:spPr>
        <p:txBody>
          <a:bodyPr>
            <a:normAutofit/>
          </a:bodyPr>
          <a:lstStyle/>
          <a:p>
            <a:r>
              <a:rPr lang="ro-RO" dirty="0" smtClean="0"/>
              <a:t>Vă mulțumesc pentru atenția acordată </a:t>
            </a:r>
            <a:r>
              <a:rPr lang="ro-RO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15" y="1800665"/>
            <a:ext cx="4234376" cy="465640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936" y="0"/>
            <a:ext cx="3621338" cy="11339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99275" y="4332849"/>
            <a:ext cx="554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Contact: </a:t>
            </a:r>
            <a:r>
              <a:rPr lang="ro-RO" dirty="0" smtClean="0">
                <a:hlinkClick r:id="rId4"/>
              </a:rPr>
              <a:t>corneliamelcu13@gmail.com</a:t>
            </a:r>
            <a:endParaRPr lang="ro-RO" dirty="0" smtClean="0"/>
          </a:p>
          <a:p>
            <a:r>
              <a:rPr lang="ro-RO" dirty="0"/>
              <a:t> </a:t>
            </a:r>
            <a:r>
              <a:rPr lang="ro-RO" dirty="0" smtClean="0"/>
              <a:t>Twitter: @CorneliaMelcu</a:t>
            </a:r>
          </a:p>
          <a:p>
            <a:r>
              <a:rPr lang="ro-RO" dirty="0" smtClean="0"/>
              <a:t>Facebook: </a:t>
            </a:r>
            <a:r>
              <a:rPr lang="ro-RO" sz="1600" dirty="0" smtClean="0">
                <a:solidFill>
                  <a:srgbClr val="000510"/>
                </a:solidFill>
              </a:rPr>
              <a:t>Cornelia </a:t>
            </a:r>
            <a:r>
              <a:rPr lang="ro-RO" sz="1600" dirty="0">
                <a:solidFill>
                  <a:srgbClr val="000510"/>
                </a:solidFill>
              </a:rPr>
              <a:t>M</a:t>
            </a:r>
            <a:r>
              <a:rPr lang="ro-RO" sz="1600" dirty="0" smtClean="0">
                <a:solidFill>
                  <a:srgbClr val="000510"/>
                </a:solidFill>
              </a:rPr>
              <a:t>elcu</a:t>
            </a:r>
            <a:endParaRPr lang="en-US" sz="1600" dirty="0">
              <a:solidFill>
                <a:srgbClr val="00051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6" y="143354"/>
            <a:ext cx="1447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2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accent2">
                    <a:lumMod val="75000"/>
                  </a:schemeClr>
                </a:solidFill>
              </a:rPr>
              <a:t>De ce </a:t>
            </a:r>
            <a:r>
              <a:rPr lang="ro-RO" b="1" dirty="0" smtClean="0">
                <a:solidFill>
                  <a:schemeClr val="accent2">
                    <a:lumMod val="75000"/>
                  </a:schemeClr>
                </a:solidFill>
              </a:rPr>
              <a:t>eTwinning</a:t>
            </a:r>
            <a:r>
              <a:rPr lang="ro-RO" dirty="0" smtClean="0">
                <a:solidFill>
                  <a:schemeClr val="accent2">
                    <a:lumMod val="75000"/>
                  </a:schemeClr>
                </a:solidFill>
              </a:rPr>
              <a:t> pentru dezvoltarea competențelor secolului XXI?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08450"/>
          </a:xfrm>
        </p:spPr>
        <p:txBody>
          <a:bodyPr/>
          <a:lstStyle/>
          <a:p>
            <a:r>
              <a:rPr lang="en-US" b="1" dirty="0" err="1"/>
              <a:t>Responsabilitate</a:t>
            </a:r>
            <a:r>
              <a:rPr lang="en-US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capacitate de </a:t>
            </a:r>
            <a:r>
              <a:rPr lang="en-US" b="1" dirty="0" err="1" smtClean="0"/>
              <a:t>adaptare</a:t>
            </a:r>
            <a:endParaRPr lang="ro-RO" b="1" dirty="0" smtClean="0"/>
          </a:p>
          <a:p>
            <a:r>
              <a:rPr lang="en-US" b="1" dirty="0" err="1"/>
              <a:t>Competenţe</a:t>
            </a:r>
            <a:r>
              <a:rPr lang="en-US" b="1" dirty="0"/>
              <a:t> de </a:t>
            </a:r>
            <a:r>
              <a:rPr lang="en-US" b="1" dirty="0" err="1" smtClean="0"/>
              <a:t>comunicare</a:t>
            </a:r>
            <a:endParaRPr lang="ro-RO" b="1" dirty="0" smtClean="0"/>
          </a:p>
          <a:p>
            <a:r>
              <a:rPr lang="en-US" b="1" dirty="0" err="1"/>
              <a:t>Creativitate</a:t>
            </a:r>
            <a:r>
              <a:rPr lang="en-US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</a:t>
            </a:r>
            <a:r>
              <a:rPr lang="en-US" b="1" dirty="0" err="1"/>
              <a:t>curiozitate</a:t>
            </a:r>
            <a:r>
              <a:rPr lang="en-US" b="1" dirty="0"/>
              <a:t> </a:t>
            </a:r>
            <a:r>
              <a:rPr lang="en-US" b="1" dirty="0" err="1" smtClean="0"/>
              <a:t>intelectuală</a:t>
            </a:r>
            <a:endParaRPr lang="ro-RO" b="1" dirty="0" smtClean="0"/>
          </a:p>
          <a:p>
            <a:r>
              <a:rPr lang="it-IT" b="1" dirty="0"/>
              <a:t>Gândire critică şi gândire </a:t>
            </a:r>
            <a:r>
              <a:rPr lang="it-IT" b="1" dirty="0" smtClean="0"/>
              <a:t>sistemică</a:t>
            </a:r>
            <a:endParaRPr lang="ro-RO" b="1" dirty="0" smtClean="0"/>
          </a:p>
          <a:p>
            <a:r>
              <a:rPr lang="en-US" b="1" dirty="0" err="1"/>
              <a:t>Informaţii</a:t>
            </a:r>
            <a:r>
              <a:rPr lang="en-US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</a:t>
            </a:r>
            <a:r>
              <a:rPr lang="en-US" b="1" dirty="0" err="1"/>
              <a:t>abilităţi</a:t>
            </a:r>
            <a:r>
              <a:rPr lang="en-US" b="1" dirty="0"/>
              <a:t> </a:t>
            </a:r>
            <a:r>
              <a:rPr lang="en-US" b="1" dirty="0" smtClean="0"/>
              <a:t>media</a:t>
            </a:r>
            <a:endParaRPr lang="ro-RO" b="1" dirty="0" smtClean="0"/>
          </a:p>
          <a:p>
            <a:r>
              <a:rPr lang="en-US" b="1" dirty="0" err="1"/>
              <a:t>Capacităţi</a:t>
            </a:r>
            <a:r>
              <a:rPr lang="en-US" b="1" dirty="0"/>
              <a:t> de </a:t>
            </a:r>
            <a:r>
              <a:rPr lang="en-US" b="1" dirty="0" err="1"/>
              <a:t>colaborare</a:t>
            </a:r>
            <a:r>
              <a:rPr lang="en-US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</a:t>
            </a:r>
            <a:r>
              <a:rPr lang="en-US" b="1" dirty="0" err="1" smtClean="0"/>
              <a:t>interpersonale</a:t>
            </a:r>
            <a:endParaRPr lang="ro-RO" b="1" dirty="0" smtClean="0"/>
          </a:p>
          <a:p>
            <a:r>
              <a:rPr lang="it-IT" b="1" dirty="0"/>
              <a:t>Identificarea, formularea şi soluţionarea </a:t>
            </a:r>
            <a:r>
              <a:rPr lang="it-IT" b="1" dirty="0" smtClean="0"/>
              <a:t>problemelor</a:t>
            </a:r>
            <a:endParaRPr lang="ro-RO" b="1" dirty="0" smtClean="0"/>
          </a:p>
          <a:p>
            <a:r>
              <a:rPr lang="en-US" b="1" dirty="0" smtClean="0"/>
              <a:t>Auto-</a:t>
            </a:r>
            <a:r>
              <a:rPr lang="en-US" b="1" dirty="0" err="1" smtClean="0"/>
              <a:t>formare</a:t>
            </a:r>
            <a:endParaRPr lang="ro-RO" b="1" dirty="0" smtClean="0"/>
          </a:p>
          <a:p>
            <a:r>
              <a:rPr lang="en-US" b="1" dirty="0" err="1"/>
              <a:t>Responsabilitate</a:t>
            </a:r>
            <a:r>
              <a:rPr lang="en-US" b="1" dirty="0"/>
              <a:t> </a:t>
            </a:r>
            <a:r>
              <a:rPr lang="en-US" b="1" dirty="0" smtClean="0"/>
              <a:t>social</a:t>
            </a:r>
            <a:r>
              <a:rPr lang="ro-RO" dirty="0" smtClean="0"/>
              <a:t>ă </a:t>
            </a:r>
          </a:p>
          <a:p>
            <a:pPr marL="0" indent="0">
              <a:buNone/>
            </a:pPr>
            <a:r>
              <a:rPr lang="ro-RO" sz="1400" dirty="0" smtClean="0">
                <a:solidFill>
                  <a:schemeClr val="accent2">
                    <a:lumMod val="50000"/>
                  </a:schemeClr>
                </a:solidFill>
              </a:rPr>
              <a:t>Sursa: </a:t>
            </a:r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Parteneriat </a:t>
            </a:r>
            <a:r>
              <a:rPr lang="it-IT" sz="1400" dirty="0">
                <a:solidFill>
                  <a:schemeClr val="accent2">
                    <a:lumMod val="50000"/>
                  </a:schemeClr>
                </a:solidFill>
              </a:rPr>
              <a:t>pentru competenţele secolului XXI (www.21stcenturyskills.org)</a:t>
            </a:r>
            <a:endParaRPr lang="ro-RO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143061"/>
            <a:ext cx="2979828" cy="933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79" y="2547430"/>
            <a:ext cx="3808965" cy="2488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44" y="1123063"/>
            <a:ext cx="1447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from </a:t>
            </a:r>
            <a:r>
              <a:rPr lang="en-US" dirty="0"/>
              <a:t>the </a:t>
            </a:r>
            <a:r>
              <a:rPr lang="en-US" dirty="0" smtClean="0"/>
              <a:t>bin</a:t>
            </a:r>
            <a:r>
              <a:rPr lang="ro-RO" dirty="0" smtClean="0"/>
              <a:t>- Artă din coșul de gunoi</a:t>
            </a:r>
            <a:br>
              <a:rPr lang="ro-RO" dirty="0" smtClean="0"/>
            </a:br>
            <a:r>
              <a:rPr lang="ro-RO" sz="2400" dirty="0" smtClean="0"/>
              <a:t>Parteneri din România, Polonia, Cipru, Portugalia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1054"/>
            <a:ext cx="8596668" cy="4443956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proiect</a:t>
            </a:r>
            <a:r>
              <a:rPr lang="en-US" dirty="0"/>
              <a:t> </a:t>
            </a:r>
            <a:r>
              <a:rPr lang="ro-RO" dirty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dezvolta</a:t>
            </a:r>
            <a:r>
              <a:rPr lang="ro-RO" dirty="0" smtClean="0"/>
              <a:t>t</a:t>
            </a:r>
            <a:r>
              <a:rPr lang="en-US" dirty="0" smtClean="0"/>
              <a:t> </a:t>
            </a:r>
            <a:r>
              <a:rPr lang="en-US" dirty="0" err="1"/>
              <a:t>creativitatea</a:t>
            </a:r>
            <a:r>
              <a:rPr lang="en-US" dirty="0"/>
              <a:t> </a:t>
            </a:r>
            <a:r>
              <a:rPr lang="en-US" dirty="0" err="1"/>
              <a:t>elevilor</a:t>
            </a:r>
            <a:r>
              <a:rPr lang="en-US" dirty="0"/>
              <a:t> </a:t>
            </a:r>
            <a:r>
              <a:rPr lang="ro-RO" dirty="0" smtClean="0"/>
              <a:t>de 8- 9 ani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/>
              <a:t>cetățenia</a:t>
            </a:r>
            <a:r>
              <a:rPr lang="en-US" dirty="0"/>
              <a:t> </a:t>
            </a:r>
            <a:r>
              <a:rPr lang="en-US" dirty="0" err="1" smtClean="0"/>
              <a:t>activ</a:t>
            </a:r>
            <a:r>
              <a:rPr lang="ro-RO" dirty="0" smtClean="0"/>
              <a:t>ă</a:t>
            </a:r>
          </a:p>
          <a:p>
            <a:pPr marL="0" indent="0">
              <a:buNone/>
            </a:pPr>
            <a:r>
              <a:rPr lang="ro-RO" sz="3600" b="1" dirty="0" smtClean="0"/>
              <a:t>Activități și produse finale:</a:t>
            </a:r>
          </a:p>
          <a:p>
            <a:r>
              <a:rPr lang="ro-RO" dirty="0" smtClean="0"/>
              <a:t>Cum se face? </a:t>
            </a:r>
          </a:p>
          <a:p>
            <a:r>
              <a:rPr lang="ro-RO" dirty="0" smtClean="0"/>
              <a:t>Salvați planeta! </a:t>
            </a:r>
          </a:p>
          <a:p>
            <a:r>
              <a:rPr lang="ro-RO" dirty="0" smtClean="0"/>
              <a:t>Obiecte din materiale reciclabile</a:t>
            </a:r>
          </a:p>
          <a:p>
            <a:endParaRPr lang="ro-RO" dirty="0" smtClean="0"/>
          </a:p>
          <a:p>
            <a:endParaRPr lang="ro-RO" dirty="0"/>
          </a:p>
          <a:p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877" y="108873"/>
            <a:ext cx="2917998" cy="1001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289" t="6964" r="964" b="5991"/>
          <a:stretch/>
        </p:blipFill>
        <p:spPr>
          <a:xfrm>
            <a:off x="6741987" y="2845666"/>
            <a:ext cx="4681182" cy="2708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4252980"/>
            <a:ext cx="2878449" cy="230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1189986"/>
            <a:ext cx="1447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6284" y="923848"/>
            <a:ext cx="5345703" cy="1278466"/>
          </a:xfrm>
        </p:spPr>
        <p:txBody>
          <a:bodyPr>
            <a:normAutofit/>
          </a:bodyPr>
          <a:lstStyle/>
          <a:p>
            <a:r>
              <a:rPr lang="ro-RO" sz="3200" b="1" dirty="0" smtClean="0"/>
              <a:t>Dramatizare,scriere de scenarii, jocuri</a:t>
            </a:r>
            <a:endParaRPr lang="en-US" sz="32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05" y="1467841"/>
            <a:ext cx="4513262" cy="1829858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03910" y="2354394"/>
            <a:ext cx="4949743" cy="3413359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o-RO" sz="2000" dirty="0" smtClean="0"/>
              <a:t>Elevii au votat un produs favorit și au scris un scenariu, pe care l-au jucat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o-RO" sz="2000" dirty="0" smtClean="0"/>
              <a:t>Manequinne challenge pentru a sărbători Ziua Pământului </a:t>
            </a:r>
            <a:r>
              <a:rPr lang="ro-RO" sz="2000" dirty="0" smtClean="0">
                <a:hlinkClick r:id="rId3"/>
              </a:rPr>
              <a:t>https://drive.google.com/file/d/0Bx6AmjaifaReeGw3VTJ5Tm5WWkE/view</a:t>
            </a:r>
            <a:endParaRPr lang="ro-RO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o-RO" sz="2000" dirty="0" smtClean="0"/>
              <a:t>Jocuri online pe teme ecologice</a:t>
            </a:r>
          </a:p>
          <a:p>
            <a:r>
              <a:rPr lang="ro-RO" sz="1800" dirty="0">
                <a:solidFill>
                  <a:srgbClr val="FFFFFF"/>
                </a:solidFill>
                <a:hlinkClick r:id="rId4"/>
              </a:rPr>
              <a:t>Link: https://twinspace.etwinning.net/25439/home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10" y="75203"/>
            <a:ext cx="2679577" cy="8486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8952" t="15694" r="16585" b="14553"/>
          <a:stretch/>
        </p:blipFill>
        <p:spPr>
          <a:xfrm>
            <a:off x="8406955" y="3297699"/>
            <a:ext cx="3699803" cy="2250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18449" t="12664" r="5458" b="16553"/>
          <a:stretch/>
        </p:blipFill>
        <p:spPr>
          <a:xfrm>
            <a:off x="5959175" y="3539274"/>
            <a:ext cx="2447780" cy="128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26858" t="8492" r="11405" b="18302"/>
          <a:stretch/>
        </p:blipFill>
        <p:spPr>
          <a:xfrm>
            <a:off x="6362376" y="5302584"/>
            <a:ext cx="1899139" cy="1266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8" y="4224"/>
            <a:ext cx="1924837" cy="122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" y="609600"/>
            <a:ext cx="8781633" cy="1233268"/>
          </a:xfrm>
        </p:spPr>
        <p:txBody>
          <a:bodyPr>
            <a:normAutofit/>
          </a:bodyPr>
          <a:lstStyle/>
          <a:p>
            <a:r>
              <a:rPr lang="ro-RO" dirty="0" smtClean="0"/>
              <a:t>My Virtu@l Friend- Prietenul meu virtu@l</a:t>
            </a:r>
            <a:br>
              <a:rPr lang="ro-RO" dirty="0" smtClean="0"/>
            </a:br>
            <a:r>
              <a:rPr lang="ro-RO" sz="2700" dirty="0" smtClean="0"/>
              <a:t>Parteneri din România, Portugalia și Rep. Moldova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Proiectul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conceput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ro-RO" dirty="0" smtClean="0"/>
              <a:t>elevilor</a:t>
            </a:r>
            <a:r>
              <a:rPr lang="en-US" dirty="0" smtClean="0"/>
              <a:t> </a:t>
            </a:r>
            <a:r>
              <a:rPr lang="ro-RO" dirty="0" smtClean="0"/>
              <a:t>de la 4 la 10 ani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/>
              <a:t>gândească</a:t>
            </a:r>
            <a:r>
              <a:rPr lang="en-US" dirty="0"/>
              <a:t> critic,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ro-RO" dirty="0" smtClean="0"/>
              <a:t>utilizeze în</a:t>
            </a:r>
            <a:r>
              <a:rPr lang="en-US" dirty="0" smtClean="0"/>
              <a:t> </a:t>
            </a:r>
            <a:r>
              <a:rPr lang="en-US" dirty="0" err="1"/>
              <a:t>siguranță</a:t>
            </a:r>
            <a:r>
              <a:rPr lang="en-US" dirty="0"/>
              <a:t> </a:t>
            </a:r>
            <a:r>
              <a:rPr lang="ro-RO" dirty="0" smtClean="0"/>
              <a:t>internetul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ro-RO" dirty="0" smtClean="0"/>
              <a:t>se comporte</a:t>
            </a:r>
            <a:r>
              <a:rPr lang="en-US" dirty="0" smtClean="0"/>
              <a:t> </a:t>
            </a:r>
            <a:r>
              <a:rPr lang="en-US" dirty="0" err="1"/>
              <a:t>responsabil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lumea</a:t>
            </a:r>
            <a:r>
              <a:rPr lang="en-US" dirty="0"/>
              <a:t> </a:t>
            </a:r>
            <a:r>
              <a:rPr lang="en-US" dirty="0" err="1"/>
              <a:t>noastră</a:t>
            </a:r>
            <a:r>
              <a:rPr lang="en-US" dirty="0"/>
              <a:t> </a:t>
            </a:r>
            <a:r>
              <a:rPr lang="en-US" dirty="0" err="1"/>
              <a:t>digitală</a:t>
            </a:r>
            <a:r>
              <a:rPr lang="en-US" dirty="0" smtClean="0"/>
              <a:t>.</a:t>
            </a:r>
            <a:endParaRPr lang="ro-RO" dirty="0" smtClean="0"/>
          </a:p>
          <a:p>
            <a:pPr marL="0" lvl="0" indent="0">
              <a:buClr>
                <a:srgbClr val="5FCBEF"/>
              </a:buClr>
              <a:buNone/>
            </a:pPr>
            <a:r>
              <a:rPr lang="ro-RO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Activități și produse finale</a:t>
            </a:r>
            <a:r>
              <a:rPr lang="ro-RO" sz="3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</a:p>
          <a:p>
            <a:pPr lvl="0">
              <a:buClr>
                <a:srgbClr val="5FCBEF"/>
              </a:buClr>
            </a:pPr>
            <a:r>
              <a:rPr lang="ro-RO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o-RO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Cine suntem? </a:t>
            </a:r>
            <a:endParaRPr lang="ro-RO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ro-RO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o-RO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Cel mai bun prieten. Ce înseamnă „un prieten bun”?</a:t>
            </a:r>
            <a:endParaRPr lang="ro-RO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ro-RO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o-RO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Cum căutăm informații rapid, dar sigur, utilizând internetul?</a:t>
            </a:r>
          </a:p>
          <a:p>
            <a:pPr lvl="0">
              <a:buClr>
                <a:srgbClr val="5FCBEF"/>
              </a:buClr>
            </a:pPr>
            <a:r>
              <a:rPr lang="ro-RO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o-RO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Computer vs. joacă</a:t>
            </a:r>
            <a:endParaRPr lang="ro-RO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126" y="136046"/>
            <a:ext cx="2903574" cy="1017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224" t="6691" r="19237" b="20824"/>
          <a:stretch/>
        </p:blipFill>
        <p:spPr>
          <a:xfrm>
            <a:off x="8418616" y="4488843"/>
            <a:ext cx="3159600" cy="2114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4526" t="18503" r="19382" b="21271"/>
          <a:stretch/>
        </p:blipFill>
        <p:spPr>
          <a:xfrm>
            <a:off x="9470300" y="1203508"/>
            <a:ext cx="2307102" cy="139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4731" t="4185" r="2910" b="13770"/>
          <a:stretch/>
        </p:blipFill>
        <p:spPr>
          <a:xfrm>
            <a:off x="8506916" y="2892545"/>
            <a:ext cx="2099154" cy="1378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87" y="5612513"/>
            <a:ext cx="1447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47114"/>
            <a:ext cx="3854528" cy="622886"/>
          </a:xfrm>
        </p:spPr>
        <p:txBody>
          <a:bodyPr>
            <a:normAutofit/>
          </a:bodyPr>
          <a:lstStyle/>
          <a:p>
            <a:r>
              <a:rPr lang="ro-RO" dirty="0" smtClean="0"/>
              <a:t>Activități și produse finale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85" t="8959" r="2260" b="25623"/>
          <a:stretch/>
        </p:blipFill>
        <p:spPr>
          <a:xfrm>
            <a:off x="5894363" y="1270000"/>
            <a:ext cx="3193367" cy="1993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77334" y="1630991"/>
            <a:ext cx="3854528" cy="371559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 Cum comunicăm online?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 Spunem NU fenomenului de bullying!</a:t>
            </a:r>
          </a:p>
          <a:p>
            <a:r>
              <a:rPr lang="ro-RO" dirty="0" smtClean="0">
                <a:hlinkClick r:id="rId3"/>
              </a:rPr>
              <a:t>http://tinyurl.com/m3zwkbl</a:t>
            </a:r>
            <a:r>
              <a:rPr lang="ro-RO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/>
              <a:t> </a:t>
            </a:r>
            <a:r>
              <a:rPr lang="ro-RO" dirty="0" smtClean="0"/>
              <a:t> Cartea comună cu regului de utilizare a internetului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>
                <a:hlinkClick r:id="rId4"/>
              </a:rPr>
              <a:t>http://joom.ag/MBUW</a:t>
            </a:r>
            <a:endParaRPr lang="ro-RO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 Link: </a:t>
            </a:r>
            <a:r>
              <a:rPr lang="ro-RO" dirty="0" smtClean="0">
                <a:hlinkClick r:id="rId5"/>
              </a:rPr>
              <a:t>https://twinspace.etwinning.net/26648/home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2364" y="136046"/>
            <a:ext cx="3621338" cy="1133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26118" t="10416" r="3288" b="18851"/>
          <a:stretch/>
        </p:blipFill>
        <p:spPr>
          <a:xfrm>
            <a:off x="8552281" y="3446585"/>
            <a:ext cx="3221503" cy="2363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26457" t="9737" r="1313" b="20051"/>
          <a:stretch/>
        </p:blipFill>
        <p:spPr>
          <a:xfrm>
            <a:off x="372778" y="4434554"/>
            <a:ext cx="3165231" cy="2084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28088" t="20349" r="3338" b="18398"/>
          <a:stretch/>
        </p:blipFill>
        <p:spPr>
          <a:xfrm>
            <a:off x="4065562" y="4480500"/>
            <a:ext cx="3967091" cy="1992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331" y="1452880"/>
            <a:ext cx="1447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that we're not </a:t>
            </a:r>
            <a:r>
              <a:rPr lang="en-US" dirty="0" smtClean="0"/>
              <a:t>afraid</a:t>
            </a:r>
            <a:r>
              <a:rPr lang="ro-RO" dirty="0" smtClean="0"/>
              <a:t>- Ca să nu ne fie frică</a:t>
            </a:r>
            <a:br>
              <a:rPr lang="ro-RO" dirty="0" smtClean="0"/>
            </a:br>
            <a:r>
              <a:rPr lang="ro-RO" sz="2400" dirty="0">
                <a:solidFill>
                  <a:srgbClr val="5FCBEF"/>
                </a:solidFill>
              </a:rPr>
              <a:t>Parteneri din România</a:t>
            </a:r>
            <a:r>
              <a:rPr lang="ro-RO" sz="2400" dirty="0" smtClean="0">
                <a:solidFill>
                  <a:srgbClr val="5FCBEF"/>
                </a:solidFill>
              </a:rPr>
              <a:t>, </a:t>
            </a:r>
            <a:r>
              <a:rPr lang="ro-RO" sz="2400" dirty="0">
                <a:solidFill>
                  <a:srgbClr val="5FCBEF"/>
                </a:solidFill>
              </a:rPr>
              <a:t>Cipru, </a:t>
            </a:r>
            <a:r>
              <a:rPr lang="ro-RO" sz="2400" dirty="0" smtClean="0">
                <a:solidFill>
                  <a:srgbClr val="5FCBEF"/>
                </a:solidFill>
              </a:rPr>
              <a:t>Rep. Moldova, Polonia și Portugalia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Proiectul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conceput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 smtClean="0"/>
              <a:t>ajuta</a:t>
            </a:r>
            <a:r>
              <a:rPr lang="en-US" dirty="0" smtClean="0"/>
              <a:t> </a:t>
            </a:r>
            <a:r>
              <a:rPr lang="ro-RO" dirty="0" smtClean="0"/>
              <a:t>elev</a:t>
            </a:r>
            <a:r>
              <a:rPr lang="en-US" dirty="0" err="1" smtClean="0"/>
              <a:t>i</a:t>
            </a:r>
            <a:r>
              <a:rPr lang="ro-RO" dirty="0" smtClean="0"/>
              <a:t>i (5-11 ani)</a:t>
            </a:r>
            <a:r>
              <a:rPr lang="en-US" dirty="0" smtClean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înțeleagă</a:t>
            </a:r>
            <a:r>
              <a:rPr lang="en-US" dirty="0"/>
              <a:t> </a:t>
            </a:r>
            <a:r>
              <a:rPr lang="en-US" dirty="0" err="1"/>
              <a:t>evenimentele</a:t>
            </a:r>
            <a:r>
              <a:rPr lang="en-US" dirty="0"/>
              <a:t> </a:t>
            </a:r>
            <a:r>
              <a:rPr lang="en-US" dirty="0" err="1"/>
              <a:t>majore</a:t>
            </a:r>
            <a:r>
              <a:rPr lang="en-US" dirty="0"/>
              <a:t> care au </a:t>
            </a:r>
            <a:r>
              <a:rPr lang="en-US" dirty="0" err="1"/>
              <a:t>loc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Pământ</a:t>
            </a:r>
            <a:r>
              <a:rPr lang="en-US" dirty="0"/>
              <a:t>.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explora</a:t>
            </a:r>
            <a:r>
              <a:rPr lang="en-US" dirty="0"/>
              <a:t> </a:t>
            </a:r>
            <a:r>
              <a:rPr lang="en-US" dirty="0" err="1"/>
              <a:t>caracteristicile</a:t>
            </a:r>
            <a:r>
              <a:rPr lang="en-US" dirty="0"/>
              <a:t> </a:t>
            </a:r>
            <a:r>
              <a:rPr lang="ro-RO" dirty="0" smtClean="0"/>
              <a:t>principale</a:t>
            </a:r>
            <a:r>
              <a:rPr lang="en-US" dirty="0" smtClean="0"/>
              <a:t> </a:t>
            </a:r>
            <a:r>
              <a:rPr lang="en-US" dirty="0"/>
              <a:t>ale </a:t>
            </a:r>
            <a:r>
              <a:rPr lang="en-US" dirty="0" err="1"/>
              <a:t>evenimentelor</a:t>
            </a:r>
            <a:r>
              <a:rPr lang="en-US" dirty="0"/>
              <a:t> </a:t>
            </a:r>
            <a:r>
              <a:rPr lang="en-US" dirty="0" err="1"/>
              <a:t>cheie</a:t>
            </a:r>
            <a:r>
              <a:rPr lang="en-US" dirty="0"/>
              <a:t> care </a:t>
            </a:r>
            <a:r>
              <a:rPr lang="en-US" dirty="0" err="1"/>
              <a:t>apar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planeta</a:t>
            </a:r>
            <a:r>
              <a:rPr lang="en-US" dirty="0"/>
              <a:t> </a:t>
            </a:r>
            <a:r>
              <a:rPr lang="en-US" dirty="0" err="1" smtClean="0"/>
              <a:t>noastr</a:t>
            </a:r>
            <a:r>
              <a:rPr lang="ro-RO" dirty="0" smtClean="0"/>
              <a:t>ă</a:t>
            </a:r>
            <a:r>
              <a:rPr lang="en-US" dirty="0" smtClean="0"/>
              <a:t>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 smtClean="0"/>
              <a:t>prezent</a:t>
            </a:r>
            <a:r>
              <a:rPr lang="ro-RO" dirty="0" smtClean="0"/>
              <a:t>ă</a:t>
            </a:r>
            <a:r>
              <a:rPr lang="en-US" dirty="0" err="1" smtClean="0"/>
              <a:t>ri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actualitate</a:t>
            </a:r>
            <a:r>
              <a:rPr lang="en-US" dirty="0"/>
              <a:t>, </a:t>
            </a:r>
            <a:r>
              <a:rPr lang="ro-RO" dirty="0" smtClean="0"/>
              <a:t>î</a:t>
            </a:r>
            <a:r>
              <a:rPr lang="en-US" dirty="0" err="1" smtClean="0"/>
              <a:t>mpreun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cu </a:t>
            </a:r>
            <a:r>
              <a:rPr lang="en-US" dirty="0" err="1" smtClean="0"/>
              <a:t>activit</a:t>
            </a:r>
            <a:r>
              <a:rPr lang="ro-RO" dirty="0" smtClean="0"/>
              <a:t>ăț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didactice</a:t>
            </a:r>
            <a:r>
              <a:rPr lang="en-US" dirty="0"/>
              <a:t> </a:t>
            </a:r>
            <a:r>
              <a:rPr lang="en-US" dirty="0" smtClean="0"/>
              <a:t>practice</a:t>
            </a:r>
            <a:r>
              <a:rPr lang="ro-RO" dirty="0"/>
              <a:t> </a:t>
            </a:r>
            <a:r>
              <a:rPr lang="ro-RO" dirty="0" smtClean="0"/>
              <a:t>(</a:t>
            </a:r>
            <a:r>
              <a:rPr lang="en-US" dirty="0" smtClean="0"/>
              <a:t> </a:t>
            </a:r>
            <a:r>
              <a:rPr lang="ro-RO" dirty="0" smtClean="0"/>
              <a:t>î</a:t>
            </a:r>
            <a:r>
              <a:rPr lang="en-US" dirty="0" err="1" smtClean="0"/>
              <a:t>nv</a:t>
            </a:r>
            <a:r>
              <a:rPr lang="ro-RO" dirty="0" smtClean="0"/>
              <a:t>ăț</a:t>
            </a:r>
            <a:r>
              <a:rPr lang="en-US" dirty="0" smtClean="0"/>
              <a:t>are</a:t>
            </a:r>
            <a:r>
              <a:rPr lang="ro-RO" dirty="0" smtClean="0"/>
              <a:t>a</a:t>
            </a:r>
            <a:r>
              <a:rPr lang="en-US" dirty="0" smtClean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ro-RO" dirty="0" smtClean="0"/>
              <a:t>bază de </a:t>
            </a:r>
            <a:r>
              <a:rPr lang="en-US" dirty="0" err="1" smtClean="0"/>
              <a:t>anchet</a:t>
            </a:r>
            <a:r>
              <a:rPr lang="ro-RO" dirty="0" smtClean="0"/>
              <a:t>ă)</a:t>
            </a:r>
            <a:r>
              <a:rPr lang="en-US" dirty="0" smtClean="0"/>
              <a:t>: </a:t>
            </a:r>
            <a:r>
              <a:rPr lang="en-US" dirty="0" err="1"/>
              <a:t>cutremure</a:t>
            </a:r>
            <a:r>
              <a:rPr lang="en-US" dirty="0"/>
              <a:t>, </a:t>
            </a:r>
            <a:r>
              <a:rPr lang="en-US" dirty="0" err="1" smtClean="0"/>
              <a:t>inunda</a:t>
            </a:r>
            <a:r>
              <a:rPr lang="ro-RO" dirty="0" smtClean="0"/>
              <a:t>ț</a:t>
            </a:r>
            <a:r>
              <a:rPr lang="en-US" dirty="0" smtClean="0"/>
              <a:t>ii</a:t>
            </a:r>
            <a:r>
              <a:rPr lang="en-US" dirty="0"/>
              <a:t>, </a:t>
            </a:r>
            <a:r>
              <a:rPr lang="en-US" dirty="0" err="1"/>
              <a:t>cicloane</a:t>
            </a:r>
            <a:r>
              <a:rPr lang="en-US" dirty="0"/>
              <a:t> </a:t>
            </a:r>
            <a:r>
              <a:rPr lang="en-US" dirty="0" err="1" smtClean="0"/>
              <a:t>etc</a:t>
            </a:r>
            <a:r>
              <a:rPr lang="ro-RO" dirty="0" smtClean="0"/>
              <a:t>.</a:t>
            </a:r>
          </a:p>
          <a:p>
            <a:pPr marL="0" indent="0" algn="just">
              <a:buNone/>
            </a:pPr>
            <a:endParaRPr lang="ro-RO" dirty="0" smtClean="0"/>
          </a:p>
          <a:p>
            <a:pPr marL="0" lvl="0" indent="0">
              <a:buClr>
                <a:srgbClr val="5FCBEF"/>
              </a:buClr>
              <a:buNone/>
            </a:pPr>
            <a:r>
              <a:rPr lang="ro-RO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Activități și produse finale:</a:t>
            </a:r>
          </a:p>
          <a:p>
            <a:pPr lvl="0">
              <a:buClr>
                <a:srgbClr val="5FCBEF"/>
              </a:buClr>
            </a:pPr>
            <a:r>
              <a:rPr lang="ro-RO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o-RO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Schimbări climatice. Planeta noastră fragilă, Pământul. </a:t>
            </a:r>
            <a:endParaRPr lang="ro-RO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ro-RO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o-RO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Cutremurele </a:t>
            </a:r>
            <a:endParaRPr lang="ro-RO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5FCBEF"/>
              </a:buClr>
              <a:buNone/>
            </a:pPr>
            <a:endParaRPr lang="ro-RO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391" y="136046"/>
            <a:ext cx="3058144" cy="1133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303" t="12574" r="4769" b="15768"/>
          <a:stretch/>
        </p:blipFill>
        <p:spPr>
          <a:xfrm>
            <a:off x="9276064" y="1321939"/>
            <a:ext cx="2799471" cy="1834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5621" t="9016" r="2692" b="15802"/>
          <a:stretch/>
        </p:blipFill>
        <p:spPr>
          <a:xfrm>
            <a:off x="7512148" y="3903073"/>
            <a:ext cx="3594295" cy="2553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0" y="5649604"/>
            <a:ext cx="1447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7334" y="703386"/>
            <a:ext cx="3854528" cy="900332"/>
          </a:xfrm>
        </p:spPr>
        <p:txBody>
          <a:bodyPr>
            <a:normAutofit/>
          </a:bodyPr>
          <a:lstStyle/>
          <a:p>
            <a:r>
              <a:rPr lang="ro-RO" sz="2400" dirty="0">
                <a:solidFill>
                  <a:srgbClr val="5FCBEF"/>
                </a:solidFill>
              </a:rPr>
              <a:t>Activități și produse </a:t>
            </a:r>
            <a:r>
              <a:rPr lang="ro-RO" sz="2400" dirty="0" smtClean="0">
                <a:solidFill>
                  <a:srgbClr val="5FCBEF"/>
                </a:solidFill>
              </a:rPr>
              <a:t>finale –planuri de viitor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75" y="1042382"/>
            <a:ext cx="4513262" cy="2538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77334" y="1603719"/>
            <a:ext cx="3854528" cy="3757800"/>
          </a:xfrm>
        </p:spPr>
        <p:txBody>
          <a:bodyPr/>
          <a:lstStyle/>
          <a:p>
            <a:pPr marL="285750" lvl="0" indent="-285750">
              <a:buClr>
                <a:srgbClr val="5FCBEF"/>
              </a:buClr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Vânturi periculoase: furtună, ciclon, viscol etc.</a:t>
            </a:r>
            <a:endParaRPr lang="ro-RO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lvl="0" indent="-285750">
              <a:buClr>
                <a:srgbClr val="5FCBEF"/>
              </a:buClr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Ape periculoase: inundațiile </a:t>
            </a:r>
          </a:p>
          <a:p>
            <a:pPr marL="285750" lvl="0" indent="-285750">
              <a:buClr>
                <a:srgbClr val="5FCBEF"/>
              </a:buClr>
              <a:buFont typeface="Wingdings" panose="05000000000000000000" pitchFamily="2" charset="2"/>
              <a:buChar char="Ø"/>
            </a:pP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Cum ne comportăm în caz de pericol?</a:t>
            </a:r>
          </a:p>
          <a:p>
            <a:pPr marL="285750" lvl="0" indent="-285750">
              <a:buClr>
                <a:srgbClr val="5FCBEF"/>
              </a:buClr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Cum putem preveni aceste fenomene periculoase?</a:t>
            </a:r>
          </a:p>
          <a:p>
            <a:pPr marL="285750" lvl="0" indent="-285750">
              <a:buClr>
                <a:srgbClr val="5FCBEF"/>
              </a:buClr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Pământul, casa noastră</a:t>
            </a:r>
            <a:endParaRPr lang="ro-RO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endParaRPr lang="ro-RO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068" y="42623"/>
            <a:ext cx="3621338" cy="11339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60" y="3855396"/>
            <a:ext cx="4454769" cy="2505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3038" t="12990" r="708" b="18270"/>
          <a:stretch/>
        </p:blipFill>
        <p:spPr>
          <a:xfrm>
            <a:off x="0" y="4538559"/>
            <a:ext cx="3878163" cy="2236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348111" y="6361204"/>
            <a:ext cx="580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Link</a:t>
            </a:r>
            <a:r>
              <a:rPr lang="ro-RO" dirty="0" smtClean="0">
                <a:solidFill>
                  <a:srgbClr val="002060"/>
                </a:solidFill>
              </a:rPr>
              <a:t>: </a:t>
            </a:r>
            <a:r>
              <a:rPr lang="ro-RO" dirty="0" smtClean="0">
                <a:solidFill>
                  <a:srgbClr val="002060"/>
                </a:solidFill>
                <a:hlinkClick r:id="rId6"/>
              </a:rPr>
              <a:t>https://twinspace.etwinning.net/45279/home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171" y="1222898"/>
            <a:ext cx="1447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Impact, beneficii, rezultate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 dirty="0" smtClean="0"/>
              <a:t> Elevii și profesorii comunică și colaborează într-un spațiu sigur și adaptat cerințelor lumii postmoderne</a:t>
            </a:r>
          </a:p>
          <a:p>
            <a:r>
              <a:rPr lang="ro-RO" sz="2400" dirty="0" smtClean="0"/>
              <a:t>Crește motivația pentru învățare și, implicit, satisfacția profesorilor</a:t>
            </a:r>
          </a:p>
          <a:p>
            <a:r>
              <a:rPr lang="ro-RO" sz="2400" dirty="0"/>
              <a:t> </a:t>
            </a:r>
            <a:r>
              <a:rPr lang="ro-RO" sz="2400" dirty="0" smtClean="0"/>
              <a:t>Școala este mai aproape de realitate și adaptată lumii în care trăim</a:t>
            </a:r>
          </a:p>
          <a:p>
            <a:endParaRPr lang="ro-RO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886" y="42623"/>
            <a:ext cx="3621338" cy="1133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534" y="1761589"/>
            <a:ext cx="2481690" cy="3471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050761"/>
            <a:ext cx="2175047" cy="12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</TotalTime>
  <Words>492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3</vt:lpstr>
      <vt:lpstr>Facet</vt:lpstr>
      <vt:lpstr>Dezvoltarea competențelor secolului XXI prin proiecte internaționale</vt:lpstr>
      <vt:lpstr>De ce eTwinning pentru dezvoltarea competențelor secolului XXI? </vt:lpstr>
      <vt:lpstr>Art from the bin- Artă din coșul de gunoi Parteneri din România, Polonia, Cipru, Portugalia </vt:lpstr>
      <vt:lpstr>Dramatizare,scriere de scenarii, jocuri</vt:lpstr>
      <vt:lpstr>My Virtu@l Friend- Prietenul meu virtu@l Parteneri din România, Portugalia și Rep. Moldova</vt:lpstr>
      <vt:lpstr>Activități și produse finale</vt:lpstr>
      <vt:lpstr>So that we're not afraid- Ca să nu ne fie frică Parteneri din România, Cipru, Rep. Moldova, Polonia și Portugalia</vt:lpstr>
      <vt:lpstr>Activități și produse finale –planuri de viitor</vt:lpstr>
      <vt:lpstr>Impact, beneficii, rezultate</vt:lpstr>
      <vt:lpstr>Vă mulțumesc pentru atenția acordată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Dezvoltarea competențelor secolului XXI prin proiecte internaționale</dc:title>
  <dc:creator>Windows User</dc:creator>
  <cp:lastModifiedBy>Windows User</cp:lastModifiedBy>
  <cp:revision>18</cp:revision>
  <dcterms:created xsi:type="dcterms:W3CDTF">2017-12-09T15:41:35Z</dcterms:created>
  <dcterms:modified xsi:type="dcterms:W3CDTF">2017-12-13T13:40:58Z</dcterms:modified>
</cp:coreProperties>
</file>