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1" r:id="rId36"/>
    <p:sldId id="293" r:id="rId37"/>
    <p:sldId id="292" r:id="rId3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91" autoAdjust="0"/>
  </p:normalViewPr>
  <p:slideViewPr>
    <p:cSldViewPr>
      <p:cViewPr varScale="1">
        <p:scale>
          <a:sx n="70" d="100"/>
          <a:sy n="70" d="100"/>
        </p:scale>
        <p:origin x="138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40D9E-D7BC-45D8-9A11-79AF3E321FEE}" type="datetimeFigureOut">
              <a:rPr lang="pt-PT" smtClean="0"/>
              <a:pPr/>
              <a:t>21-08-2017</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34D21-8EEE-48B1-983B-C0E4250DCC59}" type="slidenum">
              <a:rPr lang="pt-PT" smtClean="0"/>
              <a:pPr/>
              <a:t>‹#›</a:t>
            </a:fld>
            <a:endParaRPr lang="pt-PT"/>
          </a:p>
        </p:txBody>
      </p:sp>
    </p:spTree>
    <p:extLst>
      <p:ext uri="{BB962C8B-B14F-4D97-AF65-F5344CB8AC3E}">
        <p14:creationId xmlns:p14="http://schemas.microsoft.com/office/powerpoint/2010/main" val="113227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a:t>
            </a:fld>
            <a:endParaRPr lang="pt-PT"/>
          </a:p>
        </p:txBody>
      </p:sp>
    </p:spTree>
    <p:extLst>
      <p:ext uri="{BB962C8B-B14F-4D97-AF65-F5344CB8AC3E}">
        <p14:creationId xmlns:p14="http://schemas.microsoft.com/office/powerpoint/2010/main" val="116679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10</a:t>
            </a:fld>
            <a:endParaRPr lang="pt-PT"/>
          </a:p>
        </p:txBody>
      </p:sp>
    </p:spTree>
    <p:extLst>
      <p:ext uri="{BB962C8B-B14F-4D97-AF65-F5344CB8AC3E}">
        <p14:creationId xmlns:p14="http://schemas.microsoft.com/office/powerpoint/2010/main" val="227076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11</a:t>
            </a:fld>
            <a:endParaRPr lang="pt-PT"/>
          </a:p>
        </p:txBody>
      </p:sp>
    </p:spTree>
    <p:extLst>
      <p:ext uri="{BB962C8B-B14F-4D97-AF65-F5344CB8AC3E}">
        <p14:creationId xmlns:p14="http://schemas.microsoft.com/office/powerpoint/2010/main" val="272667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12</a:t>
            </a:fld>
            <a:endParaRPr lang="pt-PT"/>
          </a:p>
        </p:txBody>
      </p:sp>
    </p:spTree>
    <p:extLst>
      <p:ext uri="{BB962C8B-B14F-4D97-AF65-F5344CB8AC3E}">
        <p14:creationId xmlns:p14="http://schemas.microsoft.com/office/powerpoint/2010/main" val="3717939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13</a:t>
            </a:fld>
            <a:endParaRPr lang="pt-PT"/>
          </a:p>
        </p:txBody>
      </p:sp>
    </p:spTree>
    <p:extLst>
      <p:ext uri="{BB962C8B-B14F-4D97-AF65-F5344CB8AC3E}">
        <p14:creationId xmlns:p14="http://schemas.microsoft.com/office/powerpoint/2010/main" val="434302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14</a:t>
            </a:fld>
            <a:endParaRPr lang="pt-PT"/>
          </a:p>
        </p:txBody>
      </p:sp>
    </p:spTree>
    <p:extLst>
      <p:ext uri="{BB962C8B-B14F-4D97-AF65-F5344CB8AC3E}">
        <p14:creationId xmlns:p14="http://schemas.microsoft.com/office/powerpoint/2010/main" val="1266067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15</a:t>
            </a:fld>
            <a:endParaRPr lang="pt-PT"/>
          </a:p>
        </p:txBody>
      </p:sp>
    </p:spTree>
    <p:extLst>
      <p:ext uri="{BB962C8B-B14F-4D97-AF65-F5344CB8AC3E}">
        <p14:creationId xmlns:p14="http://schemas.microsoft.com/office/powerpoint/2010/main" val="2021997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16</a:t>
            </a:fld>
            <a:endParaRPr lang="pt-PT"/>
          </a:p>
        </p:txBody>
      </p:sp>
    </p:spTree>
    <p:extLst>
      <p:ext uri="{BB962C8B-B14F-4D97-AF65-F5344CB8AC3E}">
        <p14:creationId xmlns:p14="http://schemas.microsoft.com/office/powerpoint/2010/main" val="302848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17</a:t>
            </a:fld>
            <a:endParaRPr lang="pt-PT"/>
          </a:p>
        </p:txBody>
      </p:sp>
    </p:spTree>
    <p:extLst>
      <p:ext uri="{BB962C8B-B14F-4D97-AF65-F5344CB8AC3E}">
        <p14:creationId xmlns:p14="http://schemas.microsoft.com/office/powerpoint/2010/main" val="3507096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18</a:t>
            </a:fld>
            <a:endParaRPr lang="pt-PT"/>
          </a:p>
        </p:txBody>
      </p:sp>
    </p:spTree>
    <p:extLst>
      <p:ext uri="{BB962C8B-B14F-4D97-AF65-F5344CB8AC3E}">
        <p14:creationId xmlns:p14="http://schemas.microsoft.com/office/powerpoint/2010/main" val="939212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19</a:t>
            </a:fld>
            <a:endParaRPr lang="pt-PT"/>
          </a:p>
        </p:txBody>
      </p:sp>
    </p:spTree>
    <p:extLst>
      <p:ext uri="{BB962C8B-B14F-4D97-AF65-F5344CB8AC3E}">
        <p14:creationId xmlns:p14="http://schemas.microsoft.com/office/powerpoint/2010/main" val="212147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a:t>
            </a:fld>
            <a:endParaRPr lang="pt-PT"/>
          </a:p>
        </p:txBody>
      </p:sp>
    </p:spTree>
    <p:extLst>
      <p:ext uri="{BB962C8B-B14F-4D97-AF65-F5344CB8AC3E}">
        <p14:creationId xmlns:p14="http://schemas.microsoft.com/office/powerpoint/2010/main" val="2387953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20</a:t>
            </a:fld>
            <a:endParaRPr lang="pt-PT"/>
          </a:p>
        </p:txBody>
      </p:sp>
    </p:spTree>
    <p:extLst>
      <p:ext uri="{BB962C8B-B14F-4D97-AF65-F5344CB8AC3E}">
        <p14:creationId xmlns:p14="http://schemas.microsoft.com/office/powerpoint/2010/main" val="2963125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21</a:t>
            </a:fld>
            <a:endParaRPr lang="pt-PT"/>
          </a:p>
        </p:txBody>
      </p:sp>
    </p:spTree>
    <p:extLst>
      <p:ext uri="{BB962C8B-B14F-4D97-AF65-F5344CB8AC3E}">
        <p14:creationId xmlns:p14="http://schemas.microsoft.com/office/powerpoint/2010/main" val="2895294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22</a:t>
            </a:fld>
            <a:endParaRPr lang="pt-PT"/>
          </a:p>
        </p:txBody>
      </p:sp>
    </p:spTree>
    <p:extLst>
      <p:ext uri="{BB962C8B-B14F-4D97-AF65-F5344CB8AC3E}">
        <p14:creationId xmlns:p14="http://schemas.microsoft.com/office/powerpoint/2010/main" val="228934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23</a:t>
            </a:fld>
            <a:endParaRPr lang="pt-PT"/>
          </a:p>
        </p:txBody>
      </p:sp>
    </p:spTree>
    <p:extLst>
      <p:ext uri="{BB962C8B-B14F-4D97-AF65-F5344CB8AC3E}">
        <p14:creationId xmlns:p14="http://schemas.microsoft.com/office/powerpoint/2010/main" val="1051680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24</a:t>
            </a:fld>
            <a:endParaRPr lang="pt-PT"/>
          </a:p>
        </p:txBody>
      </p:sp>
    </p:spTree>
    <p:extLst>
      <p:ext uri="{BB962C8B-B14F-4D97-AF65-F5344CB8AC3E}">
        <p14:creationId xmlns:p14="http://schemas.microsoft.com/office/powerpoint/2010/main" val="3916312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dirty="0"/>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25</a:t>
            </a:fld>
            <a:endParaRPr lang="pt-PT"/>
          </a:p>
        </p:txBody>
      </p:sp>
    </p:spTree>
    <p:extLst>
      <p:ext uri="{BB962C8B-B14F-4D97-AF65-F5344CB8AC3E}">
        <p14:creationId xmlns:p14="http://schemas.microsoft.com/office/powerpoint/2010/main" val="3909899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26</a:t>
            </a:fld>
            <a:endParaRPr lang="pt-PT"/>
          </a:p>
        </p:txBody>
      </p:sp>
    </p:spTree>
    <p:extLst>
      <p:ext uri="{BB962C8B-B14F-4D97-AF65-F5344CB8AC3E}">
        <p14:creationId xmlns:p14="http://schemas.microsoft.com/office/powerpoint/2010/main" val="110618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27</a:t>
            </a:fld>
            <a:endParaRPr lang="pt-PT"/>
          </a:p>
        </p:txBody>
      </p:sp>
    </p:spTree>
    <p:extLst>
      <p:ext uri="{BB962C8B-B14F-4D97-AF65-F5344CB8AC3E}">
        <p14:creationId xmlns:p14="http://schemas.microsoft.com/office/powerpoint/2010/main" val="2207738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28</a:t>
            </a:fld>
            <a:endParaRPr lang="pt-PT"/>
          </a:p>
        </p:txBody>
      </p:sp>
    </p:spTree>
    <p:extLst>
      <p:ext uri="{BB962C8B-B14F-4D97-AF65-F5344CB8AC3E}">
        <p14:creationId xmlns:p14="http://schemas.microsoft.com/office/powerpoint/2010/main" val="611602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29</a:t>
            </a:fld>
            <a:endParaRPr lang="pt-PT"/>
          </a:p>
        </p:txBody>
      </p:sp>
    </p:spTree>
    <p:extLst>
      <p:ext uri="{BB962C8B-B14F-4D97-AF65-F5344CB8AC3E}">
        <p14:creationId xmlns:p14="http://schemas.microsoft.com/office/powerpoint/2010/main" val="352264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3</a:t>
            </a:fld>
            <a:endParaRPr lang="pt-PT"/>
          </a:p>
        </p:txBody>
      </p:sp>
    </p:spTree>
    <p:extLst>
      <p:ext uri="{BB962C8B-B14F-4D97-AF65-F5344CB8AC3E}">
        <p14:creationId xmlns:p14="http://schemas.microsoft.com/office/powerpoint/2010/main" val="4243063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30</a:t>
            </a:fld>
            <a:endParaRPr lang="pt-PT"/>
          </a:p>
        </p:txBody>
      </p:sp>
    </p:spTree>
    <p:extLst>
      <p:ext uri="{BB962C8B-B14F-4D97-AF65-F5344CB8AC3E}">
        <p14:creationId xmlns:p14="http://schemas.microsoft.com/office/powerpoint/2010/main" val="2835674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31</a:t>
            </a:fld>
            <a:endParaRPr lang="pt-PT"/>
          </a:p>
        </p:txBody>
      </p:sp>
    </p:spTree>
    <p:extLst>
      <p:ext uri="{BB962C8B-B14F-4D97-AF65-F5344CB8AC3E}">
        <p14:creationId xmlns:p14="http://schemas.microsoft.com/office/powerpoint/2010/main" val="3206073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32</a:t>
            </a:fld>
            <a:endParaRPr lang="pt-PT"/>
          </a:p>
        </p:txBody>
      </p:sp>
    </p:spTree>
    <p:extLst>
      <p:ext uri="{BB962C8B-B14F-4D97-AF65-F5344CB8AC3E}">
        <p14:creationId xmlns:p14="http://schemas.microsoft.com/office/powerpoint/2010/main" val="826876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33</a:t>
            </a:fld>
            <a:endParaRPr lang="pt-PT"/>
          </a:p>
        </p:txBody>
      </p:sp>
    </p:spTree>
    <p:extLst>
      <p:ext uri="{BB962C8B-B14F-4D97-AF65-F5344CB8AC3E}">
        <p14:creationId xmlns:p14="http://schemas.microsoft.com/office/powerpoint/2010/main" val="3777527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34</a:t>
            </a:fld>
            <a:endParaRPr lang="pt-PT"/>
          </a:p>
        </p:txBody>
      </p:sp>
    </p:spTree>
    <p:extLst>
      <p:ext uri="{BB962C8B-B14F-4D97-AF65-F5344CB8AC3E}">
        <p14:creationId xmlns:p14="http://schemas.microsoft.com/office/powerpoint/2010/main" val="777719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35</a:t>
            </a:fld>
            <a:endParaRPr lang="pt-PT"/>
          </a:p>
        </p:txBody>
      </p:sp>
    </p:spTree>
    <p:extLst>
      <p:ext uri="{BB962C8B-B14F-4D97-AF65-F5344CB8AC3E}">
        <p14:creationId xmlns:p14="http://schemas.microsoft.com/office/powerpoint/2010/main" val="3943472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36</a:t>
            </a:fld>
            <a:endParaRPr lang="pt-PT"/>
          </a:p>
        </p:txBody>
      </p:sp>
    </p:spTree>
    <p:extLst>
      <p:ext uri="{BB962C8B-B14F-4D97-AF65-F5344CB8AC3E}">
        <p14:creationId xmlns:p14="http://schemas.microsoft.com/office/powerpoint/2010/main" val="1731088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37</a:t>
            </a:fld>
            <a:endParaRPr lang="pt-PT"/>
          </a:p>
        </p:txBody>
      </p:sp>
    </p:spTree>
    <p:extLst>
      <p:ext uri="{BB962C8B-B14F-4D97-AF65-F5344CB8AC3E}">
        <p14:creationId xmlns:p14="http://schemas.microsoft.com/office/powerpoint/2010/main" val="90755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4</a:t>
            </a:fld>
            <a:endParaRPr lang="pt-PT"/>
          </a:p>
        </p:txBody>
      </p:sp>
    </p:spTree>
    <p:extLst>
      <p:ext uri="{BB962C8B-B14F-4D97-AF65-F5344CB8AC3E}">
        <p14:creationId xmlns:p14="http://schemas.microsoft.com/office/powerpoint/2010/main" val="78016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5</a:t>
            </a:fld>
            <a:endParaRPr lang="pt-PT"/>
          </a:p>
        </p:txBody>
      </p:sp>
    </p:spTree>
    <p:extLst>
      <p:ext uri="{BB962C8B-B14F-4D97-AF65-F5344CB8AC3E}">
        <p14:creationId xmlns:p14="http://schemas.microsoft.com/office/powerpoint/2010/main" val="71766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6</a:t>
            </a:fld>
            <a:endParaRPr lang="pt-PT"/>
          </a:p>
        </p:txBody>
      </p:sp>
    </p:spTree>
    <p:extLst>
      <p:ext uri="{BB962C8B-B14F-4D97-AF65-F5344CB8AC3E}">
        <p14:creationId xmlns:p14="http://schemas.microsoft.com/office/powerpoint/2010/main" val="200088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7</a:t>
            </a:fld>
            <a:endParaRPr lang="pt-PT"/>
          </a:p>
        </p:txBody>
      </p:sp>
    </p:spTree>
    <p:extLst>
      <p:ext uri="{BB962C8B-B14F-4D97-AF65-F5344CB8AC3E}">
        <p14:creationId xmlns:p14="http://schemas.microsoft.com/office/powerpoint/2010/main" val="288949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8</a:t>
            </a:fld>
            <a:endParaRPr lang="pt-PT"/>
          </a:p>
        </p:txBody>
      </p:sp>
    </p:spTree>
    <p:extLst>
      <p:ext uri="{BB962C8B-B14F-4D97-AF65-F5344CB8AC3E}">
        <p14:creationId xmlns:p14="http://schemas.microsoft.com/office/powerpoint/2010/main" val="1912470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a:p>
        </p:txBody>
      </p:sp>
      <p:sp>
        <p:nvSpPr>
          <p:cNvPr id="4" name="Marcador de Posição do Número do Diapositivo 3"/>
          <p:cNvSpPr>
            <a:spLocks noGrp="1"/>
          </p:cNvSpPr>
          <p:nvPr>
            <p:ph type="sldNum" sz="quarter" idx="10"/>
          </p:nvPr>
        </p:nvSpPr>
        <p:spPr/>
        <p:txBody>
          <a:bodyPr/>
          <a:lstStyle/>
          <a:p>
            <a:fld id="{B7834D21-8EEE-48B1-983B-C0E4250DCC59}" type="slidenum">
              <a:rPr lang="pt-PT" smtClean="0"/>
              <a:pPr/>
              <a:t>9</a:t>
            </a:fld>
            <a:endParaRPr lang="pt-PT"/>
          </a:p>
        </p:txBody>
      </p:sp>
    </p:spTree>
    <p:extLst>
      <p:ext uri="{BB962C8B-B14F-4D97-AF65-F5344CB8AC3E}">
        <p14:creationId xmlns:p14="http://schemas.microsoft.com/office/powerpoint/2010/main" val="185103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PT" smtClean="0"/>
              <a:t>Clique para editar o estilo</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smtClean="0"/>
              <a:t>Faça clique para editar o estilo</a:t>
            </a:r>
            <a:endParaRPr kumimoji="0" lang="en-US"/>
          </a:p>
        </p:txBody>
      </p:sp>
      <p:sp>
        <p:nvSpPr>
          <p:cNvPr id="28" name="Marcador de Posição da Data 27"/>
          <p:cNvSpPr>
            <a:spLocks noGrp="1"/>
          </p:cNvSpPr>
          <p:nvPr>
            <p:ph type="dt" sz="half" idx="10"/>
          </p:nvPr>
        </p:nvSpPr>
        <p:spPr bwMode="auto">
          <a:xfrm rot="5400000">
            <a:off x="7764621" y="1174097"/>
            <a:ext cx="2286000" cy="381000"/>
          </a:xfrm>
        </p:spPr>
        <p:txBody>
          <a:bodyPr/>
          <a:lstStyle/>
          <a:p>
            <a:fld id="{1CBEDC78-7A88-4327-81AA-E629FFF12F31}" type="datetimeFigureOut">
              <a:rPr lang="pt-PT" smtClean="0"/>
              <a:pPr/>
              <a:t>21-08-2017</a:t>
            </a:fld>
            <a:endParaRPr lang="pt-PT"/>
          </a:p>
        </p:txBody>
      </p:sp>
      <p:sp>
        <p:nvSpPr>
          <p:cNvPr id="17" name="Marcador de Posição do Rodapé 16"/>
          <p:cNvSpPr>
            <a:spLocks noGrp="1"/>
          </p:cNvSpPr>
          <p:nvPr>
            <p:ph type="ftr" sz="quarter" idx="11"/>
          </p:nvPr>
        </p:nvSpPr>
        <p:spPr bwMode="auto">
          <a:xfrm rot="5400000">
            <a:off x="7077269" y="4181669"/>
            <a:ext cx="3657600" cy="384048"/>
          </a:xfrm>
        </p:spPr>
        <p:txBody>
          <a:bodyPr/>
          <a:lstStyle/>
          <a:p>
            <a:endParaRPr lang="pt-PT"/>
          </a:p>
        </p:txBody>
      </p:sp>
      <p:sp>
        <p:nvSpPr>
          <p:cNvPr id="10" name="Rec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xão rect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xão rect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xão rect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xão rect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xão rect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xão rect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Marcador de Posição do Número do Diapositivo 28"/>
          <p:cNvSpPr>
            <a:spLocks noGrp="1"/>
          </p:cNvSpPr>
          <p:nvPr>
            <p:ph type="sldNum" sz="quarter" idx="12"/>
          </p:nvPr>
        </p:nvSpPr>
        <p:spPr bwMode="auto">
          <a:xfrm>
            <a:off x="1325544" y="4928702"/>
            <a:ext cx="609600" cy="517524"/>
          </a:xfrm>
        </p:spPr>
        <p:txBody>
          <a:bodyPr/>
          <a:lstStyle/>
          <a:p>
            <a:fld id="{7B90BF22-3343-4D9B-89B9-81954EEC0264}" type="slidenum">
              <a:rPr lang="pt-PT" smtClean="0"/>
              <a:pPr/>
              <a:t>‹#›</a:t>
            </a:fld>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1CBEDC78-7A88-4327-81AA-E629FFF12F31}" type="datetimeFigureOut">
              <a:rPr lang="pt-PT" smtClean="0"/>
              <a:pPr/>
              <a:t>21-08-2017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B90BF22-3343-4D9B-89B9-81954EEC0264}"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1CBEDC78-7A88-4327-81AA-E629FFF12F31}" type="datetimeFigureOut">
              <a:rPr lang="pt-PT" smtClean="0"/>
              <a:pPr/>
              <a:t>21-08-2017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B90BF22-3343-4D9B-89B9-81954EEC0264}"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8" name="Marcador de Posição de Conteúdo 7"/>
          <p:cNvSpPr>
            <a:spLocks noGrp="1"/>
          </p:cNvSpPr>
          <p:nvPr>
            <p:ph sz="quarter" idx="1"/>
          </p:nvPr>
        </p:nvSpPr>
        <p:spPr>
          <a:xfrm>
            <a:off x="457200" y="1600200"/>
            <a:ext cx="7467600" cy="4873752"/>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7" name="Marcador de Posição da Data 6"/>
          <p:cNvSpPr>
            <a:spLocks noGrp="1"/>
          </p:cNvSpPr>
          <p:nvPr>
            <p:ph type="dt" sz="half" idx="14"/>
          </p:nvPr>
        </p:nvSpPr>
        <p:spPr/>
        <p:txBody>
          <a:bodyPr rtlCol="0"/>
          <a:lstStyle/>
          <a:p>
            <a:fld id="{1CBEDC78-7A88-4327-81AA-E629FFF12F31}" type="datetimeFigureOut">
              <a:rPr lang="pt-PT" smtClean="0"/>
              <a:pPr/>
              <a:t>21-08-2017</a:t>
            </a:fld>
            <a:endParaRPr lang="pt-PT"/>
          </a:p>
        </p:txBody>
      </p:sp>
      <p:sp>
        <p:nvSpPr>
          <p:cNvPr id="9" name="Marcador de Posição do Número do Diapositivo 8"/>
          <p:cNvSpPr>
            <a:spLocks noGrp="1"/>
          </p:cNvSpPr>
          <p:nvPr>
            <p:ph type="sldNum" sz="quarter" idx="15"/>
          </p:nvPr>
        </p:nvSpPr>
        <p:spPr/>
        <p:txBody>
          <a:bodyPr rtlCol="0"/>
          <a:lstStyle/>
          <a:p>
            <a:fld id="{7B90BF22-3343-4D9B-89B9-81954EEC0264}" type="slidenum">
              <a:rPr lang="pt-PT" smtClean="0"/>
              <a:pPr/>
              <a:t>‹#›</a:t>
            </a:fld>
            <a:endParaRPr lang="pt-PT"/>
          </a:p>
        </p:txBody>
      </p:sp>
      <p:sp>
        <p:nvSpPr>
          <p:cNvPr id="10" name="Marcador de Posição do Rodapé 9"/>
          <p:cNvSpPr>
            <a:spLocks noGrp="1"/>
          </p:cNvSpPr>
          <p:nvPr>
            <p:ph type="ftr" sz="quarter" idx="16"/>
          </p:nvPr>
        </p:nvSpPr>
        <p:spPr/>
        <p:txBody>
          <a:bodyPr rtlCol="0"/>
          <a:lstStyle/>
          <a:p>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smtClean="0"/>
              <a:t>Clique para editar os estilos</a:t>
            </a:r>
          </a:p>
        </p:txBody>
      </p:sp>
      <p:sp>
        <p:nvSpPr>
          <p:cNvPr id="4" name="Marcador de Posição da Data 3"/>
          <p:cNvSpPr>
            <a:spLocks noGrp="1"/>
          </p:cNvSpPr>
          <p:nvPr>
            <p:ph type="dt" sz="half" idx="10"/>
          </p:nvPr>
        </p:nvSpPr>
        <p:spPr bwMode="auto">
          <a:xfrm rot="5400000">
            <a:off x="7763256" y="1170432"/>
            <a:ext cx="2286000" cy="381000"/>
          </a:xfrm>
        </p:spPr>
        <p:txBody>
          <a:bodyPr/>
          <a:lstStyle/>
          <a:p>
            <a:fld id="{1CBEDC78-7A88-4327-81AA-E629FFF12F31}" type="datetimeFigureOut">
              <a:rPr lang="pt-PT" smtClean="0"/>
              <a:pPr/>
              <a:t>21-08-2017</a:t>
            </a:fld>
            <a:endParaRPr lang="pt-PT"/>
          </a:p>
        </p:txBody>
      </p:sp>
      <p:sp>
        <p:nvSpPr>
          <p:cNvPr id="5" name="Marcador de Posição do Rodapé 4"/>
          <p:cNvSpPr>
            <a:spLocks noGrp="1"/>
          </p:cNvSpPr>
          <p:nvPr>
            <p:ph type="ftr" sz="quarter" idx="11"/>
          </p:nvPr>
        </p:nvSpPr>
        <p:spPr bwMode="auto">
          <a:xfrm rot="5400000">
            <a:off x="7077456" y="4178808"/>
            <a:ext cx="3657600" cy="384048"/>
          </a:xfrm>
        </p:spPr>
        <p:txBody>
          <a:bodyPr/>
          <a:lstStyle/>
          <a:p>
            <a:endParaRPr lang="pt-PT"/>
          </a:p>
        </p:txBody>
      </p:sp>
      <p:sp>
        <p:nvSpPr>
          <p:cNvPr id="9" name="Rec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xão rect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xão rect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xão rect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xão rect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xão rect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xão rect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arcador de Posição do Número do Diapositivo 5"/>
          <p:cNvSpPr>
            <a:spLocks noGrp="1"/>
          </p:cNvSpPr>
          <p:nvPr>
            <p:ph type="sldNum" sz="quarter" idx="12"/>
          </p:nvPr>
        </p:nvSpPr>
        <p:spPr bwMode="auto">
          <a:xfrm>
            <a:off x="1340616" y="4928702"/>
            <a:ext cx="609600" cy="517524"/>
          </a:xfrm>
        </p:spPr>
        <p:txBody>
          <a:bodyPr/>
          <a:lstStyle/>
          <a:p>
            <a:fld id="{7B90BF22-3343-4D9B-89B9-81954EEC0264}" type="slidenum">
              <a:rPr lang="pt-PT" smtClean="0"/>
              <a:pPr/>
              <a:t>‹#›</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5" name="Marcador de Posição da Data 4"/>
          <p:cNvSpPr>
            <a:spLocks noGrp="1"/>
          </p:cNvSpPr>
          <p:nvPr>
            <p:ph type="dt" sz="half" idx="10"/>
          </p:nvPr>
        </p:nvSpPr>
        <p:spPr/>
        <p:txBody>
          <a:bodyPr/>
          <a:lstStyle/>
          <a:p>
            <a:fld id="{1CBEDC78-7A88-4327-81AA-E629FFF12F31}" type="datetimeFigureOut">
              <a:rPr lang="pt-PT" smtClean="0"/>
              <a:pPr/>
              <a:t>21-08-2017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B90BF22-3343-4D9B-89B9-81954EEC0264}" type="slidenum">
              <a:rPr lang="pt-PT" smtClean="0"/>
              <a:pPr/>
              <a:t>‹#›</a:t>
            </a:fld>
            <a:endParaRPr lang="pt-PT"/>
          </a:p>
        </p:txBody>
      </p:sp>
      <p:sp>
        <p:nvSpPr>
          <p:cNvPr id="9" name="Marcador de Posição de Conteúdo 8"/>
          <p:cNvSpPr>
            <a:spLocks noGrp="1"/>
          </p:cNvSpPr>
          <p:nvPr>
            <p:ph sz="quarter" idx="1"/>
          </p:nvPr>
        </p:nvSpPr>
        <p:spPr>
          <a:xfrm>
            <a:off x="457200" y="1600200"/>
            <a:ext cx="3657600" cy="4572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1" name="Marcador de Posição de Conteúdo 10"/>
          <p:cNvSpPr>
            <a:spLocks noGrp="1"/>
          </p:cNvSpPr>
          <p:nvPr>
            <p:ph sz="quarter" idx="2"/>
          </p:nvPr>
        </p:nvSpPr>
        <p:spPr>
          <a:xfrm>
            <a:off x="4270248" y="1600200"/>
            <a:ext cx="3657600" cy="4572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PT" smtClean="0"/>
              <a:t>Clique para editar o estilo</a:t>
            </a:r>
            <a:endParaRPr kumimoji="0" lang="en-US"/>
          </a:p>
        </p:txBody>
      </p:sp>
      <p:sp>
        <p:nvSpPr>
          <p:cNvPr id="7" name="Marcador de Posição da Data 6"/>
          <p:cNvSpPr>
            <a:spLocks noGrp="1"/>
          </p:cNvSpPr>
          <p:nvPr>
            <p:ph type="dt" sz="half" idx="10"/>
          </p:nvPr>
        </p:nvSpPr>
        <p:spPr/>
        <p:txBody>
          <a:bodyPr/>
          <a:lstStyle/>
          <a:p>
            <a:fld id="{1CBEDC78-7A88-4327-81AA-E629FFF12F31}" type="datetimeFigureOut">
              <a:rPr lang="pt-PT" smtClean="0"/>
              <a:pPr/>
              <a:t>21-08-2017</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7B90BF22-3343-4D9B-89B9-81954EEC0264}" type="slidenum">
              <a:rPr lang="pt-PT" smtClean="0"/>
              <a:pPr/>
              <a:t>‹#›</a:t>
            </a:fld>
            <a:endParaRPr lang="pt-PT"/>
          </a:p>
        </p:txBody>
      </p:sp>
      <p:sp>
        <p:nvSpPr>
          <p:cNvPr id="11" name="Marcador de Posição de Conteúdo 10"/>
          <p:cNvSpPr>
            <a:spLocks noGrp="1"/>
          </p:cNvSpPr>
          <p:nvPr>
            <p:ph sz="quarter" idx="2"/>
          </p:nvPr>
        </p:nvSpPr>
        <p:spPr>
          <a:xfrm>
            <a:off x="457200" y="2362200"/>
            <a:ext cx="3657600" cy="38862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3" name="Marcador de Posição de Conteúdo 12"/>
          <p:cNvSpPr>
            <a:spLocks noGrp="1"/>
          </p:cNvSpPr>
          <p:nvPr>
            <p:ph sz="quarter" idx="4"/>
          </p:nvPr>
        </p:nvSpPr>
        <p:spPr>
          <a:xfrm>
            <a:off x="4371975" y="2362200"/>
            <a:ext cx="3657600" cy="38862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2" name="Marcador de Posição do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PT" smtClean="0"/>
              <a:t>Clique para editar os estilos</a:t>
            </a:r>
          </a:p>
        </p:txBody>
      </p:sp>
      <p:sp>
        <p:nvSpPr>
          <p:cNvPr id="14" name="Marcador de Posição do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PT" smtClean="0"/>
              <a:t>Clique para editar os estilos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6" name="Marcador de Posição da Data 5"/>
          <p:cNvSpPr>
            <a:spLocks noGrp="1"/>
          </p:cNvSpPr>
          <p:nvPr>
            <p:ph type="dt" sz="half" idx="10"/>
          </p:nvPr>
        </p:nvSpPr>
        <p:spPr/>
        <p:txBody>
          <a:bodyPr rtlCol="0"/>
          <a:lstStyle/>
          <a:p>
            <a:fld id="{1CBEDC78-7A88-4327-81AA-E629FFF12F31}" type="datetimeFigureOut">
              <a:rPr lang="pt-PT" smtClean="0"/>
              <a:pPr/>
              <a:t>21-08-2017</a:t>
            </a:fld>
            <a:endParaRPr lang="pt-PT"/>
          </a:p>
        </p:txBody>
      </p:sp>
      <p:sp>
        <p:nvSpPr>
          <p:cNvPr id="7" name="Marcador de Posição do Número do Diapositivo 6"/>
          <p:cNvSpPr>
            <a:spLocks noGrp="1"/>
          </p:cNvSpPr>
          <p:nvPr>
            <p:ph type="sldNum" sz="quarter" idx="11"/>
          </p:nvPr>
        </p:nvSpPr>
        <p:spPr/>
        <p:txBody>
          <a:bodyPr rtlCol="0"/>
          <a:lstStyle/>
          <a:p>
            <a:fld id="{7B90BF22-3343-4D9B-89B9-81954EEC0264}" type="slidenum">
              <a:rPr lang="pt-PT" smtClean="0"/>
              <a:pPr/>
              <a:t>‹#›</a:t>
            </a:fld>
            <a:endParaRPr lang="pt-PT"/>
          </a:p>
        </p:txBody>
      </p:sp>
      <p:sp>
        <p:nvSpPr>
          <p:cNvPr id="8" name="Marcador de Posição do Rodapé 7"/>
          <p:cNvSpPr>
            <a:spLocks noGrp="1"/>
          </p:cNvSpPr>
          <p:nvPr>
            <p:ph type="ftr" sz="quarter" idx="12"/>
          </p:nvPr>
        </p:nvSpPr>
        <p:spPr/>
        <p:txBody>
          <a:bodyPr rtlCol="0"/>
          <a:lstStyle/>
          <a:p>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CBEDC78-7A88-4327-81AA-E629FFF12F31}" type="datetimeFigureOut">
              <a:rPr lang="pt-PT" smtClean="0"/>
              <a:pPr/>
              <a:t>21-08-2017</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7B90BF22-3343-4D9B-89B9-81954EEC0264}"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xão rect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PT" smtClean="0"/>
              <a:t>Clique para editar o estilo</a:t>
            </a:r>
            <a:endParaRPr kumimoji="0" lang="en-US"/>
          </a:p>
        </p:txBody>
      </p:sp>
      <p:sp>
        <p:nvSpPr>
          <p:cNvPr id="3" name="Marcador de Posição do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PT" smtClean="0"/>
              <a:t>Clique para editar os estilos</a:t>
            </a:r>
          </a:p>
        </p:txBody>
      </p:sp>
      <p:sp>
        <p:nvSpPr>
          <p:cNvPr id="8" name="Conexão rect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xão rect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xão rect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xão rect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Marcador de Posição de Conteúdo 17"/>
          <p:cNvSpPr>
            <a:spLocks noGrp="1"/>
          </p:cNvSpPr>
          <p:nvPr>
            <p:ph sz="quarter" idx="1"/>
          </p:nvPr>
        </p:nvSpPr>
        <p:spPr>
          <a:xfrm>
            <a:off x="304800" y="274320"/>
            <a:ext cx="5638800" cy="6327648"/>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21" name="Marcador de Posição da Data 20"/>
          <p:cNvSpPr>
            <a:spLocks noGrp="1"/>
          </p:cNvSpPr>
          <p:nvPr>
            <p:ph type="dt" sz="half" idx="14"/>
          </p:nvPr>
        </p:nvSpPr>
        <p:spPr/>
        <p:txBody>
          <a:bodyPr rtlCol="0"/>
          <a:lstStyle/>
          <a:p>
            <a:fld id="{1CBEDC78-7A88-4327-81AA-E629FFF12F31}" type="datetimeFigureOut">
              <a:rPr lang="pt-PT" smtClean="0"/>
              <a:pPr/>
              <a:t>21-08-2017</a:t>
            </a:fld>
            <a:endParaRPr lang="pt-PT"/>
          </a:p>
        </p:txBody>
      </p:sp>
      <p:sp>
        <p:nvSpPr>
          <p:cNvPr id="22" name="Marcador de Posição do Número do Diapositivo 21"/>
          <p:cNvSpPr>
            <a:spLocks noGrp="1"/>
          </p:cNvSpPr>
          <p:nvPr>
            <p:ph type="sldNum" sz="quarter" idx="15"/>
          </p:nvPr>
        </p:nvSpPr>
        <p:spPr/>
        <p:txBody>
          <a:bodyPr rtlCol="0"/>
          <a:lstStyle/>
          <a:p>
            <a:fld id="{7B90BF22-3343-4D9B-89B9-81954EEC0264}" type="slidenum">
              <a:rPr lang="pt-PT" smtClean="0"/>
              <a:pPr/>
              <a:t>‹#›</a:t>
            </a:fld>
            <a:endParaRPr lang="pt-PT"/>
          </a:p>
        </p:txBody>
      </p:sp>
      <p:sp>
        <p:nvSpPr>
          <p:cNvPr id="23" name="Marcador de Posição do Rodapé 22"/>
          <p:cNvSpPr>
            <a:spLocks noGrp="1"/>
          </p:cNvSpPr>
          <p:nvPr>
            <p:ph type="ftr" sz="quarter" idx="16"/>
          </p:nvPr>
        </p:nvSpPr>
        <p:spPr/>
        <p:txBody>
          <a:bodyPr rtlCol="0"/>
          <a:lstStyle/>
          <a:p>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xão rect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PT" smtClean="0"/>
              <a:t>Clique para editar o estilo</a:t>
            </a:r>
            <a:endParaRPr kumimoji="0" lang="en-US"/>
          </a:p>
        </p:txBody>
      </p:sp>
      <p:sp>
        <p:nvSpPr>
          <p:cNvPr id="3" name="Marcador de Posição d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PT" smtClean="0"/>
              <a:t>Clique no ícone para adicionar uma imagem</a:t>
            </a:r>
            <a:endParaRPr kumimoji="0" lang="en-US" dirty="0"/>
          </a:p>
        </p:txBody>
      </p:sp>
      <p:sp>
        <p:nvSpPr>
          <p:cNvPr id="4" name="Marcador de Posição do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PT" smtClean="0"/>
              <a:t>Clique para editar os estilos</a:t>
            </a:r>
          </a:p>
        </p:txBody>
      </p:sp>
      <p:sp>
        <p:nvSpPr>
          <p:cNvPr id="10" name="Conexão rect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xão rect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xão rect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xão rect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Marcador de Posição da Data 16"/>
          <p:cNvSpPr>
            <a:spLocks noGrp="1"/>
          </p:cNvSpPr>
          <p:nvPr>
            <p:ph type="dt" sz="half" idx="10"/>
          </p:nvPr>
        </p:nvSpPr>
        <p:spPr/>
        <p:txBody>
          <a:bodyPr rtlCol="0"/>
          <a:lstStyle/>
          <a:p>
            <a:fld id="{1CBEDC78-7A88-4327-81AA-E629FFF12F31}" type="datetimeFigureOut">
              <a:rPr lang="pt-PT" smtClean="0"/>
              <a:pPr/>
              <a:t>21-08-2017</a:t>
            </a:fld>
            <a:endParaRPr lang="pt-PT"/>
          </a:p>
        </p:txBody>
      </p:sp>
      <p:sp>
        <p:nvSpPr>
          <p:cNvPr id="18" name="Marcador de Posição do Número do Diapositivo 17"/>
          <p:cNvSpPr>
            <a:spLocks noGrp="1"/>
          </p:cNvSpPr>
          <p:nvPr>
            <p:ph type="sldNum" sz="quarter" idx="11"/>
          </p:nvPr>
        </p:nvSpPr>
        <p:spPr/>
        <p:txBody>
          <a:bodyPr rtlCol="0"/>
          <a:lstStyle/>
          <a:p>
            <a:fld id="{7B90BF22-3343-4D9B-89B9-81954EEC0264}" type="slidenum">
              <a:rPr lang="pt-PT" smtClean="0"/>
              <a:pPr/>
              <a:t>‹#›</a:t>
            </a:fld>
            <a:endParaRPr lang="pt-PT"/>
          </a:p>
        </p:txBody>
      </p:sp>
      <p:sp>
        <p:nvSpPr>
          <p:cNvPr id="21" name="Marcador de Posição do Rodapé 20"/>
          <p:cNvSpPr>
            <a:spLocks noGrp="1"/>
          </p:cNvSpPr>
          <p:nvPr>
            <p:ph type="ftr" sz="quarter" idx="12"/>
          </p:nvPr>
        </p:nvSpPr>
        <p:spPr/>
        <p:txBody>
          <a:bodyPr rtlCol="0"/>
          <a:lstStyle/>
          <a:p>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xão rect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Marcador de Posição do Título 21"/>
          <p:cNvSpPr>
            <a:spLocks noGrp="1"/>
          </p:cNvSpPr>
          <p:nvPr>
            <p:ph type="title"/>
          </p:nvPr>
        </p:nvSpPr>
        <p:spPr>
          <a:xfrm>
            <a:off x="457200" y="274638"/>
            <a:ext cx="7467600" cy="1143000"/>
          </a:xfrm>
          <a:prstGeom prst="rect">
            <a:avLst/>
          </a:prstGeom>
        </p:spPr>
        <p:txBody>
          <a:bodyPr vert="horz" anchor="b">
            <a:normAutofit/>
          </a:bodyPr>
          <a:lstStyle/>
          <a:p>
            <a:r>
              <a:rPr kumimoji="0" lang="pt-PT" smtClean="0"/>
              <a:t>Clique para editar o estilo</a:t>
            </a:r>
            <a:endParaRPr kumimoji="0" lang="en-US"/>
          </a:p>
        </p:txBody>
      </p:sp>
      <p:sp>
        <p:nvSpPr>
          <p:cNvPr id="13" name="Marcador de Posição do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14" name="Marcador de Posição d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CBEDC78-7A88-4327-81AA-E629FFF12F31}" type="datetimeFigureOut">
              <a:rPr lang="pt-PT" smtClean="0"/>
              <a:pPr/>
              <a:t>21-08-2017</a:t>
            </a:fld>
            <a:endParaRPr lang="pt-PT"/>
          </a:p>
        </p:txBody>
      </p:sp>
      <p:sp>
        <p:nvSpPr>
          <p:cNvPr id="3" name="Marcador de Posição do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PT"/>
          </a:p>
        </p:txBody>
      </p:sp>
      <p:sp>
        <p:nvSpPr>
          <p:cNvPr id="7" name="Conexão rect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xão rect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xão rect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Marcador de Posição do Número do Diapositivo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B90BF22-3343-4D9B-89B9-81954EEC0264}"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ordata.p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smtClean="0"/>
              <a:t>ERASMUS+</a:t>
            </a:r>
            <a:endParaRPr lang="pt-PT" dirty="0"/>
          </a:p>
        </p:txBody>
      </p:sp>
      <p:sp>
        <p:nvSpPr>
          <p:cNvPr id="3" name="Subtítulo 2"/>
          <p:cNvSpPr>
            <a:spLocks noGrp="1"/>
          </p:cNvSpPr>
          <p:nvPr>
            <p:ph type="subTitle" idx="1"/>
          </p:nvPr>
        </p:nvSpPr>
        <p:spPr/>
        <p:txBody>
          <a:bodyPr/>
          <a:lstStyle/>
          <a:p>
            <a:r>
              <a:rPr lang="pt-PT" dirty="0" err="1" smtClean="0"/>
              <a:t>Welcome</a:t>
            </a:r>
            <a:r>
              <a:rPr lang="pt-PT" dirty="0" smtClean="0"/>
              <a:t> to Portugal</a:t>
            </a:r>
            <a:endParaRPr lang="pt-P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 – The Succession Crisis</a:t>
            </a:r>
            <a:endParaRPr lang="en-US" dirty="0"/>
          </a:p>
        </p:txBody>
      </p:sp>
      <p:sp>
        <p:nvSpPr>
          <p:cNvPr id="3" name="Marcador de Posição de Conteúdo 2"/>
          <p:cNvSpPr>
            <a:spLocks noGrp="1"/>
          </p:cNvSpPr>
          <p:nvPr>
            <p:ph sz="quarter" idx="1"/>
          </p:nvPr>
        </p:nvSpPr>
        <p:spPr/>
        <p:txBody>
          <a:bodyPr anchor="ctr"/>
          <a:lstStyle/>
          <a:p>
            <a:pPr>
              <a:buNone/>
            </a:pPr>
            <a:r>
              <a:rPr lang="en-US" dirty="0" smtClean="0"/>
              <a:t>	August 1578, while fighting in Morocco the young king </a:t>
            </a:r>
            <a:r>
              <a:rPr lang="en-US" dirty="0" err="1" smtClean="0"/>
              <a:t>Sebastião</a:t>
            </a:r>
            <a:r>
              <a:rPr lang="en-US" dirty="0" smtClean="0"/>
              <a:t> (Sebastian) died without an heir. His great uncle then became king. However two years later Henry passed as well. There were no heirs left leading to a succession crisis.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 – The Succession Crisis</a:t>
            </a:r>
            <a:endParaRPr lang="en-US" dirty="0"/>
          </a:p>
        </p:txBody>
      </p:sp>
      <p:sp>
        <p:nvSpPr>
          <p:cNvPr id="3" name="Marcador de Posição de Conteúdo 2"/>
          <p:cNvSpPr>
            <a:spLocks noGrp="1"/>
          </p:cNvSpPr>
          <p:nvPr>
            <p:ph sz="quarter" idx="1"/>
          </p:nvPr>
        </p:nvSpPr>
        <p:spPr/>
        <p:txBody>
          <a:bodyPr anchor="ctr"/>
          <a:lstStyle/>
          <a:p>
            <a:pPr>
              <a:buNone/>
            </a:pPr>
            <a:r>
              <a:rPr lang="en-US" dirty="0" smtClean="0"/>
              <a:t>	After the whole conflict Portugal spent the next 60 years in a personal union with the Spanish crown. This was the </a:t>
            </a:r>
            <a:r>
              <a:rPr lang="pt-PT" dirty="0" err="1" smtClean="0"/>
              <a:t>Philippine</a:t>
            </a:r>
            <a:r>
              <a:rPr lang="pt-PT" dirty="0" smtClean="0"/>
              <a:t> </a:t>
            </a:r>
            <a:r>
              <a:rPr lang="pt-PT" dirty="0" err="1" smtClean="0"/>
              <a:t>Dynasty</a:t>
            </a:r>
            <a:r>
              <a:rPr lang="pt-PT" dirty="0" smtClean="0"/>
              <a:t>.</a:t>
            </a:r>
          </a:p>
          <a:p>
            <a:pPr>
              <a:buNone/>
            </a:pPr>
            <a:endParaRPr lang="pt-PT" dirty="0" smtClean="0"/>
          </a:p>
          <a:p>
            <a:pPr>
              <a:buNone/>
            </a:pPr>
            <a:endParaRPr lang="pt-PT"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 – Pombaline Era</a:t>
            </a:r>
            <a:endParaRPr lang="en-US" dirty="0"/>
          </a:p>
        </p:txBody>
      </p:sp>
      <p:sp>
        <p:nvSpPr>
          <p:cNvPr id="3" name="Marcador de Posição de Conteúdo 2"/>
          <p:cNvSpPr>
            <a:spLocks noGrp="1"/>
          </p:cNvSpPr>
          <p:nvPr>
            <p:ph sz="quarter" idx="1"/>
          </p:nvPr>
        </p:nvSpPr>
        <p:spPr/>
        <p:txBody>
          <a:bodyPr anchor="ctr"/>
          <a:lstStyle/>
          <a:p>
            <a:pPr>
              <a:buNone/>
            </a:pPr>
            <a:r>
              <a:rPr lang="en-US" dirty="0" smtClean="0"/>
              <a:t>	In 1755 a huge earthquake hit Lisbon destroying the whole city not only by its huge magnitude (9 in the Richter scale) but also by the subsequent tsunami and fires. </a:t>
            </a:r>
            <a:r>
              <a:rPr lang="en-US" dirty="0" err="1" smtClean="0"/>
              <a:t>Marquês</a:t>
            </a:r>
            <a:r>
              <a:rPr lang="en-US" dirty="0" smtClean="0"/>
              <a:t> de </a:t>
            </a:r>
            <a:r>
              <a:rPr lang="en-US" dirty="0" err="1" smtClean="0"/>
              <a:t>Pombal</a:t>
            </a:r>
            <a:r>
              <a:rPr lang="en-US" dirty="0" smtClean="0"/>
              <a:t> is now known for rebuilding the city.</a:t>
            </a:r>
          </a:p>
          <a:p>
            <a:pPr>
              <a:buNone/>
            </a:pPr>
            <a:r>
              <a:rPr lang="en-US" dirty="0" smtClean="0"/>
              <a:t>		</a:t>
            </a:r>
          </a:p>
          <a:p>
            <a:pPr>
              <a:buNone/>
            </a:pPr>
            <a:r>
              <a:rPr lang="en-US" dirty="0" smtClean="0"/>
              <a:t>		“What now? We bury the dead and feed the living.“</a:t>
            </a:r>
          </a:p>
          <a:p>
            <a:pPr>
              <a:buNone/>
            </a:pPr>
            <a:endParaRPr lang="en-US" dirty="0" smtClean="0"/>
          </a:p>
          <a:p>
            <a:pPr>
              <a:buNone/>
            </a:pPr>
            <a:endParaRPr lang="en-US" dirty="0"/>
          </a:p>
        </p:txBody>
      </p:sp>
      <p:pic>
        <p:nvPicPr>
          <p:cNvPr id="4" name="Imagem 3" descr="marques de pombal.jpg"/>
          <p:cNvPicPr>
            <a:picLocks noChangeAspect="1"/>
          </p:cNvPicPr>
          <p:nvPr/>
        </p:nvPicPr>
        <p:blipFill>
          <a:blip r:embed="rId3" cstate="print"/>
          <a:stretch>
            <a:fillRect/>
          </a:stretch>
        </p:blipFill>
        <p:spPr>
          <a:xfrm>
            <a:off x="6156176" y="4797152"/>
            <a:ext cx="1512168" cy="188249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 The First Republic</a:t>
            </a:r>
            <a:endParaRPr lang="en-US" dirty="0"/>
          </a:p>
        </p:txBody>
      </p:sp>
      <p:sp>
        <p:nvSpPr>
          <p:cNvPr id="3" name="Marcador de Posição de Conteúdo 2"/>
          <p:cNvSpPr>
            <a:spLocks noGrp="1"/>
          </p:cNvSpPr>
          <p:nvPr>
            <p:ph sz="quarter" idx="1"/>
          </p:nvPr>
        </p:nvSpPr>
        <p:spPr/>
        <p:txBody>
          <a:bodyPr anchor="ctr"/>
          <a:lstStyle/>
          <a:p>
            <a:pPr>
              <a:buNone/>
            </a:pPr>
            <a:r>
              <a:rPr lang="en-US" dirty="0" smtClean="0"/>
              <a:t>	On the 1</a:t>
            </a:r>
            <a:r>
              <a:rPr lang="en-US" baseline="30000" dirty="0" smtClean="0"/>
              <a:t>st</a:t>
            </a:r>
            <a:r>
              <a:rPr lang="en-US" dirty="0" smtClean="0"/>
              <a:t> of February 1908 the king </a:t>
            </a:r>
            <a:r>
              <a:rPr lang="en-US" dirty="0" err="1" smtClean="0"/>
              <a:t>D.Carlos</a:t>
            </a:r>
            <a:r>
              <a:rPr lang="en-US" dirty="0" smtClean="0"/>
              <a:t> and the heir prince </a:t>
            </a:r>
            <a:r>
              <a:rPr lang="en-US" dirty="0" err="1" smtClean="0"/>
              <a:t>Luís</a:t>
            </a:r>
            <a:r>
              <a:rPr lang="en-US" dirty="0" smtClean="0"/>
              <a:t> Filipe were assassinated in Lisbon’s Commerce Square. On the 5</a:t>
            </a:r>
            <a:r>
              <a:rPr lang="en-US" baseline="30000" dirty="0" smtClean="0"/>
              <a:t>th</a:t>
            </a:r>
            <a:r>
              <a:rPr lang="en-US" dirty="0" smtClean="0"/>
              <a:t> October 1910, the constitutional monarchy was over and it was established a republican regime in Portugal.</a:t>
            </a:r>
          </a:p>
          <a:p>
            <a:endParaRPr lang="en-US" dirty="0" smtClean="0"/>
          </a:p>
          <a:p>
            <a:endParaRPr lang="en-US" dirty="0" smtClean="0"/>
          </a:p>
          <a:p>
            <a:endParaRPr lang="en-US" dirty="0"/>
          </a:p>
        </p:txBody>
      </p:sp>
      <p:pic>
        <p:nvPicPr>
          <p:cNvPr id="4" name="Imagem 3" descr="The first republic.jpg"/>
          <p:cNvPicPr>
            <a:picLocks noChangeAspect="1"/>
          </p:cNvPicPr>
          <p:nvPr/>
        </p:nvPicPr>
        <p:blipFill>
          <a:blip r:embed="rId3" cstate="print"/>
          <a:stretch>
            <a:fillRect/>
          </a:stretch>
        </p:blipFill>
        <p:spPr>
          <a:xfrm>
            <a:off x="4716016" y="4365104"/>
            <a:ext cx="2857500" cy="23336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 Estado Novo</a:t>
            </a:r>
            <a:endParaRPr lang="en-US" dirty="0"/>
          </a:p>
        </p:txBody>
      </p:sp>
      <p:sp>
        <p:nvSpPr>
          <p:cNvPr id="3" name="Marcador de Posição de Conteúdo 2"/>
          <p:cNvSpPr>
            <a:spLocks noGrp="1"/>
          </p:cNvSpPr>
          <p:nvPr>
            <p:ph sz="quarter" idx="1"/>
          </p:nvPr>
        </p:nvSpPr>
        <p:spPr/>
        <p:txBody>
          <a:bodyPr anchor="ctr"/>
          <a:lstStyle/>
          <a:p>
            <a:pPr>
              <a:buNone/>
            </a:pPr>
            <a:r>
              <a:rPr lang="en-US" dirty="0" smtClean="0"/>
              <a:t>	After the first republic Salazar’s dictatorship was installed in Portugal. This brought along a huge amount of unhappiness related to the political life and social as well. It also brought wars against the colonies due to the Portuguese will to keep them part of our own country.</a:t>
            </a:r>
          </a:p>
          <a:p>
            <a:endParaRPr lang="en-US" dirty="0" smtClean="0"/>
          </a:p>
          <a:p>
            <a:endParaRPr lang="en-US" dirty="0" smtClean="0"/>
          </a:p>
          <a:p>
            <a:endParaRPr lang="en-US" dirty="0"/>
          </a:p>
        </p:txBody>
      </p:sp>
      <p:pic>
        <p:nvPicPr>
          <p:cNvPr id="4" name="Imagem 3" descr="salazar.jpg"/>
          <p:cNvPicPr>
            <a:picLocks noChangeAspect="1"/>
          </p:cNvPicPr>
          <p:nvPr/>
        </p:nvPicPr>
        <p:blipFill>
          <a:blip r:embed="rId3" cstate="print"/>
          <a:stretch>
            <a:fillRect/>
          </a:stretch>
        </p:blipFill>
        <p:spPr>
          <a:xfrm>
            <a:off x="5796136" y="4440966"/>
            <a:ext cx="2084761" cy="22768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 – 25</a:t>
            </a:r>
            <a:r>
              <a:rPr lang="en-US" baseline="30000" dirty="0" smtClean="0"/>
              <a:t>th</a:t>
            </a:r>
            <a:r>
              <a:rPr lang="en-US" dirty="0" smtClean="0"/>
              <a:t> of April 1974 (The Carnation Revolution) </a:t>
            </a:r>
            <a:endParaRPr lang="en-US" dirty="0"/>
          </a:p>
        </p:txBody>
      </p:sp>
      <p:sp>
        <p:nvSpPr>
          <p:cNvPr id="3" name="Marcador de Posição de Conteúdo 2"/>
          <p:cNvSpPr>
            <a:spLocks noGrp="1"/>
          </p:cNvSpPr>
          <p:nvPr>
            <p:ph sz="quarter" idx="1"/>
          </p:nvPr>
        </p:nvSpPr>
        <p:spPr/>
        <p:txBody>
          <a:bodyPr anchor="ctr"/>
          <a:lstStyle/>
          <a:p>
            <a:pPr>
              <a:buNone/>
            </a:pPr>
            <a:r>
              <a:rPr lang="en-US" dirty="0" smtClean="0"/>
              <a:t>	Due to the unhappiness that was being felt in the whole country the Armed Forces Movement and with the sudden help from the civil resistance on the 25</a:t>
            </a:r>
            <a:r>
              <a:rPr lang="en-US" baseline="30000" dirty="0" smtClean="0"/>
              <a:t>th</a:t>
            </a:r>
            <a:r>
              <a:rPr lang="en-US" dirty="0" smtClean="0"/>
              <a:t> of April 1974 the dictatorship was put to an end. This also led to the independence of most of the colonies and the end of the colonial war.</a:t>
            </a:r>
          </a:p>
          <a:p>
            <a:pPr>
              <a:buNone/>
            </a:pPr>
            <a:endParaRPr lang="en-US" dirty="0" smtClean="0"/>
          </a:p>
          <a:p>
            <a:pPr>
              <a:buNone/>
            </a:pPr>
            <a:endParaRPr lang="en-US" dirty="0"/>
          </a:p>
        </p:txBody>
      </p:sp>
      <p:pic>
        <p:nvPicPr>
          <p:cNvPr id="4" name="Imagem 3" descr="25 abril.jpg"/>
          <p:cNvPicPr>
            <a:picLocks noChangeAspect="1"/>
          </p:cNvPicPr>
          <p:nvPr/>
        </p:nvPicPr>
        <p:blipFill>
          <a:blip r:embed="rId3" cstate="print"/>
          <a:stretch>
            <a:fillRect/>
          </a:stretch>
        </p:blipFill>
        <p:spPr>
          <a:xfrm>
            <a:off x="4860032" y="4869160"/>
            <a:ext cx="2867248" cy="17318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 – 25</a:t>
            </a:r>
            <a:r>
              <a:rPr lang="en-US" baseline="30000" dirty="0" smtClean="0"/>
              <a:t>th</a:t>
            </a:r>
            <a:r>
              <a:rPr lang="en-US" dirty="0" smtClean="0"/>
              <a:t> of April 1974 (The Carnation Revolution) </a:t>
            </a:r>
            <a:endParaRPr lang="en-US" dirty="0"/>
          </a:p>
        </p:txBody>
      </p:sp>
      <p:sp>
        <p:nvSpPr>
          <p:cNvPr id="3" name="Marcador de Posição de Conteúdo 2"/>
          <p:cNvSpPr>
            <a:spLocks noGrp="1"/>
          </p:cNvSpPr>
          <p:nvPr>
            <p:ph sz="quarter" idx="1"/>
          </p:nvPr>
        </p:nvSpPr>
        <p:spPr/>
        <p:txBody>
          <a:bodyPr anchor="ctr"/>
          <a:lstStyle/>
          <a:p>
            <a:pPr>
              <a:buNone/>
            </a:pPr>
            <a:r>
              <a:rPr lang="en-US" dirty="0" smtClean="0"/>
              <a:t>	This is also known as the carnation revolution because almost no shots were fired and after this the population came out to the streets to celebrate and carnation were put in the muzzles of rifle.</a:t>
            </a:r>
          </a:p>
          <a:p>
            <a:pPr>
              <a:buNone/>
            </a:pPr>
            <a:endParaRPr lang="en-US" dirty="0" smtClean="0"/>
          </a:p>
          <a:p>
            <a:pPr>
              <a:buNone/>
            </a:pPr>
            <a:endParaRPr lang="en-US" dirty="0" smtClean="0"/>
          </a:p>
          <a:p>
            <a:pPr>
              <a:buNone/>
            </a:pPr>
            <a:r>
              <a:rPr lang="en-US" dirty="0" smtClean="0"/>
              <a:t> </a:t>
            </a:r>
            <a:endParaRPr lang="en-US" dirty="0"/>
          </a:p>
        </p:txBody>
      </p:sp>
      <p:pic>
        <p:nvPicPr>
          <p:cNvPr id="4" name="Imagem 3" descr="carnation-revolution-soliders-200x246.jpg"/>
          <p:cNvPicPr>
            <a:picLocks noChangeAspect="1"/>
          </p:cNvPicPr>
          <p:nvPr/>
        </p:nvPicPr>
        <p:blipFill>
          <a:blip r:embed="rId3" cstate="print"/>
          <a:stretch>
            <a:fillRect/>
          </a:stretch>
        </p:blipFill>
        <p:spPr>
          <a:xfrm>
            <a:off x="5580112" y="4221088"/>
            <a:ext cx="2016224" cy="247995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a:t>
            </a:r>
            <a:endParaRPr lang="en-US" dirty="0"/>
          </a:p>
        </p:txBody>
      </p:sp>
      <p:sp>
        <p:nvSpPr>
          <p:cNvPr id="3" name="Marcador de Posição de Conteúdo 2"/>
          <p:cNvSpPr>
            <a:spLocks noGrp="1"/>
          </p:cNvSpPr>
          <p:nvPr>
            <p:ph sz="quarter" idx="1"/>
          </p:nvPr>
        </p:nvSpPr>
        <p:spPr/>
        <p:txBody>
          <a:bodyPr anchor="ctr"/>
          <a:lstStyle/>
          <a:p>
            <a:r>
              <a:rPr lang="en-US" dirty="0" smtClean="0"/>
              <a:t>Part of the Iberian Peninsula</a:t>
            </a:r>
          </a:p>
          <a:p>
            <a:r>
              <a:rPr lang="en-US" dirty="0" smtClean="0"/>
              <a:t>Borders Spain</a:t>
            </a:r>
          </a:p>
          <a:p>
            <a:r>
              <a:rPr lang="en-US" dirty="0" smtClean="0"/>
              <a:t>Mainland Portugal + Archipelagos (Azores and Madeira)</a:t>
            </a:r>
          </a:p>
          <a:p>
            <a:r>
              <a:rPr lang="en-US" dirty="0" smtClean="0"/>
              <a:t>Total area – 92 090 square kilometers</a:t>
            </a:r>
          </a:p>
          <a:p>
            <a:endParaRPr lang="en-US" dirty="0" smtClean="0"/>
          </a:p>
          <a:p>
            <a:endParaRPr lang="en-US" dirty="0" smtClean="0"/>
          </a:p>
          <a:p>
            <a:endParaRPr lang="en-US" dirty="0" smtClean="0"/>
          </a:p>
          <a:p>
            <a:endParaRPr lang="en-US" dirty="0"/>
          </a:p>
        </p:txBody>
      </p:sp>
      <p:pic>
        <p:nvPicPr>
          <p:cNvPr id="4" name="Imagem 3" descr="portugalmap.gif"/>
          <p:cNvPicPr>
            <a:picLocks noChangeAspect="1"/>
          </p:cNvPicPr>
          <p:nvPr/>
        </p:nvPicPr>
        <p:blipFill>
          <a:blip r:embed="rId3" cstate="print"/>
          <a:stretch>
            <a:fillRect/>
          </a:stretch>
        </p:blipFill>
        <p:spPr>
          <a:xfrm>
            <a:off x="3635896" y="4189904"/>
            <a:ext cx="4032448" cy="24794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Azores</a:t>
            </a:r>
            <a:endParaRPr lang="en-US" dirty="0"/>
          </a:p>
        </p:txBody>
      </p:sp>
      <p:sp>
        <p:nvSpPr>
          <p:cNvPr id="3" name="Marcador de Posição de Conteúdo 2"/>
          <p:cNvSpPr>
            <a:spLocks noGrp="1"/>
          </p:cNvSpPr>
          <p:nvPr>
            <p:ph sz="quarter" idx="1"/>
          </p:nvPr>
        </p:nvSpPr>
        <p:spPr/>
        <p:txBody>
          <a:bodyPr anchor="ctr"/>
          <a:lstStyle/>
          <a:p>
            <a:r>
              <a:rPr lang="en-US" dirty="0" smtClean="0"/>
              <a:t>9 Volcanic Islands</a:t>
            </a:r>
          </a:p>
          <a:p>
            <a:r>
              <a:rPr lang="en-US" dirty="0" smtClean="0"/>
              <a:t>West Islands: Flores and </a:t>
            </a:r>
            <a:r>
              <a:rPr lang="en-US" dirty="0" err="1" smtClean="0"/>
              <a:t>Corvo</a:t>
            </a:r>
            <a:endParaRPr lang="en-US" dirty="0" smtClean="0"/>
          </a:p>
          <a:p>
            <a:r>
              <a:rPr lang="en-US" dirty="0" smtClean="0"/>
              <a:t>Centre Islands: </a:t>
            </a:r>
            <a:r>
              <a:rPr lang="en-US" dirty="0" err="1" smtClean="0"/>
              <a:t>Graciosa</a:t>
            </a:r>
            <a:r>
              <a:rPr lang="en-US" dirty="0" smtClean="0"/>
              <a:t>, Terceira, São Jorge, Pico 		       and Faial</a:t>
            </a:r>
          </a:p>
          <a:p>
            <a:r>
              <a:rPr lang="en-US" dirty="0" smtClean="0"/>
              <a:t>East Islands: São Miguel and Santa Maria</a:t>
            </a:r>
          </a:p>
          <a:p>
            <a:endParaRPr lang="en-US" dirty="0" smtClean="0"/>
          </a:p>
          <a:p>
            <a:endParaRPr lang="en-US" dirty="0" smtClean="0"/>
          </a:p>
          <a:p>
            <a:endParaRPr lang="en-US" dirty="0" smtClean="0"/>
          </a:p>
          <a:p>
            <a:endParaRPr lang="en-US" dirty="0" smtClean="0"/>
          </a:p>
          <a:p>
            <a:endParaRPr lang="en-US" dirty="0"/>
          </a:p>
        </p:txBody>
      </p:sp>
      <p:pic>
        <p:nvPicPr>
          <p:cNvPr id="4" name="Imagem 3" descr="azores.png"/>
          <p:cNvPicPr>
            <a:picLocks noChangeAspect="1"/>
          </p:cNvPicPr>
          <p:nvPr/>
        </p:nvPicPr>
        <p:blipFill>
          <a:blip r:embed="rId3" cstate="print"/>
          <a:stretch>
            <a:fillRect/>
          </a:stretch>
        </p:blipFill>
        <p:spPr>
          <a:xfrm>
            <a:off x="5580112" y="4072570"/>
            <a:ext cx="2327920" cy="2546163"/>
          </a:xfrm>
          <a:prstGeom prst="rect">
            <a:avLst/>
          </a:prstGeom>
        </p:spPr>
      </p:pic>
      <p:pic>
        <p:nvPicPr>
          <p:cNvPr id="5" name="Imagem 4" descr="azores flag.png"/>
          <p:cNvPicPr>
            <a:picLocks noChangeAspect="1"/>
          </p:cNvPicPr>
          <p:nvPr/>
        </p:nvPicPr>
        <p:blipFill>
          <a:blip r:embed="rId4" cstate="print"/>
          <a:stretch>
            <a:fillRect/>
          </a:stretch>
        </p:blipFill>
        <p:spPr>
          <a:xfrm>
            <a:off x="1259632" y="4365104"/>
            <a:ext cx="2843133" cy="1894682"/>
          </a:xfrm>
          <a:prstGeom prst="rect">
            <a:avLst/>
          </a:prstGeom>
          <a:ln w="3175">
            <a:solidFill>
              <a:srgbClr val="00206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Azores</a:t>
            </a:r>
            <a:endParaRPr lang="en-US" dirty="0"/>
          </a:p>
        </p:txBody>
      </p:sp>
      <p:pic>
        <p:nvPicPr>
          <p:cNvPr id="4" name="Marcador de Posição de Conteúdo 3" descr="azores.jpg"/>
          <p:cNvPicPr>
            <a:picLocks noGrp="1" noChangeAspect="1"/>
          </p:cNvPicPr>
          <p:nvPr>
            <p:ph sz="quarter" idx="1"/>
          </p:nvPr>
        </p:nvPicPr>
        <p:blipFill>
          <a:blip r:embed="rId3" cstate="print"/>
          <a:stretch>
            <a:fillRect/>
          </a:stretch>
        </p:blipFill>
        <p:spPr>
          <a:xfrm>
            <a:off x="683567" y="2132856"/>
            <a:ext cx="3119533" cy="1944216"/>
          </a:xfrm>
        </p:spPr>
      </p:pic>
      <p:sp>
        <p:nvSpPr>
          <p:cNvPr id="5" name="CaixaDeTexto 4"/>
          <p:cNvSpPr txBox="1"/>
          <p:nvPr/>
        </p:nvSpPr>
        <p:spPr>
          <a:xfrm>
            <a:off x="611560" y="4067780"/>
            <a:ext cx="1584176" cy="369332"/>
          </a:xfrm>
          <a:prstGeom prst="rect">
            <a:avLst/>
          </a:prstGeom>
          <a:noFill/>
        </p:spPr>
        <p:txBody>
          <a:bodyPr wrap="square" rtlCol="0">
            <a:spAutoFit/>
          </a:bodyPr>
          <a:lstStyle/>
          <a:p>
            <a:r>
              <a:rPr lang="en-US" dirty="0" smtClean="0"/>
              <a:t>São Miguel</a:t>
            </a:r>
            <a:endParaRPr lang="en-US" dirty="0"/>
          </a:p>
        </p:txBody>
      </p:sp>
      <p:pic>
        <p:nvPicPr>
          <p:cNvPr id="6" name="Imagem 5" descr="pico.jpg"/>
          <p:cNvPicPr>
            <a:picLocks noChangeAspect="1"/>
          </p:cNvPicPr>
          <p:nvPr/>
        </p:nvPicPr>
        <p:blipFill>
          <a:blip r:embed="rId4" cstate="print"/>
          <a:stretch>
            <a:fillRect/>
          </a:stretch>
        </p:blipFill>
        <p:spPr>
          <a:xfrm>
            <a:off x="5148064" y="2132856"/>
            <a:ext cx="3024336" cy="1890210"/>
          </a:xfrm>
          <a:prstGeom prst="rect">
            <a:avLst/>
          </a:prstGeom>
        </p:spPr>
      </p:pic>
      <p:sp>
        <p:nvSpPr>
          <p:cNvPr id="7" name="CaixaDeTexto 6"/>
          <p:cNvSpPr txBox="1"/>
          <p:nvPr/>
        </p:nvSpPr>
        <p:spPr>
          <a:xfrm>
            <a:off x="5076056" y="4005064"/>
            <a:ext cx="2016224" cy="369332"/>
          </a:xfrm>
          <a:prstGeom prst="rect">
            <a:avLst/>
          </a:prstGeom>
          <a:noFill/>
        </p:spPr>
        <p:txBody>
          <a:bodyPr wrap="square" rtlCol="0">
            <a:spAutoFit/>
          </a:bodyPr>
          <a:lstStyle/>
          <a:p>
            <a:r>
              <a:rPr lang="en-US" dirty="0" smtClean="0"/>
              <a:t>Pico</a:t>
            </a:r>
            <a:endParaRPr lang="en-US" dirty="0"/>
          </a:p>
        </p:txBody>
      </p:sp>
      <p:pic>
        <p:nvPicPr>
          <p:cNvPr id="8" name="Imagem 7" descr="faial.jpg"/>
          <p:cNvPicPr>
            <a:picLocks noChangeAspect="1"/>
          </p:cNvPicPr>
          <p:nvPr/>
        </p:nvPicPr>
        <p:blipFill>
          <a:blip r:embed="rId5" cstate="print"/>
          <a:stretch>
            <a:fillRect/>
          </a:stretch>
        </p:blipFill>
        <p:spPr>
          <a:xfrm>
            <a:off x="2987824" y="4437112"/>
            <a:ext cx="2765293" cy="2073970"/>
          </a:xfrm>
          <a:prstGeom prst="rect">
            <a:avLst/>
          </a:prstGeom>
        </p:spPr>
      </p:pic>
      <p:sp>
        <p:nvSpPr>
          <p:cNvPr id="9" name="CaixaDeTexto 8"/>
          <p:cNvSpPr txBox="1"/>
          <p:nvPr/>
        </p:nvSpPr>
        <p:spPr>
          <a:xfrm>
            <a:off x="5724128" y="6165304"/>
            <a:ext cx="936104" cy="369332"/>
          </a:xfrm>
          <a:prstGeom prst="rect">
            <a:avLst/>
          </a:prstGeom>
          <a:noFill/>
        </p:spPr>
        <p:txBody>
          <a:bodyPr wrap="square" rtlCol="0">
            <a:spAutoFit/>
          </a:bodyPr>
          <a:lstStyle/>
          <a:p>
            <a:r>
              <a:rPr lang="en-US" dirty="0" smtClean="0"/>
              <a:t>Faial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Where are you right now?</a:t>
            </a:r>
            <a:endParaRPr lang="en-US" dirty="0"/>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700808"/>
            <a:ext cx="6153999" cy="475973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Madeira</a:t>
            </a:r>
            <a:endParaRPr lang="en-US" dirty="0"/>
          </a:p>
        </p:txBody>
      </p:sp>
      <p:sp>
        <p:nvSpPr>
          <p:cNvPr id="3" name="Marcador de Posição de Conteúdo 2"/>
          <p:cNvSpPr>
            <a:spLocks noGrp="1"/>
          </p:cNvSpPr>
          <p:nvPr>
            <p:ph sz="quarter" idx="1"/>
          </p:nvPr>
        </p:nvSpPr>
        <p:spPr/>
        <p:txBody>
          <a:bodyPr/>
          <a:lstStyle/>
          <a:p>
            <a:endParaRPr lang="en-US" dirty="0" smtClean="0"/>
          </a:p>
          <a:p>
            <a:endParaRPr lang="en-US" dirty="0" smtClean="0"/>
          </a:p>
          <a:p>
            <a:r>
              <a:rPr lang="en-US" dirty="0" smtClean="0"/>
              <a:t>Main Islands: Madeira, Porto Santo</a:t>
            </a:r>
            <a:endParaRPr lang="en-US" dirty="0"/>
          </a:p>
        </p:txBody>
      </p:sp>
      <p:pic>
        <p:nvPicPr>
          <p:cNvPr id="4" name="Imagem 3" descr="madeira.png"/>
          <p:cNvPicPr>
            <a:picLocks noChangeAspect="1"/>
          </p:cNvPicPr>
          <p:nvPr/>
        </p:nvPicPr>
        <p:blipFill>
          <a:blip r:embed="rId3" cstate="print"/>
          <a:stretch>
            <a:fillRect/>
          </a:stretch>
        </p:blipFill>
        <p:spPr>
          <a:xfrm>
            <a:off x="5292080" y="3645024"/>
            <a:ext cx="2577374" cy="2819003"/>
          </a:xfrm>
          <a:prstGeom prst="rect">
            <a:avLst/>
          </a:prstGeom>
        </p:spPr>
      </p:pic>
      <p:pic>
        <p:nvPicPr>
          <p:cNvPr id="5" name="Imagem 4" descr="madeira flag.png"/>
          <p:cNvPicPr>
            <a:picLocks noChangeAspect="1"/>
          </p:cNvPicPr>
          <p:nvPr/>
        </p:nvPicPr>
        <p:blipFill>
          <a:blip r:embed="rId4" cstate="print"/>
          <a:stretch>
            <a:fillRect/>
          </a:stretch>
        </p:blipFill>
        <p:spPr>
          <a:xfrm>
            <a:off x="971600" y="3933056"/>
            <a:ext cx="3456384" cy="230425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Madeira</a:t>
            </a:r>
            <a:endParaRPr lang="en-US" dirty="0"/>
          </a:p>
        </p:txBody>
      </p:sp>
      <p:pic>
        <p:nvPicPr>
          <p:cNvPr id="4" name="Marcador de Posição de Conteúdo 3" descr="funchal.jpg"/>
          <p:cNvPicPr>
            <a:picLocks noGrp="1" noChangeAspect="1"/>
          </p:cNvPicPr>
          <p:nvPr>
            <p:ph sz="quarter" idx="1"/>
          </p:nvPr>
        </p:nvPicPr>
        <p:blipFill>
          <a:blip r:embed="rId3" cstate="print"/>
          <a:stretch>
            <a:fillRect/>
          </a:stretch>
        </p:blipFill>
        <p:spPr>
          <a:xfrm>
            <a:off x="395537" y="1916832"/>
            <a:ext cx="3888432" cy="2047337"/>
          </a:xfrm>
        </p:spPr>
      </p:pic>
      <p:sp>
        <p:nvSpPr>
          <p:cNvPr id="5" name="CaixaDeTexto 4"/>
          <p:cNvSpPr txBox="1"/>
          <p:nvPr/>
        </p:nvSpPr>
        <p:spPr>
          <a:xfrm>
            <a:off x="4283968" y="3635732"/>
            <a:ext cx="3528392" cy="369332"/>
          </a:xfrm>
          <a:prstGeom prst="rect">
            <a:avLst/>
          </a:prstGeom>
          <a:noFill/>
        </p:spPr>
        <p:txBody>
          <a:bodyPr wrap="square" rtlCol="0">
            <a:spAutoFit/>
          </a:bodyPr>
          <a:lstStyle/>
          <a:p>
            <a:r>
              <a:rPr lang="en-US" dirty="0" err="1" smtClean="0"/>
              <a:t>Funchal</a:t>
            </a:r>
            <a:endParaRPr lang="en-US" dirty="0"/>
          </a:p>
        </p:txBody>
      </p:sp>
      <p:pic>
        <p:nvPicPr>
          <p:cNvPr id="6" name="Imagem 5" descr="porto santo.jpg"/>
          <p:cNvPicPr>
            <a:picLocks noChangeAspect="1"/>
          </p:cNvPicPr>
          <p:nvPr/>
        </p:nvPicPr>
        <p:blipFill>
          <a:blip r:embed="rId4" cstate="print"/>
          <a:stretch>
            <a:fillRect/>
          </a:stretch>
        </p:blipFill>
        <p:spPr>
          <a:xfrm>
            <a:off x="3779912" y="4333991"/>
            <a:ext cx="3888432" cy="2047337"/>
          </a:xfrm>
          <a:prstGeom prst="rect">
            <a:avLst/>
          </a:prstGeom>
        </p:spPr>
      </p:pic>
      <p:sp>
        <p:nvSpPr>
          <p:cNvPr id="7" name="CaixaDeTexto 6"/>
          <p:cNvSpPr txBox="1"/>
          <p:nvPr/>
        </p:nvSpPr>
        <p:spPr>
          <a:xfrm>
            <a:off x="683568" y="6084004"/>
            <a:ext cx="3168352" cy="369332"/>
          </a:xfrm>
          <a:prstGeom prst="rect">
            <a:avLst/>
          </a:prstGeom>
          <a:noFill/>
        </p:spPr>
        <p:txBody>
          <a:bodyPr wrap="square" rtlCol="0">
            <a:spAutoFit/>
          </a:bodyPr>
          <a:lstStyle/>
          <a:p>
            <a:pPr algn="r"/>
            <a:r>
              <a:rPr lang="en-US" dirty="0" smtClean="0"/>
              <a:t>Porto Santo</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Mainland Portugal</a:t>
            </a:r>
            <a:endParaRPr lang="en-US" dirty="0"/>
          </a:p>
        </p:txBody>
      </p:sp>
      <p:sp>
        <p:nvSpPr>
          <p:cNvPr id="3" name="Marcador de Posição de Conteúdo 2"/>
          <p:cNvSpPr>
            <a:spLocks noGrp="1"/>
          </p:cNvSpPr>
          <p:nvPr>
            <p:ph sz="quarter" idx="1"/>
          </p:nvPr>
        </p:nvSpPr>
        <p:spPr/>
        <p:txBody>
          <a:bodyPr anchor="ctr"/>
          <a:lstStyle/>
          <a:p>
            <a:r>
              <a:rPr lang="en-US" dirty="0" smtClean="0"/>
              <a:t>Located on the western coast of the Iberian Peninsula dividing the Mediterranean Sea from the Atlantic Ocean.</a:t>
            </a:r>
          </a:p>
          <a:p>
            <a:r>
              <a:rPr lang="en-US" dirty="0" smtClean="0"/>
              <a:t>It is crossed by several rivers which have their origin in Spain (the main rivers being: Minho, Douro, </a:t>
            </a:r>
            <a:r>
              <a:rPr lang="en-US" dirty="0" err="1" smtClean="0"/>
              <a:t>Mondego</a:t>
            </a:r>
            <a:r>
              <a:rPr lang="en-US" dirty="0" smtClean="0"/>
              <a:t>, Tagus and Guadiana)</a:t>
            </a:r>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Mainland Portugal</a:t>
            </a:r>
            <a:endParaRPr lang="en-US" dirty="0"/>
          </a:p>
        </p:txBody>
      </p:sp>
      <p:pic>
        <p:nvPicPr>
          <p:cNvPr id="4" name="Marcador de Posição de Conteúdo 3" descr="portugal regions.png"/>
          <p:cNvPicPr>
            <a:picLocks noGrp="1" noChangeAspect="1"/>
          </p:cNvPicPr>
          <p:nvPr>
            <p:ph sz="quarter" idx="1"/>
          </p:nvPr>
        </p:nvPicPr>
        <p:blipFill>
          <a:blip r:embed="rId3" cstate="print"/>
          <a:stretch>
            <a:fillRect/>
          </a:stretch>
        </p:blipFill>
        <p:spPr>
          <a:xfrm>
            <a:off x="3435073" y="1600200"/>
            <a:ext cx="3297167" cy="4873625"/>
          </a:xfrm>
        </p:spPr>
      </p:pic>
      <p:sp>
        <p:nvSpPr>
          <p:cNvPr id="5" name="CaixaDeTexto 4"/>
          <p:cNvSpPr txBox="1"/>
          <p:nvPr/>
        </p:nvSpPr>
        <p:spPr>
          <a:xfrm>
            <a:off x="1115616" y="3462099"/>
            <a:ext cx="1872208" cy="830997"/>
          </a:xfrm>
          <a:prstGeom prst="rect">
            <a:avLst/>
          </a:prstGeom>
          <a:noFill/>
        </p:spPr>
        <p:txBody>
          <a:bodyPr wrap="square" rtlCol="0">
            <a:spAutoFit/>
          </a:bodyPr>
          <a:lstStyle/>
          <a:p>
            <a:pPr algn="ctr"/>
            <a:r>
              <a:rPr lang="en-US" sz="2400" b="1" dirty="0" smtClean="0"/>
              <a:t>The Regions</a:t>
            </a:r>
            <a:endParaRPr lang="en-US"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Mainland Portugal</a:t>
            </a:r>
            <a:endParaRPr lang="en-US" dirty="0"/>
          </a:p>
        </p:txBody>
      </p:sp>
      <p:pic>
        <p:nvPicPr>
          <p:cNvPr id="4" name="Marcador de Posição de Conteúdo 3" descr="Mapa_Distritos_Portugal.jpg"/>
          <p:cNvPicPr>
            <a:picLocks noGrp="1" noChangeAspect="1"/>
          </p:cNvPicPr>
          <p:nvPr>
            <p:ph sz="quarter" idx="1"/>
          </p:nvPr>
        </p:nvPicPr>
        <p:blipFill>
          <a:blip r:embed="rId3" cstate="print"/>
          <a:stretch>
            <a:fillRect/>
          </a:stretch>
        </p:blipFill>
        <p:spPr>
          <a:xfrm>
            <a:off x="5004048" y="1196752"/>
            <a:ext cx="2710408" cy="5240122"/>
          </a:xfrm>
        </p:spPr>
      </p:pic>
      <p:pic>
        <p:nvPicPr>
          <p:cNvPr id="1026" name="Picture 2" descr="C:\Users\joão\AppData\Local\Microsoft\Windows\Temporary Internet Files\Content.IE5\5IC8MZRJ\394580430943859083405[2].png"/>
          <p:cNvPicPr>
            <a:picLocks noChangeAspect="1" noChangeArrowheads="1"/>
          </p:cNvPicPr>
          <p:nvPr/>
        </p:nvPicPr>
        <p:blipFill>
          <a:blip r:embed="rId4" cstate="print"/>
          <a:srcRect/>
          <a:stretch>
            <a:fillRect/>
          </a:stretch>
        </p:blipFill>
        <p:spPr bwMode="auto">
          <a:xfrm>
            <a:off x="5148064" y="3789040"/>
            <a:ext cx="761999" cy="761999"/>
          </a:xfrm>
          <a:prstGeom prst="rect">
            <a:avLst/>
          </a:prstGeom>
          <a:noFill/>
        </p:spPr>
      </p:pic>
      <p:sp>
        <p:nvSpPr>
          <p:cNvPr id="6" name="CaixaDeTexto 5"/>
          <p:cNvSpPr txBox="1"/>
          <p:nvPr/>
        </p:nvSpPr>
        <p:spPr>
          <a:xfrm>
            <a:off x="1547664" y="3356992"/>
            <a:ext cx="2592288" cy="461665"/>
          </a:xfrm>
          <a:prstGeom prst="rect">
            <a:avLst/>
          </a:prstGeom>
          <a:noFill/>
        </p:spPr>
        <p:txBody>
          <a:bodyPr wrap="square" rtlCol="0">
            <a:spAutoFit/>
          </a:bodyPr>
          <a:lstStyle/>
          <a:p>
            <a:pPr algn="ctr"/>
            <a:r>
              <a:rPr lang="en-US" sz="2400" b="1" dirty="0" smtClean="0"/>
              <a:t>The Districts</a:t>
            </a:r>
            <a:r>
              <a:rPr lang="en-US" b="1" dirty="0" smtClean="0"/>
              <a:t>:</a:t>
            </a:r>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Mainland Portugal</a:t>
            </a:r>
            <a:endParaRPr lang="en-US" dirty="0"/>
          </a:p>
        </p:txBody>
      </p:sp>
      <p:sp>
        <p:nvSpPr>
          <p:cNvPr id="3" name="Marcador de Posição de Conteúdo 2"/>
          <p:cNvSpPr>
            <a:spLocks noGrp="1"/>
          </p:cNvSpPr>
          <p:nvPr>
            <p:ph sz="quarter" idx="1"/>
          </p:nvPr>
        </p:nvSpPr>
        <p:spPr/>
        <p:txBody>
          <a:bodyPr/>
          <a:lstStyle/>
          <a:p>
            <a:r>
              <a:rPr lang="en-US" dirty="0" smtClean="0"/>
              <a:t>North:</a:t>
            </a:r>
          </a:p>
          <a:p>
            <a:pPr lvl="1"/>
            <a:r>
              <a:rPr lang="en-US" dirty="0" smtClean="0"/>
              <a:t>Mountainous landscape</a:t>
            </a:r>
          </a:p>
          <a:p>
            <a:pPr lvl="1"/>
            <a:r>
              <a:rPr lang="en-US" dirty="0" smtClean="0"/>
              <a:t>Porto, Douro, </a:t>
            </a:r>
            <a:r>
              <a:rPr lang="en-US" dirty="0" err="1" smtClean="0"/>
              <a:t>Gerês</a:t>
            </a:r>
            <a:endParaRPr lang="en-US" dirty="0"/>
          </a:p>
        </p:txBody>
      </p:sp>
      <p:grpSp>
        <p:nvGrpSpPr>
          <p:cNvPr id="13" name="Grupo 12"/>
          <p:cNvGrpSpPr/>
          <p:nvPr/>
        </p:nvGrpSpPr>
        <p:grpSpPr>
          <a:xfrm>
            <a:off x="251520" y="3569761"/>
            <a:ext cx="2376264" cy="2091487"/>
            <a:chOff x="251520" y="3569761"/>
            <a:chExt cx="2376264" cy="2091487"/>
          </a:xfrm>
        </p:grpSpPr>
        <p:pic>
          <p:nvPicPr>
            <p:cNvPr id="6" name="Imagem 5" descr="porto.jpg"/>
            <p:cNvPicPr>
              <a:picLocks noChangeAspect="1"/>
            </p:cNvPicPr>
            <p:nvPr/>
          </p:nvPicPr>
          <p:blipFill>
            <a:blip r:embed="rId3" cstate="print"/>
            <a:stretch>
              <a:fillRect/>
            </a:stretch>
          </p:blipFill>
          <p:spPr>
            <a:xfrm>
              <a:off x="323527" y="3569761"/>
              <a:ext cx="2304257" cy="1731447"/>
            </a:xfrm>
            <a:prstGeom prst="rect">
              <a:avLst/>
            </a:prstGeom>
          </p:spPr>
        </p:pic>
        <p:sp>
          <p:nvSpPr>
            <p:cNvPr id="9" name="CaixaDeTexto 8"/>
            <p:cNvSpPr txBox="1"/>
            <p:nvPr/>
          </p:nvSpPr>
          <p:spPr>
            <a:xfrm>
              <a:off x="251520" y="5291916"/>
              <a:ext cx="2376264" cy="369332"/>
            </a:xfrm>
            <a:prstGeom prst="rect">
              <a:avLst/>
            </a:prstGeom>
            <a:noFill/>
          </p:spPr>
          <p:txBody>
            <a:bodyPr wrap="square" rtlCol="0">
              <a:spAutoFit/>
            </a:bodyPr>
            <a:lstStyle/>
            <a:p>
              <a:r>
                <a:rPr lang="en-US" dirty="0" smtClean="0"/>
                <a:t>Porto</a:t>
              </a:r>
              <a:endParaRPr lang="en-US" dirty="0"/>
            </a:p>
          </p:txBody>
        </p:sp>
      </p:grpSp>
      <p:grpSp>
        <p:nvGrpSpPr>
          <p:cNvPr id="14" name="Grupo 13"/>
          <p:cNvGrpSpPr/>
          <p:nvPr/>
        </p:nvGrpSpPr>
        <p:grpSpPr>
          <a:xfrm>
            <a:off x="3059832" y="4437112"/>
            <a:ext cx="2560497" cy="2025516"/>
            <a:chOff x="3059832" y="4437112"/>
            <a:chExt cx="2560497" cy="2025516"/>
          </a:xfrm>
        </p:grpSpPr>
        <p:pic>
          <p:nvPicPr>
            <p:cNvPr id="7" name="Imagem 6" descr="douro.jpg"/>
            <p:cNvPicPr>
              <a:picLocks noChangeAspect="1"/>
            </p:cNvPicPr>
            <p:nvPr/>
          </p:nvPicPr>
          <p:blipFill>
            <a:blip r:embed="rId4" cstate="print"/>
            <a:stretch>
              <a:fillRect/>
            </a:stretch>
          </p:blipFill>
          <p:spPr>
            <a:xfrm>
              <a:off x="3131840" y="4437112"/>
              <a:ext cx="2488489" cy="1656184"/>
            </a:xfrm>
            <a:prstGeom prst="rect">
              <a:avLst/>
            </a:prstGeom>
          </p:spPr>
        </p:pic>
        <p:sp>
          <p:nvSpPr>
            <p:cNvPr id="10" name="CaixaDeTexto 9"/>
            <p:cNvSpPr txBox="1"/>
            <p:nvPr/>
          </p:nvSpPr>
          <p:spPr>
            <a:xfrm>
              <a:off x="3059832" y="6093296"/>
              <a:ext cx="2088232" cy="369332"/>
            </a:xfrm>
            <a:prstGeom prst="rect">
              <a:avLst/>
            </a:prstGeom>
            <a:noFill/>
          </p:spPr>
          <p:txBody>
            <a:bodyPr wrap="square" rtlCol="0">
              <a:spAutoFit/>
            </a:bodyPr>
            <a:lstStyle/>
            <a:p>
              <a:r>
                <a:rPr lang="en-US" dirty="0" smtClean="0"/>
                <a:t>Douro</a:t>
              </a:r>
              <a:endParaRPr lang="en-US" dirty="0"/>
            </a:p>
          </p:txBody>
        </p:sp>
      </p:grpSp>
      <p:grpSp>
        <p:nvGrpSpPr>
          <p:cNvPr id="15" name="Grupo 14"/>
          <p:cNvGrpSpPr/>
          <p:nvPr/>
        </p:nvGrpSpPr>
        <p:grpSpPr>
          <a:xfrm>
            <a:off x="5868144" y="3645024"/>
            <a:ext cx="2451618" cy="2097524"/>
            <a:chOff x="5868144" y="3645024"/>
            <a:chExt cx="2451618" cy="2097524"/>
          </a:xfrm>
        </p:grpSpPr>
        <p:pic>
          <p:nvPicPr>
            <p:cNvPr id="8" name="Imagem 7" descr="geres.JPG"/>
            <p:cNvPicPr>
              <a:picLocks noChangeAspect="1"/>
            </p:cNvPicPr>
            <p:nvPr/>
          </p:nvPicPr>
          <p:blipFill>
            <a:blip r:embed="rId5" cstate="print"/>
            <a:stretch>
              <a:fillRect/>
            </a:stretch>
          </p:blipFill>
          <p:spPr>
            <a:xfrm>
              <a:off x="5940152" y="3645024"/>
              <a:ext cx="2379610" cy="1728192"/>
            </a:xfrm>
            <a:prstGeom prst="rect">
              <a:avLst/>
            </a:prstGeom>
          </p:spPr>
        </p:pic>
        <p:sp>
          <p:nvSpPr>
            <p:cNvPr id="11" name="CaixaDeTexto 10"/>
            <p:cNvSpPr txBox="1"/>
            <p:nvPr/>
          </p:nvSpPr>
          <p:spPr>
            <a:xfrm>
              <a:off x="5868144" y="5373216"/>
              <a:ext cx="2232248" cy="369332"/>
            </a:xfrm>
            <a:prstGeom prst="rect">
              <a:avLst/>
            </a:prstGeom>
            <a:noFill/>
          </p:spPr>
          <p:txBody>
            <a:bodyPr wrap="square" rtlCol="0">
              <a:spAutoFit/>
            </a:bodyPr>
            <a:lstStyle/>
            <a:p>
              <a:r>
                <a:rPr lang="en-US" dirty="0" err="1" smtClean="0"/>
                <a:t>Gerês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Mainland Portugal</a:t>
            </a:r>
            <a:endParaRPr lang="en-US" dirty="0"/>
          </a:p>
        </p:txBody>
      </p:sp>
      <p:sp>
        <p:nvSpPr>
          <p:cNvPr id="3" name="Marcador de Posição de Conteúdo 2"/>
          <p:cNvSpPr>
            <a:spLocks noGrp="1"/>
          </p:cNvSpPr>
          <p:nvPr>
            <p:ph sz="quarter" idx="1"/>
          </p:nvPr>
        </p:nvSpPr>
        <p:spPr/>
        <p:txBody>
          <a:bodyPr/>
          <a:lstStyle/>
          <a:p>
            <a:r>
              <a:rPr lang="en-US" dirty="0" smtClean="0"/>
              <a:t>Centre:</a:t>
            </a:r>
          </a:p>
          <a:p>
            <a:pPr lvl="1"/>
            <a:r>
              <a:rPr lang="en-US" dirty="0" smtClean="0"/>
              <a:t>Diversity in landscapes</a:t>
            </a:r>
          </a:p>
          <a:p>
            <a:pPr lvl="1"/>
            <a:r>
              <a:rPr lang="en-US" dirty="0" smtClean="0"/>
              <a:t>Serra </a:t>
            </a:r>
            <a:r>
              <a:rPr lang="en-US" dirty="0" err="1" smtClean="0"/>
              <a:t>da</a:t>
            </a:r>
            <a:r>
              <a:rPr lang="en-US" dirty="0" smtClean="0"/>
              <a:t> Estrela</a:t>
            </a:r>
          </a:p>
          <a:p>
            <a:pPr lvl="1"/>
            <a:r>
              <a:rPr lang="en-US" dirty="0" smtClean="0"/>
              <a:t>Allows outdoor activities (hiking,</a:t>
            </a:r>
          </a:p>
          <a:p>
            <a:pPr lvl="1">
              <a:buNone/>
            </a:pPr>
            <a:r>
              <a:rPr lang="en-US" dirty="0" smtClean="0"/>
              <a:t> fishing or canoeing).</a:t>
            </a:r>
          </a:p>
          <a:p>
            <a:pPr lvl="1"/>
            <a:r>
              <a:rPr lang="en-US" dirty="0" err="1" smtClean="0"/>
              <a:t>Aveiro</a:t>
            </a:r>
            <a:r>
              <a:rPr lang="en-US" dirty="0" smtClean="0"/>
              <a:t>, Coimbra, </a:t>
            </a:r>
            <a:r>
              <a:rPr lang="en-US" dirty="0" err="1" smtClean="0"/>
              <a:t>Viseu</a:t>
            </a:r>
            <a:endParaRPr lang="en-US" dirty="0"/>
          </a:p>
        </p:txBody>
      </p:sp>
      <p:grpSp>
        <p:nvGrpSpPr>
          <p:cNvPr id="5" name="Grupo 4"/>
          <p:cNvGrpSpPr/>
          <p:nvPr/>
        </p:nvGrpSpPr>
        <p:grpSpPr>
          <a:xfrm>
            <a:off x="5652120" y="1628800"/>
            <a:ext cx="2520280" cy="2016224"/>
            <a:chOff x="5508104" y="1412776"/>
            <a:chExt cx="2520280" cy="2016224"/>
          </a:xfrm>
        </p:grpSpPr>
        <p:pic>
          <p:nvPicPr>
            <p:cNvPr id="6" name="Imagem 5" descr="serra da estrela.jpg"/>
            <p:cNvPicPr>
              <a:picLocks noChangeAspect="1"/>
            </p:cNvPicPr>
            <p:nvPr/>
          </p:nvPicPr>
          <p:blipFill>
            <a:blip r:embed="rId3" cstate="print"/>
            <a:stretch>
              <a:fillRect/>
            </a:stretch>
          </p:blipFill>
          <p:spPr>
            <a:xfrm>
              <a:off x="5580112" y="1412776"/>
              <a:ext cx="2448272" cy="1688464"/>
            </a:xfrm>
            <a:prstGeom prst="rect">
              <a:avLst/>
            </a:prstGeom>
          </p:spPr>
        </p:pic>
        <p:sp>
          <p:nvSpPr>
            <p:cNvPr id="7" name="CaixaDeTexto 6"/>
            <p:cNvSpPr txBox="1"/>
            <p:nvPr/>
          </p:nvSpPr>
          <p:spPr>
            <a:xfrm>
              <a:off x="5508104" y="3059668"/>
              <a:ext cx="2304256" cy="369332"/>
            </a:xfrm>
            <a:prstGeom prst="rect">
              <a:avLst/>
            </a:prstGeom>
            <a:noFill/>
          </p:spPr>
          <p:txBody>
            <a:bodyPr wrap="square" rtlCol="0">
              <a:spAutoFit/>
            </a:bodyPr>
            <a:lstStyle/>
            <a:p>
              <a:r>
                <a:rPr lang="en-US" dirty="0" smtClean="0"/>
                <a:t>Serra </a:t>
              </a:r>
              <a:r>
                <a:rPr lang="en-US" dirty="0" err="1" smtClean="0"/>
                <a:t>da</a:t>
              </a:r>
              <a:r>
                <a:rPr lang="en-US" dirty="0" smtClean="0"/>
                <a:t> Estrela</a:t>
              </a:r>
              <a:endParaRPr lang="en-US" dirty="0"/>
            </a:p>
          </p:txBody>
        </p:sp>
      </p:grpSp>
      <p:grpSp>
        <p:nvGrpSpPr>
          <p:cNvPr id="17" name="Grupo 16"/>
          <p:cNvGrpSpPr/>
          <p:nvPr/>
        </p:nvGrpSpPr>
        <p:grpSpPr>
          <a:xfrm>
            <a:off x="107504" y="4149080"/>
            <a:ext cx="2664296" cy="1593468"/>
            <a:chOff x="107504" y="4149080"/>
            <a:chExt cx="2664296" cy="1593468"/>
          </a:xfrm>
        </p:grpSpPr>
        <p:pic>
          <p:nvPicPr>
            <p:cNvPr id="11" name="Imagem 10" descr="aveiro.jpg"/>
            <p:cNvPicPr>
              <a:picLocks noChangeAspect="1"/>
            </p:cNvPicPr>
            <p:nvPr/>
          </p:nvPicPr>
          <p:blipFill>
            <a:blip r:embed="rId4" cstate="print"/>
            <a:stretch>
              <a:fillRect/>
            </a:stretch>
          </p:blipFill>
          <p:spPr>
            <a:xfrm>
              <a:off x="251520" y="4149080"/>
              <a:ext cx="2520280" cy="1260140"/>
            </a:xfrm>
            <a:prstGeom prst="rect">
              <a:avLst/>
            </a:prstGeom>
          </p:spPr>
        </p:pic>
        <p:sp>
          <p:nvSpPr>
            <p:cNvPr id="14" name="CaixaDeTexto 13"/>
            <p:cNvSpPr txBox="1"/>
            <p:nvPr/>
          </p:nvSpPr>
          <p:spPr>
            <a:xfrm>
              <a:off x="107504" y="5373216"/>
              <a:ext cx="1224136" cy="369332"/>
            </a:xfrm>
            <a:prstGeom prst="rect">
              <a:avLst/>
            </a:prstGeom>
            <a:noFill/>
          </p:spPr>
          <p:txBody>
            <a:bodyPr wrap="square" rtlCol="0">
              <a:spAutoFit/>
            </a:bodyPr>
            <a:lstStyle/>
            <a:p>
              <a:r>
                <a:rPr lang="en-US" dirty="0" err="1" smtClean="0"/>
                <a:t>Aveiro</a:t>
              </a:r>
              <a:endParaRPr lang="en-US" dirty="0"/>
            </a:p>
          </p:txBody>
        </p:sp>
      </p:grpSp>
      <p:grpSp>
        <p:nvGrpSpPr>
          <p:cNvPr id="18" name="Grupo 17"/>
          <p:cNvGrpSpPr/>
          <p:nvPr/>
        </p:nvGrpSpPr>
        <p:grpSpPr>
          <a:xfrm>
            <a:off x="3131840" y="4725145"/>
            <a:ext cx="2460701" cy="1737483"/>
            <a:chOff x="3131840" y="4725145"/>
            <a:chExt cx="2460701" cy="1737483"/>
          </a:xfrm>
        </p:grpSpPr>
        <p:pic>
          <p:nvPicPr>
            <p:cNvPr id="12" name="Imagem 11" descr="coimbra.jpg"/>
            <p:cNvPicPr>
              <a:picLocks noChangeAspect="1"/>
            </p:cNvPicPr>
            <p:nvPr/>
          </p:nvPicPr>
          <p:blipFill>
            <a:blip r:embed="rId5" cstate="print"/>
            <a:stretch>
              <a:fillRect/>
            </a:stretch>
          </p:blipFill>
          <p:spPr>
            <a:xfrm>
              <a:off x="3203848" y="4725145"/>
              <a:ext cx="2388693" cy="1440160"/>
            </a:xfrm>
            <a:prstGeom prst="rect">
              <a:avLst/>
            </a:prstGeom>
          </p:spPr>
        </p:pic>
        <p:sp>
          <p:nvSpPr>
            <p:cNvPr id="15" name="CaixaDeTexto 14"/>
            <p:cNvSpPr txBox="1"/>
            <p:nvPr/>
          </p:nvSpPr>
          <p:spPr>
            <a:xfrm>
              <a:off x="3131840" y="6093296"/>
              <a:ext cx="1656184" cy="369332"/>
            </a:xfrm>
            <a:prstGeom prst="rect">
              <a:avLst/>
            </a:prstGeom>
            <a:noFill/>
          </p:spPr>
          <p:txBody>
            <a:bodyPr wrap="square" rtlCol="0">
              <a:spAutoFit/>
            </a:bodyPr>
            <a:lstStyle/>
            <a:p>
              <a:r>
                <a:rPr lang="en-US" dirty="0" smtClean="0"/>
                <a:t>Coimbra</a:t>
              </a:r>
              <a:endParaRPr lang="en-US" dirty="0"/>
            </a:p>
          </p:txBody>
        </p:sp>
      </p:grpSp>
      <p:grpSp>
        <p:nvGrpSpPr>
          <p:cNvPr id="19" name="Grupo 18"/>
          <p:cNvGrpSpPr/>
          <p:nvPr/>
        </p:nvGrpSpPr>
        <p:grpSpPr>
          <a:xfrm>
            <a:off x="5868144" y="3933056"/>
            <a:ext cx="2448272" cy="1953508"/>
            <a:chOff x="5868144" y="3933056"/>
            <a:chExt cx="2448272" cy="1953508"/>
          </a:xfrm>
        </p:grpSpPr>
        <p:pic>
          <p:nvPicPr>
            <p:cNvPr id="13" name="Imagem 12" descr="viseu.jpg"/>
            <p:cNvPicPr>
              <a:picLocks noChangeAspect="1"/>
            </p:cNvPicPr>
            <p:nvPr/>
          </p:nvPicPr>
          <p:blipFill>
            <a:blip r:embed="rId6" cstate="print"/>
            <a:stretch>
              <a:fillRect/>
            </a:stretch>
          </p:blipFill>
          <p:spPr>
            <a:xfrm>
              <a:off x="5940152" y="3933056"/>
              <a:ext cx="2376264" cy="1584176"/>
            </a:xfrm>
            <a:prstGeom prst="rect">
              <a:avLst/>
            </a:prstGeom>
          </p:spPr>
        </p:pic>
        <p:sp>
          <p:nvSpPr>
            <p:cNvPr id="16" name="CaixaDeTexto 15"/>
            <p:cNvSpPr txBox="1"/>
            <p:nvPr/>
          </p:nvSpPr>
          <p:spPr>
            <a:xfrm>
              <a:off x="5868144" y="5517232"/>
              <a:ext cx="1224136" cy="369332"/>
            </a:xfrm>
            <a:prstGeom prst="rect">
              <a:avLst/>
            </a:prstGeom>
            <a:noFill/>
          </p:spPr>
          <p:txBody>
            <a:bodyPr wrap="square" rtlCol="0">
              <a:spAutoFit/>
            </a:bodyPr>
            <a:lstStyle/>
            <a:p>
              <a:r>
                <a:rPr lang="en-US" dirty="0" err="1" smtClean="0"/>
                <a:t>Viseu</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Mainland Portugal</a:t>
            </a:r>
            <a:endParaRPr lang="en-US" dirty="0"/>
          </a:p>
        </p:txBody>
      </p:sp>
      <p:sp>
        <p:nvSpPr>
          <p:cNvPr id="3" name="Marcador de Posição de Conteúdo 2"/>
          <p:cNvSpPr>
            <a:spLocks noGrp="1"/>
          </p:cNvSpPr>
          <p:nvPr>
            <p:ph sz="quarter" idx="1"/>
          </p:nvPr>
        </p:nvSpPr>
        <p:spPr/>
        <p:txBody>
          <a:bodyPr/>
          <a:lstStyle/>
          <a:p>
            <a:r>
              <a:rPr lang="en-US" dirty="0" smtClean="0"/>
              <a:t>Lisbon:</a:t>
            </a:r>
          </a:p>
          <a:p>
            <a:pPr lvl="1"/>
            <a:r>
              <a:rPr lang="en-US" dirty="0" smtClean="0"/>
              <a:t>Where the capital  is located</a:t>
            </a:r>
          </a:p>
          <a:p>
            <a:pPr lvl="1"/>
            <a:r>
              <a:rPr lang="en-US" dirty="0" smtClean="0"/>
              <a:t>Lisbon, </a:t>
            </a:r>
            <a:r>
              <a:rPr lang="en-US" dirty="0" err="1" smtClean="0"/>
              <a:t>Cascais</a:t>
            </a:r>
            <a:r>
              <a:rPr lang="en-US" dirty="0" smtClean="0"/>
              <a:t>, </a:t>
            </a:r>
            <a:r>
              <a:rPr lang="en-US" dirty="0" err="1" smtClean="0"/>
              <a:t>Setúbal</a:t>
            </a:r>
            <a:endParaRPr lang="en-US" dirty="0"/>
          </a:p>
        </p:txBody>
      </p:sp>
      <p:grpSp>
        <p:nvGrpSpPr>
          <p:cNvPr id="11" name="Grupo 10"/>
          <p:cNvGrpSpPr/>
          <p:nvPr/>
        </p:nvGrpSpPr>
        <p:grpSpPr>
          <a:xfrm>
            <a:off x="323528" y="3134639"/>
            <a:ext cx="2592288" cy="1806529"/>
            <a:chOff x="323528" y="3134639"/>
            <a:chExt cx="2592288" cy="1806529"/>
          </a:xfrm>
        </p:grpSpPr>
        <p:pic>
          <p:nvPicPr>
            <p:cNvPr id="4" name="Imagem 3" descr="lisboa.jpg"/>
            <p:cNvPicPr>
              <a:picLocks noChangeAspect="1"/>
            </p:cNvPicPr>
            <p:nvPr/>
          </p:nvPicPr>
          <p:blipFill>
            <a:blip r:embed="rId3" cstate="print"/>
            <a:stretch>
              <a:fillRect/>
            </a:stretch>
          </p:blipFill>
          <p:spPr>
            <a:xfrm>
              <a:off x="395536" y="3134639"/>
              <a:ext cx="2448272" cy="1446489"/>
            </a:xfrm>
            <a:prstGeom prst="rect">
              <a:avLst/>
            </a:prstGeom>
          </p:spPr>
        </p:pic>
        <p:sp>
          <p:nvSpPr>
            <p:cNvPr id="8" name="CaixaDeTexto 7"/>
            <p:cNvSpPr txBox="1"/>
            <p:nvPr/>
          </p:nvSpPr>
          <p:spPr>
            <a:xfrm>
              <a:off x="323528" y="4571836"/>
              <a:ext cx="2592288" cy="369332"/>
            </a:xfrm>
            <a:prstGeom prst="rect">
              <a:avLst/>
            </a:prstGeom>
            <a:noFill/>
          </p:spPr>
          <p:txBody>
            <a:bodyPr wrap="square" rtlCol="0">
              <a:spAutoFit/>
            </a:bodyPr>
            <a:lstStyle/>
            <a:p>
              <a:r>
                <a:rPr lang="en-US" dirty="0" smtClean="0"/>
                <a:t>Lisbon</a:t>
              </a:r>
              <a:endParaRPr lang="en-US" dirty="0"/>
            </a:p>
          </p:txBody>
        </p:sp>
      </p:grpSp>
      <p:grpSp>
        <p:nvGrpSpPr>
          <p:cNvPr id="12" name="Grupo 11"/>
          <p:cNvGrpSpPr/>
          <p:nvPr/>
        </p:nvGrpSpPr>
        <p:grpSpPr>
          <a:xfrm>
            <a:off x="3059832" y="4509120"/>
            <a:ext cx="2736304" cy="1881500"/>
            <a:chOff x="3059832" y="4509120"/>
            <a:chExt cx="2736304" cy="1881500"/>
          </a:xfrm>
        </p:grpSpPr>
        <p:pic>
          <p:nvPicPr>
            <p:cNvPr id="5" name="Imagem 4" descr="cascais.jpg"/>
            <p:cNvPicPr>
              <a:picLocks noChangeAspect="1"/>
            </p:cNvPicPr>
            <p:nvPr/>
          </p:nvPicPr>
          <p:blipFill>
            <a:blip r:embed="rId4" cstate="print"/>
            <a:stretch>
              <a:fillRect/>
            </a:stretch>
          </p:blipFill>
          <p:spPr>
            <a:xfrm>
              <a:off x="3131840" y="4509120"/>
              <a:ext cx="2664296" cy="1498666"/>
            </a:xfrm>
            <a:prstGeom prst="rect">
              <a:avLst/>
            </a:prstGeom>
          </p:spPr>
        </p:pic>
        <p:sp>
          <p:nvSpPr>
            <p:cNvPr id="9" name="CaixaDeTexto 8"/>
            <p:cNvSpPr txBox="1"/>
            <p:nvPr/>
          </p:nvSpPr>
          <p:spPr>
            <a:xfrm>
              <a:off x="3059832" y="6021288"/>
              <a:ext cx="1152128" cy="369332"/>
            </a:xfrm>
            <a:prstGeom prst="rect">
              <a:avLst/>
            </a:prstGeom>
            <a:noFill/>
          </p:spPr>
          <p:txBody>
            <a:bodyPr wrap="square" rtlCol="0">
              <a:spAutoFit/>
            </a:bodyPr>
            <a:lstStyle/>
            <a:p>
              <a:r>
                <a:rPr lang="en-US" dirty="0" err="1" smtClean="0"/>
                <a:t>Cascais</a:t>
              </a:r>
              <a:endParaRPr lang="en-US" dirty="0"/>
            </a:p>
          </p:txBody>
        </p:sp>
      </p:grpSp>
      <p:grpSp>
        <p:nvGrpSpPr>
          <p:cNvPr id="13" name="Grupo 12"/>
          <p:cNvGrpSpPr/>
          <p:nvPr/>
        </p:nvGrpSpPr>
        <p:grpSpPr>
          <a:xfrm>
            <a:off x="6012160" y="3140968"/>
            <a:ext cx="2448272" cy="1881500"/>
            <a:chOff x="6012160" y="3140968"/>
            <a:chExt cx="2448272" cy="1881500"/>
          </a:xfrm>
        </p:grpSpPr>
        <p:pic>
          <p:nvPicPr>
            <p:cNvPr id="6" name="Imagem 5" descr="setubal.jpg"/>
            <p:cNvPicPr>
              <a:picLocks noChangeAspect="1"/>
            </p:cNvPicPr>
            <p:nvPr/>
          </p:nvPicPr>
          <p:blipFill>
            <a:blip r:embed="rId5" cstate="print"/>
            <a:stretch>
              <a:fillRect/>
            </a:stretch>
          </p:blipFill>
          <p:spPr>
            <a:xfrm>
              <a:off x="6084168" y="3140968"/>
              <a:ext cx="2376264" cy="1485895"/>
            </a:xfrm>
            <a:prstGeom prst="rect">
              <a:avLst/>
            </a:prstGeom>
          </p:spPr>
        </p:pic>
        <p:sp>
          <p:nvSpPr>
            <p:cNvPr id="10" name="CaixaDeTexto 9"/>
            <p:cNvSpPr txBox="1"/>
            <p:nvPr/>
          </p:nvSpPr>
          <p:spPr>
            <a:xfrm>
              <a:off x="6012160" y="4653136"/>
              <a:ext cx="1440160" cy="369332"/>
            </a:xfrm>
            <a:prstGeom prst="rect">
              <a:avLst/>
            </a:prstGeom>
            <a:noFill/>
          </p:spPr>
          <p:txBody>
            <a:bodyPr wrap="square" rtlCol="0">
              <a:spAutoFit/>
            </a:bodyPr>
            <a:lstStyle/>
            <a:p>
              <a:r>
                <a:rPr lang="en-US" dirty="0" err="1" smtClean="0"/>
                <a:t>Setúbal</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Mainland Portugal</a:t>
            </a:r>
            <a:endParaRPr lang="en-US" dirty="0"/>
          </a:p>
        </p:txBody>
      </p:sp>
      <p:sp>
        <p:nvSpPr>
          <p:cNvPr id="3" name="Marcador de Posição de Conteúdo 2"/>
          <p:cNvSpPr>
            <a:spLocks noGrp="1"/>
          </p:cNvSpPr>
          <p:nvPr>
            <p:ph sz="quarter" idx="1"/>
          </p:nvPr>
        </p:nvSpPr>
        <p:spPr/>
        <p:txBody>
          <a:bodyPr/>
          <a:lstStyle/>
          <a:p>
            <a:r>
              <a:rPr lang="en-US" dirty="0" err="1" smtClean="0"/>
              <a:t>Alentejo</a:t>
            </a:r>
            <a:r>
              <a:rPr lang="en-US" dirty="0" smtClean="0"/>
              <a:t>:</a:t>
            </a:r>
          </a:p>
          <a:p>
            <a:pPr lvl="1"/>
            <a:r>
              <a:rPr lang="en-US" dirty="0" smtClean="0"/>
              <a:t>Soft rolling hills and plains</a:t>
            </a:r>
          </a:p>
          <a:p>
            <a:pPr lvl="1"/>
            <a:r>
              <a:rPr lang="en-US" dirty="0" err="1" smtClean="0"/>
              <a:t>Sines</a:t>
            </a:r>
            <a:r>
              <a:rPr lang="en-US" dirty="0" smtClean="0"/>
              <a:t>, </a:t>
            </a:r>
            <a:r>
              <a:rPr lang="en-US" dirty="0" err="1" smtClean="0"/>
              <a:t>Beja</a:t>
            </a:r>
            <a:r>
              <a:rPr lang="en-US" dirty="0" smtClean="0"/>
              <a:t>, </a:t>
            </a:r>
            <a:r>
              <a:rPr lang="en-US" dirty="0" err="1" smtClean="0"/>
              <a:t>Estremoz</a:t>
            </a:r>
            <a:endParaRPr lang="en-US" dirty="0"/>
          </a:p>
        </p:txBody>
      </p:sp>
      <p:grpSp>
        <p:nvGrpSpPr>
          <p:cNvPr id="15" name="Grupo 14"/>
          <p:cNvGrpSpPr/>
          <p:nvPr/>
        </p:nvGrpSpPr>
        <p:grpSpPr>
          <a:xfrm>
            <a:off x="4499992" y="1340768"/>
            <a:ext cx="4392488" cy="1512168"/>
            <a:chOff x="4499992" y="1340768"/>
            <a:chExt cx="4392488" cy="1512168"/>
          </a:xfrm>
        </p:grpSpPr>
        <p:pic>
          <p:nvPicPr>
            <p:cNvPr id="4" name="Imagem 3" descr="alentejo landscape.jpg"/>
            <p:cNvPicPr>
              <a:picLocks noChangeAspect="1"/>
            </p:cNvPicPr>
            <p:nvPr/>
          </p:nvPicPr>
          <p:blipFill>
            <a:blip r:embed="rId3" cstate="print"/>
            <a:stretch>
              <a:fillRect/>
            </a:stretch>
          </p:blipFill>
          <p:spPr>
            <a:xfrm>
              <a:off x="4499992" y="1340768"/>
              <a:ext cx="2160240" cy="1437542"/>
            </a:xfrm>
            <a:prstGeom prst="rect">
              <a:avLst/>
            </a:prstGeom>
          </p:spPr>
        </p:pic>
        <p:sp>
          <p:nvSpPr>
            <p:cNvPr id="8" name="CaixaDeTexto 7"/>
            <p:cNvSpPr txBox="1"/>
            <p:nvPr/>
          </p:nvSpPr>
          <p:spPr>
            <a:xfrm>
              <a:off x="6588224" y="2206605"/>
              <a:ext cx="2304256" cy="646331"/>
            </a:xfrm>
            <a:prstGeom prst="rect">
              <a:avLst/>
            </a:prstGeom>
            <a:noFill/>
          </p:spPr>
          <p:txBody>
            <a:bodyPr wrap="square" rtlCol="0">
              <a:spAutoFit/>
            </a:bodyPr>
            <a:lstStyle/>
            <a:p>
              <a:r>
                <a:rPr lang="en-US" dirty="0" err="1" smtClean="0"/>
                <a:t>Alentejo’s</a:t>
              </a:r>
              <a:r>
                <a:rPr lang="en-US" dirty="0" smtClean="0"/>
                <a:t> common landscape</a:t>
              </a:r>
              <a:endParaRPr lang="en-US" dirty="0"/>
            </a:p>
          </p:txBody>
        </p:sp>
      </p:grpSp>
      <p:grpSp>
        <p:nvGrpSpPr>
          <p:cNvPr id="12" name="Grupo 11"/>
          <p:cNvGrpSpPr/>
          <p:nvPr/>
        </p:nvGrpSpPr>
        <p:grpSpPr>
          <a:xfrm>
            <a:off x="251520" y="3501008"/>
            <a:ext cx="2448272" cy="1953508"/>
            <a:chOff x="251520" y="3501008"/>
            <a:chExt cx="2448272" cy="1953508"/>
          </a:xfrm>
        </p:grpSpPr>
        <p:pic>
          <p:nvPicPr>
            <p:cNvPr id="5" name="Imagem 4" descr="Sines.jpg"/>
            <p:cNvPicPr>
              <a:picLocks noChangeAspect="1"/>
            </p:cNvPicPr>
            <p:nvPr/>
          </p:nvPicPr>
          <p:blipFill>
            <a:blip r:embed="rId4" cstate="print"/>
            <a:stretch>
              <a:fillRect/>
            </a:stretch>
          </p:blipFill>
          <p:spPr>
            <a:xfrm>
              <a:off x="323528" y="3501008"/>
              <a:ext cx="2376264" cy="1621141"/>
            </a:xfrm>
            <a:prstGeom prst="rect">
              <a:avLst/>
            </a:prstGeom>
          </p:spPr>
        </p:pic>
        <p:sp>
          <p:nvSpPr>
            <p:cNvPr id="9" name="CaixaDeTexto 8"/>
            <p:cNvSpPr txBox="1"/>
            <p:nvPr/>
          </p:nvSpPr>
          <p:spPr>
            <a:xfrm>
              <a:off x="251520" y="5085184"/>
              <a:ext cx="1368152" cy="369332"/>
            </a:xfrm>
            <a:prstGeom prst="rect">
              <a:avLst/>
            </a:prstGeom>
            <a:noFill/>
          </p:spPr>
          <p:txBody>
            <a:bodyPr wrap="square" rtlCol="0">
              <a:spAutoFit/>
            </a:bodyPr>
            <a:lstStyle/>
            <a:p>
              <a:r>
                <a:rPr lang="en-US" dirty="0" err="1" smtClean="0"/>
                <a:t>Sines</a:t>
              </a:r>
              <a:endParaRPr lang="en-US" dirty="0"/>
            </a:p>
          </p:txBody>
        </p:sp>
      </p:grpSp>
      <p:grpSp>
        <p:nvGrpSpPr>
          <p:cNvPr id="13" name="Grupo 12"/>
          <p:cNvGrpSpPr/>
          <p:nvPr/>
        </p:nvGrpSpPr>
        <p:grpSpPr>
          <a:xfrm>
            <a:off x="2771800" y="4586437"/>
            <a:ext cx="3024336" cy="1876191"/>
            <a:chOff x="2771800" y="4586437"/>
            <a:chExt cx="3024336" cy="1876191"/>
          </a:xfrm>
        </p:grpSpPr>
        <p:pic>
          <p:nvPicPr>
            <p:cNvPr id="6" name="Imagem 5" descr="Beja.jpg"/>
            <p:cNvPicPr>
              <a:picLocks noChangeAspect="1"/>
            </p:cNvPicPr>
            <p:nvPr/>
          </p:nvPicPr>
          <p:blipFill>
            <a:blip r:embed="rId5" cstate="print"/>
            <a:stretch>
              <a:fillRect/>
            </a:stretch>
          </p:blipFill>
          <p:spPr>
            <a:xfrm>
              <a:off x="2843808" y="4586437"/>
              <a:ext cx="2952328" cy="1506859"/>
            </a:xfrm>
            <a:prstGeom prst="rect">
              <a:avLst/>
            </a:prstGeom>
          </p:spPr>
        </p:pic>
        <p:sp>
          <p:nvSpPr>
            <p:cNvPr id="10" name="CaixaDeTexto 9"/>
            <p:cNvSpPr txBox="1"/>
            <p:nvPr/>
          </p:nvSpPr>
          <p:spPr>
            <a:xfrm>
              <a:off x="2771800" y="6093296"/>
              <a:ext cx="1872208" cy="369332"/>
            </a:xfrm>
            <a:prstGeom prst="rect">
              <a:avLst/>
            </a:prstGeom>
            <a:noFill/>
          </p:spPr>
          <p:txBody>
            <a:bodyPr wrap="square" rtlCol="0">
              <a:spAutoFit/>
            </a:bodyPr>
            <a:lstStyle/>
            <a:p>
              <a:r>
                <a:rPr lang="en-US" dirty="0" err="1" smtClean="0"/>
                <a:t>Beja</a:t>
              </a:r>
              <a:endParaRPr lang="en-US" dirty="0"/>
            </a:p>
          </p:txBody>
        </p:sp>
      </p:grpSp>
      <p:grpSp>
        <p:nvGrpSpPr>
          <p:cNvPr id="14" name="Grupo 13"/>
          <p:cNvGrpSpPr/>
          <p:nvPr/>
        </p:nvGrpSpPr>
        <p:grpSpPr>
          <a:xfrm>
            <a:off x="5940152" y="3429000"/>
            <a:ext cx="2519777" cy="1953508"/>
            <a:chOff x="5940152" y="3429000"/>
            <a:chExt cx="2519777" cy="1953508"/>
          </a:xfrm>
        </p:grpSpPr>
        <p:pic>
          <p:nvPicPr>
            <p:cNvPr id="7" name="Imagem 6" descr="Estremoz.jpg"/>
            <p:cNvPicPr>
              <a:picLocks noChangeAspect="1"/>
            </p:cNvPicPr>
            <p:nvPr/>
          </p:nvPicPr>
          <p:blipFill>
            <a:blip r:embed="rId6" cstate="print"/>
            <a:stretch>
              <a:fillRect/>
            </a:stretch>
          </p:blipFill>
          <p:spPr>
            <a:xfrm>
              <a:off x="6084168" y="3429000"/>
              <a:ext cx="2375761" cy="1584176"/>
            </a:xfrm>
            <a:prstGeom prst="rect">
              <a:avLst/>
            </a:prstGeom>
          </p:spPr>
        </p:pic>
        <p:sp>
          <p:nvSpPr>
            <p:cNvPr id="11" name="CaixaDeTexto 10"/>
            <p:cNvSpPr txBox="1"/>
            <p:nvPr/>
          </p:nvSpPr>
          <p:spPr>
            <a:xfrm>
              <a:off x="5940152" y="5013176"/>
              <a:ext cx="1296144" cy="369332"/>
            </a:xfrm>
            <a:prstGeom prst="rect">
              <a:avLst/>
            </a:prstGeom>
            <a:noFill/>
          </p:spPr>
          <p:txBody>
            <a:bodyPr wrap="square" rtlCol="0">
              <a:spAutoFit/>
            </a:bodyPr>
            <a:lstStyle/>
            <a:p>
              <a:r>
                <a:rPr lang="en-US" dirty="0" err="1" smtClean="0"/>
                <a:t>Estremoz</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Mainland Portugal</a:t>
            </a:r>
            <a:endParaRPr lang="en-US" dirty="0"/>
          </a:p>
        </p:txBody>
      </p:sp>
      <p:sp>
        <p:nvSpPr>
          <p:cNvPr id="3" name="Marcador de Posição de Conteúdo 2"/>
          <p:cNvSpPr>
            <a:spLocks noGrp="1"/>
          </p:cNvSpPr>
          <p:nvPr>
            <p:ph sz="quarter" idx="1"/>
          </p:nvPr>
        </p:nvSpPr>
        <p:spPr/>
        <p:txBody>
          <a:bodyPr/>
          <a:lstStyle/>
          <a:p>
            <a:r>
              <a:rPr lang="en-US" dirty="0" smtClean="0"/>
              <a:t>Algarve:</a:t>
            </a:r>
          </a:p>
          <a:p>
            <a:pPr lvl="1"/>
            <a:r>
              <a:rPr lang="en-US" dirty="0" smtClean="0"/>
              <a:t>Landscape is typically the beach</a:t>
            </a:r>
          </a:p>
          <a:p>
            <a:pPr lvl="1"/>
            <a:r>
              <a:rPr lang="en-US" dirty="0" smtClean="0"/>
              <a:t>Appeals tourists mostly in the summer</a:t>
            </a:r>
          </a:p>
          <a:p>
            <a:pPr lvl="1"/>
            <a:r>
              <a:rPr lang="en-US" dirty="0" smtClean="0"/>
              <a:t>Faro, Lagos, </a:t>
            </a:r>
            <a:r>
              <a:rPr lang="en-US" dirty="0" err="1" smtClean="0"/>
              <a:t>Portimão</a:t>
            </a:r>
            <a:endParaRPr lang="en-US" dirty="0"/>
          </a:p>
        </p:txBody>
      </p:sp>
      <p:grpSp>
        <p:nvGrpSpPr>
          <p:cNvPr id="15" name="Grupo 14"/>
          <p:cNvGrpSpPr/>
          <p:nvPr/>
        </p:nvGrpSpPr>
        <p:grpSpPr>
          <a:xfrm>
            <a:off x="6084168" y="1268760"/>
            <a:ext cx="2411760" cy="2097524"/>
            <a:chOff x="6084168" y="1268760"/>
            <a:chExt cx="2411760" cy="2097524"/>
          </a:xfrm>
        </p:grpSpPr>
        <p:pic>
          <p:nvPicPr>
            <p:cNvPr id="4" name="Imagem 3" descr="meia-praia.jpg"/>
            <p:cNvPicPr>
              <a:picLocks noChangeAspect="1"/>
            </p:cNvPicPr>
            <p:nvPr/>
          </p:nvPicPr>
          <p:blipFill>
            <a:blip r:embed="rId3" cstate="print"/>
            <a:stretch>
              <a:fillRect/>
            </a:stretch>
          </p:blipFill>
          <p:spPr>
            <a:xfrm>
              <a:off x="6156176" y="1268760"/>
              <a:ext cx="2339752" cy="1752687"/>
            </a:xfrm>
            <a:prstGeom prst="rect">
              <a:avLst/>
            </a:prstGeom>
          </p:spPr>
        </p:pic>
        <p:sp>
          <p:nvSpPr>
            <p:cNvPr id="5" name="CaixaDeTexto 4"/>
            <p:cNvSpPr txBox="1"/>
            <p:nvPr/>
          </p:nvSpPr>
          <p:spPr>
            <a:xfrm>
              <a:off x="6084168" y="2996952"/>
              <a:ext cx="2376264" cy="369332"/>
            </a:xfrm>
            <a:prstGeom prst="rect">
              <a:avLst/>
            </a:prstGeom>
            <a:noFill/>
          </p:spPr>
          <p:txBody>
            <a:bodyPr wrap="square" rtlCol="0">
              <a:spAutoFit/>
            </a:bodyPr>
            <a:lstStyle/>
            <a:p>
              <a:r>
                <a:rPr lang="en-US" dirty="0" smtClean="0"/>
                <a:t>The beach in Algarve</a:t>
              </a:r>
              <a:endParaRPr lang="en-US" dirty="0"/>
            </a:p>
          </p:txBody>
        </p:sp>
      </p:grpSp>
      <p:grpSp>
        <p:nvGrpSpPr>
          <p:cNvPr id="12" name="Grupo 11"/>
          <p:cNvGrpSpPr/>
          <p:nvPr/>
        </p:nvGrpSpPr>
        <p:grpSpPr>
          <a:xfrm>
            <a:off x="251520" y="3645024"/>
            <a:ext cx="2736304" cy="1665476"/>
            <a:chOff x="251520" y="3645024"/>
            <a:chExt cx="2736304" cy="1665476"/>
          </a:xfrm>
        </p:grpSpPr>
        <p:pic>
          <p:nvPicPr>
            <p:cNvPr id="6" name="Imagem 5" descr="faro.jpg"/>
            <p:cNvPicPr>
              <a:picLocks noChangeAspect="1"/>
            </p:cNvPicPr>
            <p:nvPr/>
          </p:nvPicPr>
          <p:blipFill>
            <a:blip r:embed="rId4" cstate="print"/>
            <a:stretch>
              <a:fillRect/>
            </a:stretch>
          </p:blipFill>
          <p:spPr>
            <a:xfrm>
              <a:off x="323528" y="3645024"/>
              <a:ext cx="2664296" cy="1302232"/>
            </a:xfrm>
            <a:prstGeom prst="rect">
              <a:avLst/>
            </a:prstGeom>
          </p:spPr>
        </p:pic>
        <p:sp>
          <p:nvSpPr>
            <p:cNvPr id="9" name="CaixaDeTexto 8"/>
            <p:cNvSpPr txBox="1"/>
            <p:nvPr/>
          </p:nvSpPr>
          <p:spPr>
            <a:xfrm>
              <a:off x="251520" y="4941168"/>
              <a:ext cx="1800200" cy="369332"/>
            </a:xfrm>
            <a:prstGeom prst="rect">
              <a:avLst/>
            </a:prstGeom>
            <a:noFill/>
          </p:spPr>
          <p:txBody>
            <a:bodyPr wrap="square" rtlCol="0">
              <a:spAutoFit/>
            </a:bodyPr>
            <a:lstStyle/>
            <a:p>
              <a:r>
                <a:rPr lang="en-US" dirty="0" smtClean="0"/>
                <a:t>Faro</a:t>
              </a:r>
              <a:endParaRPr lang="en-US" dirty="0"/>
            </a:p>
          </p:txBody>
        </p:sp>
      </p:grpSp>
      <p:grpSp>
        <p:nvGrpSpPr>
          <p:cNvPr id="13" name="Grupo 12"/>
          <p:cNvGrpSpPr/>
          <p:nvPr/>
        </p:nvGrpSpPr>
        <p:grpSpPr>
          <a:xfrm>
            <a:off x="3059832" y="4725144"/>
            <a:ext cx="2592288" cy="1809492"/>
            <a:chOff x="3059832" y="4725144"/>
            <a:chExt cx="2592288" cy="1809492"/>
          </a:xfrm>
        </p:grpSpPr>
        <p:pic>
          <p:nvPicPr>
            <p:cNvPr id="7" name="Imagem 6" descr="lagos.jpg"/>
            <p:cNvPicPr>
              <a:picLocks noChangeAspect="1"/>
            </p:cNvPicPr>
            <p:nvPr/>
          </p:nvPicPr>
          <p:blipFill>
            <a:blip r:embed="rId5" cstate="print"/>
            <a:stretch>
              <a:fillRect/>
            </a:stretch>
          </p:blipFill>
          <p:spPr>
            <a:xfrm>
              <a:off x="3131840" y="4725144"/>
              <a:ext cx="2520280" cy="1464297"/>
            </a:xfrm>
            <a:prstGeom prst="rect">
              <a:avLst/>
            </a:prstGeom>
          </p:spPr>
        </p:pic>
        <p:sp>
          <p:nvSpPr>
            <p:cNvPr id="10" name="CaixaDeTexto 9"/>
            <p:cNvSpPr txBox="1"/>
            <p:nvPr/>
          </p:nvSpPr>
          <p:spPr>
            <a:xfrm>
              <a:off x="3059832" y="6165304"/>
              <a:ext cx="1656184" cy="369332"/>
            </a:xfrm>
            <a:prstGeom prst="rect">
              <a:avLst/>
            </a:prstGeom>
            <a:noFill/>
          </p:spPr>
          <p:txBody>
            <a:bodyPr wrap="square" rtlCol="0">
              <a:spAutoFit/>
            </a:bodyPr>
            <a:lstStyle/>
            <a:p>
              <a:r>
                <a:rPr lang="en-US" dirty="0" smtClean="0"/>
                <a:t>Lagos</a:t>
              </a:r>
              <a:endParaRPr lang="en-US" dirty="0"/>
            </a:p>
          </p:txBody>
        </p:sp>
      </p:grpSp>
      <p:grpSp>
        <p:nvGrpSpPr>
          <p:cNvPr id="14" name="Grupo 13"/>
          <p:cNvGrpSpPr/>
          <p:nvPr/>
        </p:nvGrpSpPr>
        <p:grpSpPr>
          <a:xfrm>
            <a:off x="5766291" y="3645024"/>
            <a:ext cx="2622133" cy="1665476"/>
            <a:chOff x="5724128" y="3645024"/>
            <a:chExt cx="2622133" cy="1665476"/>
          </a:xfrm>
        </p:grpSpPr>
        <p:pic>
          <p:nvPicPr>
            <p:cNvPr id="8" name="Imagem 7" descr="portimao.jpg"/>
            <p:cNvPicPr>
              <a:picLocks noChangeAspect="1"/>
            </p:cNvPicPr>
            <p:nvPr/>
          </p:nvPicPr>
          <p:blipFill>
            <a:blip r:embed="rId6" cstate="print"/>
            <a:stretch>
              <a:fillRect/>
            </a:stretch>
          </p:blipFill>
          <p:spPr>
            <a:xfrm>
              <a:off x="5796136" y="3645024"/>
              <a:ext cx="2550125" cy="1296144"/>
            </a:xfrm>
            <a:prstGeom prst="rect">
              <a:avLst/>
            </a:prstGeom>
          </p:spPr>
        </p:pic>
        <p:sp>
          <p:nvSpPr>
            <p:cNvPr id="11" name="CaixaDeTexto 10"/>
            <p:cNvSpPr txBox="1"/>
            <p:nvPr/>
          </p:nvSpPr>
          <p:spPr>
            <a:xfrm>
              <a:off x="5724128" y="4941168"/>
              <a:ext cx="1728192" cy="369332"/>
            </a:xfrm>
            <a:prstGeom prst="rect">
              <a:avLst/>
            </a:prstGeom>
            <a:noFill/>
          </p:spPr>
          <p:txBody>
            <a:bodyPr wrap="square" rtlCol="0">
              <a:spAutoFit/>
            </a:bodyPr>
            <a:lstStyle/>
            <a:p>
              <a:r>
                <a:rPr lang="en-US" dirty="0" err="1" smtClean="0"/>
                <a:t>Portimão</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Portugal’s ID</a:t>
            </a:r>
            <a:endParaRPr lang="en-US" dirty="0"/>
          </a:p>
        </p:txBody>
      </p:sp>
      <p:pic>
        <p:nvPicPr>
          <p:cNvPr id="4" name="Marcador de Posição de Conteúdo 3" descr="Flag_of_Portugal.svg.png"/>
          <p:cNvPicPr>
            <a:picLocks noGrp="1" noChangeAspect="1"/>
          </p:cNvPicPr>
          <p:nvPr>
            <p:ph sz="quarter" idx="1"/>
          </p:nvPr>
        </p:nvPicPr>
        <p:blipFill>
          <a:blip r:embed="rId3" cstate="print"/>
          <a:stretch>
            <a:fillRect/>
          </a:stretch>
        </p:blipFill>
        <p:spPr>
          <a:xfrm>
            <a:off x="4788024" y="3645024"/>
            <a:ext cx="2428875" cy="1619250"/>
          </a:xfrm>
        </p:spPr>
      </p:pic>
      <p:sp>
        <p:nvSpPr>
          <p:cNvPr id="5" name="CaixaDeTexto 4"/>
          <p:cNvSpPr txBox="1"/>
          <p:nvPr/>
        </p:nvSpPr>
        <p:spPr>
          <a:xfrm>
            <a:off x="755576" y="2276872"/>
            <a:ext cx="3600400" cy="1754326"/>
          </a:xfrm>
          <a:prstGeom prst="rect">
            <a:avLst/>
          </a:prstGeom>
          <a:noFill/>
        </p:spPr>
        <p:txBody>
          <a:bodyPr wrap="square" rtlCol="0">
            <a:spAutoFit/>
          </a:bodyPr>
          <a:lstStyle/>
          <a:p>
            <a:r>
              <a:rPr lang="en-US" dirty="0" smtClean="0"/>
              <a:t>Population:10M</a:t>
            </a:r>
          </a:p>
          <a:p>
            <a:endParaRPr lang="en-US" dirty="0"/>
          </a:p>
          <a:p>
            <a:r>
              <a:rPr lang="en-US" dirty="0" smtClean="0"/>
              <a:t>Capital: Lisbon</a:t>
            </a:r>
          </a:p>
          <a:p>
            <a:r>
              <a:rPr lang="en-US" dirty="0" smtClean="0"/>
              <a:t>	Lisbon’s Population: 2M</a:t>
            </a:r>
          </a:p>
          <a:p>
            <a:endParaRPr lang="en-US" dirty="0" smtClean="0"/>
          </a:p>
          <a:p>
            <a:r>
              <a:rPr lang="en-US" dirty="0" smtClean="0"/>
              <a:t>The Flag: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Geography of Portugal – Climate </a:t>
            </a:r>
            <a:endParaRPr lang="en-US" dirty="0"/>
          </a:p>
        </p:txBody>
      </p:sp>
      <p:sp>
        <p:nvSpPr>
          <p:cNvPr id="3" name="Marcador de Posição de Conteúdo 2"/>
          <p:cNvSpPr>
            <a:spLocks noGrp="1"/>
          </p:cNvSpPr>
          <p:nvPr>
            <p:ph sz="quarter" idx="1"/>
          </p:nvPr>
        </p:nvSpPr>
        <p:spPr/>
        <p:txBody>
          <a:bodyPr/>
          <a:lstStyle/>
          <a:p>
            <a:r>
              <a:rPr lang="en-US" dirty="0" smtClean="0"/>
              <a:t>Annual average temperature in mainland:</a:t>
            </a:r>
          </a:p>
          <a:p>
            <a:pPr lvl="1"/>
            <a:r>
              <a:rPr lang="en-US" dirty="0" smtClean="0"/>
              <a:t>Mountainous interior north – 12-13ºC</a:t>
            </a:r>
          </a:p>
          <a:p>
            <a:pPr lvl="1"/>
            <a:r>
              <a:rPr lang="en-US" dirty="0" smtClean="0"/>
              <a:t>South – 17-18ºC</a:t>
            </a:r>
          </a:p>
          <a:p>
            <a:endParaRPr lang="en-US" dirty="0" smtClean="0"/>
          </a:p>
          <a:p>
            <a:r>
              <a:rPr lang="en-US" dirty="0" smtClean="0"/>
              <a:t>Annual average temperature in the archipelagos:</a:t>
            </a:r>
          </a:p>
          <a:p>
            <a:pPr lvl="1"/>
            <a:r>
              <a:rPr lang="en-US" dirty="0" smtClean="0"/>
              <a:t>Around 20ºC</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Gastronomy in Portugal </a:t>
            </a:r>
            <a:endParaRPr lang="en-US" dirty="0"/>
          </a:p>
        </p:txBody>
      </p:sp>
      <p:grpSp>
        <p:nvGrpSpPr>
          <p:cNvPr id="8" name="Grupo 7"/>
          <p:cNvGrpSpPr/>
          <p:nvPr/>
        </p:nvGrpSpPr>
        <p:grpSpPr>
          <a:xfrm>
            <a:off x="5364088" y="1844824"/>
            <a:ext cx="2466274" cy="1809492"/>
            <a:chOff x="3275856" y="2276872"/>
            <a:chExt cx="2466274" cy="1809492"/>
          </a:xfrm>
        </p:grpSpPr>
        <p:pic>
          <p:nvPicPr>
            <p:cNvPr id="6" name="Imagem 5" descr="PasteisBacalhau.jpg"/>
            <p:cNvPicPr>
              <a:picLocks noChangeAspect="1"/>
            </p:cNvPicPr>
            <p:nvPr/>
          </p:nvPicPr>
          <p:blipFill>
            <a:blip r:embed="rId3" cstate="print"/>
            <a:stretch>
              <a:fillRect/>
            </a:stretch>
          </p:blipFill>
          <p:spPr>
            <a:xfrm>
              <a:off x="3347864" y="2276872"/>
              <a:ext cx="2394266" cy="1368152"/>
            </a:xfrm>
            <a:prstGeom prst="rect">
              <a:avLst/>
            </a:prstGeom>
          </p:spPr>
        </p:pic>
        <p:sp>
          <p:nvSpPr>
            <p:cNvPr id="7" name="CaixaDeTexto 6"/>
            <p:cNvSpPr txBox="1"/>
            <p:nvPr/>
          </p:nvSpPr>
          <p:spPr>
            <a:xfrm>
              <a:off x="3275856" y="3717032"/>
              <a:ext cx="2448272" cy="369332"/>
            </a:xfrm>
            <a:prstGeom prst="rect">
              <a:avLst/>
            </a:prstGeom>
            <a:noFill/>
          </p:spPr>
          <p:txBody>
            <a:bodyPr wrap="square" rtlCol="0">
              <a:spAutoFit/>
            </a:bodyPr>
            <a:lstStyle/>
            <a:p>
              <a:r>
                <a:rPr lang="en-US" dirty="0" err="1" smtClean="0"/>
                <a:t>Pastéis</a:t>
              </a:r>
              <a:r>
                <a:rPr lang="en-US" dirty="0" smtClean="0"/>
                <a:t> de </a:t>
              </a:r>
              <a:r>
                <a:rPr lang="en-US" dirty="0" err="1" smtClean="0"/>
                <a:t>bacalhau</a:t>
              </a:r>
              <a:endParaRPr lang="en-US" dirty="0"/>
            </a:p>
          </p:txBody>
        </p:sp>
      </p:grpSp>
      <p:grpSp>
        <p:nvGrpSpPr>
          <p:cNvPr id="13" name="Grupo 12"/>
          <p:cNvGrpSpPr/>
          <p:nvPr/>
        </p:nvGrpSpPr>
        <p:grpSpPr>
          <a:xfrm>
            <a:off x="1547664" y="1916832"/>
            <a:ext cx="2232248" cy="1737484"/>
            <a:chOff x="6012160" y="2348880"/>
            <a:chExt cx="2232248" cy="1737484"/>
          </a:xfrm>
        </p:grpSpPr>
        <p:sp>
          <p:nvSpPr>
            <p:cNvPr id="11" name="CaixaDeTexto 10"/>
            <p:cNvSpPr txBox="1"/>
            <p:nvPr/>
          </p:nvSpPr>
          <p:spPr>
            <a:xfrm>
              <a:off x="6012160" y="3717032"/>
              <a:ext cx="2232248" cy="369332"/>
            </a:xfrm>
            <a:prstGeom prst="rect">
              <a:avLst/>
            </a:prstGeom>
            <a:noFill/>
          </p:spPr>
          <p:txBody>
            <a:bodyPr wrap="square" rtlCol="0">
              <a:spAutoFit/>
            </a:bodyPr>
            <a:lstStyle/>
            <a:p>
              <a:r>
                <a:rPr lang="en-US" dirty="0" err="1" smtClean="0"/>
                <a:t>Caldo</a:t>
              </a:r>
              <a:r>
                <a:rPr lang="en-US" dirty="0" smtClean="0"/>
                <a:t> Verde</a:t>
              </a:r>
              <a:endParaRPr lang="en-US" dirty="0"/>
            </a:p>
          </p:txBody>
        </p:sp>
        <p:pic>
          <p:nvPicPr>
            <p:cNvPr id="12" name="Imagem 11" descr="caldo verde.JPG"/>
            <p:cNvPicPr>
              <a:picLocks noChangeAspect="1"/>
            </p:cNvPicPr>
            <p:nvPr/>
          </p:nvPicPr>
          <p:blipFill>
            <a:blip r:embed="rId4" cstate="print"/>
            <a:stretch>
              <a:fillRect/>
            </a:stretch>
          </p:blipFill>
          <p:spPr>
            <a:xfrm>
              <a:off x="6084168" y="2348880"/>
              <a:ext cx="2097832" cy="1368152"/>
            </a:xfrm>
            <a:prstGeom prst="rect">
              <a:avLst/>
            </a:prstGeom>
          </p:spPr>
        </p:pic>
      </p:grpSp>
      <p:grpSp>
        <p:nvGrpSpPr>
          <p:cNvPr id="17" name="Grupo 16"/>
          <p:cNvGrpSpPr/>
          <p:nvPr/>
        </p:nvGrpSpPr>
        <p:grpSpPr>
          <a:xfrm>
            <a:off x="2915816" y="4077072"/>
            <a:ext cx="3960440" cy="2025516"/>
            <a:chOff x="2915816" y="4077072"/>
            <a:chExt cx="3960440" cy="2025516"/>
          </a:xfrm>
        </p:grpSpPr>
        <p:pic>
          <p:nvPicPr>
            <p:cNvPr id="15" name="Imagem 14" descr="bacalhau.jpeg"/>
            <p:cNvPicPr>
              <a:picLocks noChangeAspect="1"/>
            </p:cNvPicPr>
            <p:nvPr/>
          </p:nvPicPr>
          <p:blipFill>
            <a:blip r:embed="rId5" cstate="print"/>
            <a:stretch>
              <a:fillRect/>
            </a:stretch>
          </p:blipFill>
          <p:spPr>
            <a:xfrm>
              <a:off x="2987824" y="4077072"/>
              <a:ext cx="3096344" cy="1772657"/>
            </a:xfrm>
            <a:prstGeom prst="rect">
              <a:avLst/>
            </a:prstGeom>
          </p:spPr>
        </p:pic>
        <p:sp>
          <p:nvSpPr>
            <p:cNvPr id="16" name="CaixaDeTexto 15"/>
            <p:cNvSpPr txBox="1"/>
            <p:nvPr/>
          </p:nvSpPr>
          <p:spPr>
            <a:xfrm>
              <a:off x="2915816" y="5733256"/>
              <a:ext cx="3960440" cy="369332"/>
            </a:xfrm>
            <a:prstGeom prst="rect">
              <a:avLst/>
            </a:prstGeom>
            <a:noFill/>
          </p:spPr>
          <p:txBody>
            <a:bodyPr wrap="square" rtlCol="0">
              <a:spAutoFit/>
            </a:bodyPr>
            <a:lstStyle/>
            <a:p>
              <a:r>
                <a:rPr lang="en-US" dirty="0" smtClean="0"/>
                <a:t>Dry codfish</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Gastronomy in Portugal </a:t>
            </a:r>
            <a:endParaRPr lang="en-US" dirty="0"/>
          </a:p>
        </p:txBody>
      </p:sp>
      <p:grpSp>
        <p:nvGrpSpPr>
          <p:cNvPr id="14" name="Grupo 13"/>
          <p:cNvGrpSpPr/>
          <p:nvPr/>
        </p:nvGrpSpPr>
        <p:grpSpPr>
          <a:xfrm>
            <a:off x="611560" y="1844825"/>
            <a:ext cx="2774419" cy="2374522"/>
            <a:chOff x="611560" y="1844825"/>
            <a:chExt cx="2774419" cy="2374522"/>
          </a:xfrm>
        </p:grpSpPr>
        <p:pic>
          <p:nvPicPr>
            <p:cNvPr id="6" name="Imagem 5" descr="cozido-portuguesa.jpg"/>
            <p:cNvPicPr>
              <a:picLocks noChangeAspect="1"/>
            </p:cNvPicPr>
            <p:nvPr/>
          </p:nvPicPr>
          <p:blipFill>
            <a:blip r:embed="rId3" cstate="print"/>
            <a:stretch>
              <a:fillRect/>
            </a:stretch>
          </p:blipFill>
          <p:spPr>
            <a:xfrm>
              <a:off x="683568" y="1844825"/>
              <a:ext cx="2702411" cy="1800200"/>
            </a:xfrm>
            <a:prstGeom prst="rect">
              <a:avLst/>
            </a:prstGeom>
          </p:spPr>
        </p:pic>
        <p:sp>
          <p:nvSpPr>
            <p:cNvPr id="9" name="CaixaDeTexto 8"/>
            <p:cNvSpPr txBox="1"/>
            <p:nvPr/>
          </p:nvSpPr>
          <p:spPr>
            <a:xfrm>
              <a:off x="611560" y="3573016"/>
              <a:ext cx="2088232" cy="646331"/>
            </a:xfrm>
            <a:prstGeom prst="rect">
              <a:avLst/>
            </a:prstGeom>
            <a:noFill/>
          </p:spPr>
          <p:txBody>
            <a:bodyPr wrap="square" rtlCol="0">
              <a:spAutoFit/>
            </a:bodyPr>
            <a:lstStyle/>
            <a:p>
              <a:r>
                <a:rPr lang="en-US" dirty="0" err="1" smtClean="0"/>
                <a:t>Cozido</a:t>
              </a:r>
              <a:r>
                <a:rPr lang="en-US" dirty="0" smtClean="0"/>
                <a:t> à Portuguesa</a:t>
              </a:r>
              <a:endParaRPr lang="en-US" dirty="0"/>
            </a:p>
          </p:txBody>
        </p:sp>
      </p:grpSp>
      <p:grpSp>
        <p:nvGrpSpPr>
          <p:cNvPr id="13" name="Grupo 12"/>
          <p:cNvGrpSpPr/>
          <p:nvPr/>
        </p:nvGrpSpPr>
        <p:grpSpPr>
          <a:xfrm>
            <a:off x="5724128" y="1772816"/>
            <a:ext cx="2520280" cy="2518539"/>
            <a:chOff x="5724128" y="1772816"/>
            <a:chExt cx="2520280" cy="2518539"/>
          </a:xfrm>
        </p:grpSpPr>
        <p:pic>
          <p:nvPicPr>
            <p:cNvPr id="8" name="Imagem 7" descr="sardinhas assadas.jpg"/>
            <p:cNvPicPr>
              <a:picLocks noChangeAspect="1"/>
            </p:cNvPicPr>
            <p:nvPr/>
          </p:nvPicPr>
          <p:blipFill>
            <a:blip r:embed="rId4" cstate="print"/>
            <a:stretch>
              <a:fillRect/>
            </a:stretch>
          </p:blipFill>
          <p:spPr>
            <a:xfrm>
              <a:off x="5724128" y="1772816"/>
              <a:ext cx="2493031" cy="1872208"/>
            </a:xfrm>
            <a:prstGeom prst="rect">
              <a:avLst/>
            </a:prstGeom>
          </p:spPr>
        </p:pic>
        <p:sp>
          <p:nvSpPr>
            <p:cNvPr id="10" name="CaixaDeTexto 9"/>
            <p:cNvSpPr txBox="1"/>
            <p:nvPr/>
          </p:nvSpPr>
          <p:spPr>
            <a:xfrm>
              <a:off x="6300192" y="3645024"/>
              <a:ext cx="1944216" cy="646331"/>
            </a:xfrm>
            <a:prstGeom prst="rect">
              <a:avLst/>
            </a:prstGeom>
            <a:noFill/>
          </p:spPr>
          <p:txBody>
            <a:bodyPr wrap="square" rtlCol="0">
              <a:spAutoFit/>
            </a:bodyPr>
            <a:lstStyle/>
            <a:p>
              <a:pPr algn="r"/>
              <a:r>
                <a:rPr lang="en-US" dirty="0" err="1" smtClean="0"/>
                <a:t>Sardinhas</a:t>
              </a:r>
              <a:r>
                <a:rPr lang="en-US" dirty="0" smtClean="0"/>
                <a:t> </a:t>
              </a:r>
              <a:r>
                <a:rPr lang="en-US" dirty="0" err="1" smtClean="0"/>
                <a:t>assadas</a:t>
              </a:r>
              <a:endParaRPr lang="en-US" dirty="0"/>
            </a:p>
          </p:txBody>
        </p:sp>
      </p:grpSp>
      <p:grpSp>
        <p:nvGrpSpPr>
          <p:cNvPr id="12" name="Grupo 11"/>
          <p:cNvGrpSpPr/>
          <p:nvPr/>
        </p:nvGrpSpPr>
        <p:grpSpPr>
          <a:xfrm>
            <a:off x="2915816" y="4149080"/>
            <a:ext cx="3240360" cy="2169532"/>
            <a:chOff x="2915816" y="4149080"/>
            <a:chExt cx="3240360" cy="2169532"/>
          </a:xfrm>
        </p:grpSpPr>
        <p:pic>
          <p:nvPicPr>
            <p:cNvPr id="7" name="Imagem 6" descr="Arroz de pato.JPG"/>
            <p:cNvPicPr>
              <a:picLocks noChangeAspect="1"/>
            </p:cNvPicPr>
            <p:nvPr/>
          </p:nvPicPr>
          <p:blipFill>
            <a:blip r:embed="rId5" cstate="print"/>
            <a:stretch>
              <a:fillRect/>
            </a:stretch>
          </p:blipFill>
          <p:spPr>
            <a:xfrm>
              <a:off x="2987824" y="4149080"/>
              <a:ext cx="2701989" cy="1800200"/>
            </a:xfrm>
            <a:prstGeom prst="rect">
              <a:avLst/>
            </a:prstGeom>
          </p:spPr>
        </p:pic>
        <p:sp>
          <p:nvSpPr>
            <p:cNvPr id="11" name="CaixaDeTexto 10"/>
            <p:cNvSpPr txBox="1"/>
            <p:nvPr/>
          </p:nvSpPr>
          <p:spPr>
            <a:xfrm>
              <a:off x="2915816" y="5949280"/>
              <a:ext cx="3240360" cy="369332"/>
            </a:xfrm>
            <a:prstGeom prst="rect">
              <a:avLst/>
            </a:prstGeom>
            <a:noFill/>
          </p:spPr>
          <p:txBody>
            <a:bodyPr wrap="square" rtlCol="0">
              <a:spAutoFit/>
            </a:bodyPr>
            <a:lstStyle/>
            <a:p>
              <a:r>
                <a:rPr lang="en-US" dirty="0" err="1" smtClean="0"/>
                <a:t>Arroz</a:t>
              </a:r>
              <a:r>
                <a:rPr lang="en-US" dirty="0" smtClean="0"/>
                <a:t> de </a:t>
              </a:r>
              <a:r>
                <a:rPr lang="en-US" dirty="0" err="1" smtClean="0"/>
                <a:t>Pato</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Gastronomy in Portugal</a:t>
            </a:r>
            <a:endParaRPr lang="en-US" dirty="0"/>
          </a:p>
        </p:txBody>
      </p:sp>
      <p:grpSp>
        <p:nvGrpSpPr>
          <p:cNvPr id="8" name="Grupo 7"/>
          <p:cNvGrpSpPr/>
          <p:nvPr/>
        </p:nvGrpSpPr>
        <p:grpSpPr>
          <a:xfrm>
            <a:off x="827584" y="2420888"/>
            <a:ext cx="2775011" cy="2169532"/>
            <a:chOff x="827584" y="2420888"/>
            <a:chExt cx="2775011" cy="2169532"/>
          </a:xfrm>
        </p:grpSpPr>
        <p:pic>
          <p:nvPicPr>
            <p:cNvPr id="4" name="Imagem 3" descr="arroz-doce-.jpg"/>
            <p:cNvPicPr>
              <a:picLocks noChangeAspect="1"/>
            </p:cNvPicPr>
            <p:nvPr/>
          </p:nvPicPr>
          <p:blipFill>
            <a:blip r:embed="rId3" cstate="print"/>
            <a:stretch>
              <a:fillRect/>
            </a:stretch>
          </p:blipFill>
          <p:spPr>
            <a:xfrm>
              <a:off x="899592" y="2420888"/>
              <a:ext cx="2703003" cy="1800200"/>
            </a:xfrm>
            <a:prstGeom prst="rect">
              <a:avLst/>
            </a:prstGeom>
          </p:spPr>
        </p:pic>
        <p:sp>
          <p:nvSpPr>
            <p:cNvPr id="6" name="CaixaDeTexto 5"/>
            <p:cNvSpPr txBox="1"/>
            <p:nvPr/>
          </p:nvSpPr>
          <p:spPr>
            <a:xfrm>
              <a:off x="827584" y="4221088"/>
              <a:ext cx="2448272" cy="369332"/>
            </a:xfrm>
            <a:prstGeom prst="rect">
              <a:avLst/>
            </a:prstGeom>
            <a:noFill/>
          </p:spPr>
          <p:txBody>
            <a:bodyPr wrap="square" rtlCol="0">
              <a:spAutoFit/>
            </a:bodyPr>
            <a:lstStyle/>
            <a:p>
              <a:r>
                <a:rPr lang="en-US" dirty="0" err="1" smtClean="0"/>
                <a:t>Arroz</a:t>
              </a:r>
              <a:r>
                <a:rPr lang="en-US" dirty="0" smtClean="0"/>
                <a:t> </a:t>
              </a:r>
              <a:r>
                <a:rPr lang="en-US" dirty="0" err="1" smtClean="0"/>
                <a:t>doce</a:t>
              </a:r>
              <a:endParaRPr lang="en-US" dirty="0"/>
            </a:p>
          </p:txBody>
        </p:sp>
      </p:grpSp>
      <p:grpSp>
        <p:nvGrpSpPr>
          <p:cNvPr id="9" name="Grupo 8"/>
          <p:cNvGrpSpPr/>
          <p:nvPr/>
        </p:nvGrpSpPr>
        <p:grpSpPr>
          <a:xfrm>
            <a:off x="4860032" y="2420888"/>
            <a:ext cx="2770710" cy="2169532"/>
            <a:chOff x="4860032" y="2420888"/>
            <a:chExt cx="2770710" cy="2169532"/>
          </a:xfrm>
        </p:grpSpPr>
        <p:pic>
          <p:nvPicPr>
            <p:cNvPr id="5" name="Imagem 4" descr="pastel de nata.jpg"/>
            <p:cNvPicPr>
              <a:picLocks noChangeAspect="1"/>
            </p:cNvPicPr>
            <p:nvPr/>
          </p:nvPicPr>
          <p:blipFill>
            <a:blip r:embed="rId4" cstate="print"/>
            <a:stretch>
              <a:fillRect/>
            </a:stretch>
          </p:blipFill>
          <p:spPr>
            <a:xfrm>
              <a:off x="4932040" y="2420888"/>
              <a:ext cx="2698702" cy="1800200"/>
            </a:xfrm>
            <a:prstGeom prst="rect">
              <a:avLst/>
            </a:prstGeom>
          </p:spPr>
        </p:pic>
        <p:sp>
          <p:nvSpPr>
            <p:cNvPr id="7" name="CaixaDeTexto 6"/>
            <p:cNvSpPr txBox="1"/>
            <p:nvPr/>
          </p:nvSpPr>
          <p:spPr>
            <a:xfrm>
              <a:off x="4860032" y="4221088"/>
              <a:ext cx="2376264" cy="369332"/>
            </a:xfrm>
            <a:prstGeom prst="rect">
              <a:avLst/>
            </a:prstGeom>
            <a:noFill/>
          </p:spPr>
          <p:txBody>
            <a:bodyPr wrap="square" rtlCol="0">
              <a:spAutoFit/>
            </a:bodyPr>
            <a:lstStyle/>
            <a:p>
              <a:r>
                <a:rPr lang="en-US" dirty="0" err="1" smtClean="0"/>
                <a:t>Pastéis</a:t>
              </a:r>
              <a:r>
                <a:rPr lang="en-US" dirty="0" smtClean="0"/>
                <a:t> de </a:t>
              </a:r>
              <a:r>
                <a:rPr lang="en-US" dirty="0" err="1" smtClean="0"/>
                <a:t>nata</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Gastronomy in Portugal</a:t>
            </a:r>
            <a:endParaRPr lang="en-US" dirty="0"/>
          </a:p>
        </p:txBody>
      </p:sp>
      <p:grpSp>
        <p:nvGrpSpPr>
          <p:cNvPr id="9" name="Grupo 8"/>
          <p:cNvGrpSpPr/>
          <p:nvPr/>
        </p:nvGrpSpPr>
        <p:grpSpPr>
          <a:xfrm>
            <a:off x="539552" y="1844824"/>
            <a:ext cx="6120680" cy="2160240"/>
            <a:chOff x="539552" y="1844824"/>
            <a:chExt cx="6120680" cy="2160240"/>
          </a:xfrm>
        </p:grpSpPr>
        <p:pic>
          <p:nvPicPr>
            <p:cNvPr id="4" name="Imagem 3" descr="queijo_serra.jpg"/>
            <p:cNvPicPr>
              <a:picLocks noChangeAspect="1"/>
            </p:cNvPicPr>
            <p:nvPr/>
          </p:nvPicPr>
          <p:blipFill>
            <a:blip r:embed="rId3" cstate="print"/>
            <a:stretch>
              <a:fillRect/>
            </a:stretch>
          </p:blipFill>
          <p:spPr>
            <a:xfrm>
              <a:off x="539552" y="1844824"/>
              <a:ext cx="3518104" cy="2160240"/>
            </a:xfrm>
            <a:prstGeom prst="rect">
              <a:avLst/>
            </a:prstGeom>
          </p:spPr>
        </p:pic>
        <p:sp>
          <p:nvSpPr>
            <p:cNvPr id="6" name="CaixaDeTexto 5"/>
            <p:cNvSpPr txBox="1"/>
            <p:nvPr/>
          </p:nvSpPr>
          <p:spPr>
            <a:xfrm>
              <a:off x="3995936" y="3573016"/>
              <a:ext cx="2664296" cy="369332"/>
            </a:xfrm>
            <a:prstGeom prst="rect">
              <a:avLst/>
            </a:prstGeom>
            <a:noFill/>
          </p:spPr>
          <p:txBody>
            <a:bodyPr wrap="square" rtlCol="0">
              <a:spAutoFit/>
            </a:bodyPr>
            <a:lstStyle/>
            <a:p>
              <a:r>
                <a:rPr lang="en-US" dirty="0" err="1" smtClean="0"/>
                <a:t>Queijo</a:t>
              </a:r>
              <a:r>
                <a:rPr lang="en-US" dirty="0" smtClean="0"/>
                <a:t> </a:t>
              </a:r>
              <a:r>
                <a:rPr lang="en-US" dirty="0" err="1" smtClean="0"/>
                <a:t>da</a:t>
              </a:r>
              <a:r>
                <a:rPr lang="en-US" dirty="0" smtClean="0"/>
                <a:t> Serra</a:t>
              </a:r>
              <a:endParaRPr lang="en-US" dirty="0"/>
            </a:p>
          </p:txBody>
        </p:sp>
      </p:grpSp>
      <p:grpSp>
        <p:nvGrpSpPr>
          <p:cNvPr id="8" name="Grupo 7"/>
          <p:cNvGrpSpPr/>
          <p:nvPr/>
        </p:nvGrpSpPr>
        <p:grpSpPr>
          <a:xfrm>
            <a:off x="1403648" y="4142603"/>
            <a:ext cx="6696744" cy="2238725"/>
            <a:chOff x="1403648" y="4142603"/>
            <a:chExt cx="6696744" cy="2238725"/>
          </a:xfrm>
        </p:grpSpPr>
        <p:pic>
          <p:nvPicPr>
            <p:cNvPr id="5" name="Imagem 4" descr="wine.jpg"/>
            <p:cNvPicPr>
              <a:picLocks noChangeAspect="1"/>
            </p:cNvPicPr>
            <p:nvPr/>
          </p:nvPicPr>
          <p:blipFill>
            <a:blip r:embed="rId4" cstate="print"/>
            <a:stretch>
              <a:fillRect/>
            </a:stretch>
          </p:blipFill>
          <p:spPr>
            <a:xfrm>
              <a:off x="4355976" y="4142603"/>
              <a:ext cx="3744416" cy="2238725"/>
            </a:xfrm>
            <a:prstGeom prst="rect">
              <a:avLst/>
            </a:prstGeom>
          </p:spPr>
        </p:pic>
        <p:sp>
          <p:nvSpPr>
            <p:cNvPr id="7" name="CaixaDeTexto 6"/>
            <p:cNvSpPr txBox="1"/>
            <p:nvPr/>
          </p:nvSpPr>
          <p:spPr>
            <a:xfrm>
              <a:off x="1403648" y="5877272"/>
              <a:ext cx="3096344" cy="369332"/>
            </a:xfrm>
            <a:prstGeom prst="rect">
              <a:avLst/>
            </a:prstGeom>
            <a:noFill/>
          </p:spPr>
          <p:txBody>
            <a:bodyPr wrap="square" rtlCol="0">
              <a:spAutoFit/>
            </a:bodyPr>
            <a:lstStyle/>
            <a:p>
              <a:pPr algn="r"/>
              <a:r>
                <a:rPr lang="en-US" dirty="0" smtClean="0"/>
                <a:t>Portuguese wine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Portugal – our everyday life</a:t>
            </a:r>
            <a:endParaRPr lang="en-US" dirty="0"/>
          </a:p>
        </p:txBody>
      </p:sp>
      <p:sp>
        <p:nvSpPr>
          <p:cNvPr id="3" name="Marcador de Posição de Conteúdo 2"/>
          <p:cNvSpPr>
            <a:spLocks noGrp="1"/>
          </p:cNvSpPr>
          <p:nvPr>
            <p:ph sz="quarter" idx="1"/>
          </p:nvPr>
        </p:nvSpPr>
        <p:spPr/>
        <p:txBody>
          <a:bodyPr anchor="ctr"/>
          <a:lstStyle/>
          <a:p>
            <a:r>
              <a:rPr lang="en-US" dirty="0" smtClean="0"/>
              <a:t>School starts around 8:00 – 8:30am</a:t>
            </a:r>
          </a:p>
          <a:p>
            <a:r>
              <a:rPr lang="en-US" dirty="0" smtClean="0"/>
              <a:t>Classes might go up to around 7:00pm some days.</a:t>
            </a:r>
          </a:p>
          <a:p>
            <a:r>
              <a:rPr lang="en-US" dirty="0" smtClean="0"/>
              <a:t>Lunch time usually starts at 1:00 – 1:30 pm.</a:t>
            </a:r>
          </a:p>
          <a:p>
            <a:r>
              <a:rPr lang="en-US" dirty="0" smtClean="0"/>
              <a:t>After school activities tend to be fitted right after school or later at night.</a:t>
            </a:r>
          </a:p>
          <a:p>
            <a:r>
              <a:rPr lang="en-US" dirty="0" smtClean="0"/>
              <a:t>People usually start having dinner around 8:00 – 8:30pm.</a:t>
            </a:r>
          </a:p>
          <a:p>
            <a:r>
              <a:rPr lang="en-US" dirty="0" smtClean="0"/>
              <a:t>Bed time’s a personal choice but during the week teens usually go to bed </a:t>
            </a:r>
            <a:r>
              <a:rPr lang="en-US" smtClean="0"/>
              <a:t>around 10:30-11:00pm</a:t>
            </a:r>
            <a:endParaRPr lang="en-US" dirty="0" smtClean="0"/>
          </a:p>
          <a:p>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140968"/>
            <a:ext cx="7467600" cy="566936"/>
          </a:xfrm>
        </p:spPr>
        <p:txBody>
          <a:bodyPr/>
          <a:lstStyle/>
          <a:p>
            <a:r>
              <a:rPr lang="en-US" dirty="0" smtClean="0">
                <a:hlinkClick r:id="rId3"/>
              </a:rPr>
              <a:t>http://www.pordata.pt/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39552" y="1916832"/>
            <a:ext cx="7776864" cy="3046988"/>
          </a:xfrm>
          <a:prstGeom prst="rect">
            <a:avLst/>
          </a:prstGeom>
          <a:noFill/>
        </p:spPr>
        <p:txBody>
          <a:bodyPr wrap="square" rtlCol="0">
            <a:spAutoFit/>
          </a:bodyPr>
          <a:lstStyle/>
          <a:p>
            <a:pPr algn="ctr"/>
            <a:r>
              <a:rPr lang="en-US" sz="9600" dirty="0" smtClean="0">
                <a:solidFill>
                  <a:srgbClr val="C00000"/>
                </a:solidFill>
              </a:rPr>
              <a:t>Welcome to Portugal</a:t>
            </a:r>
            <a:endParaRPr lang="en-US" sz="96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The Flag</a:t>
            </a:r>
            <a:endParaRPr lang="en-US" dirty="0"/>
          </a:p>
        </p:txBody>
      </p:sp>
      <p:grpSp>
        <p:nvGrpSpPr>
          <p:cNvPr id="5" name="Grupo 4"/>
          <p:cNvGrpSpPr/>
          <p:nvPr/>
        </p:nvGrpSpPr>
        <p:grpSpPr>
          <a:xfrm>
            <a:off x="2627784" y="5250686"/>
            <a:ext cx="864096" cy="914618"/>
            <a:chOff x="4860032" y="4509120"/>
            <a:chExt cx="864096" cy="914618"/>
          </a:xfrm>
        </p:grpSpPr>
        <p:cxnSp>
          <p:nvCxnSpPr>
            <p:cNvPr id="6" name="Conexão recta 5"/>
            <p:cNvCxnSpPr/>
            <p:nvPr/>
          </p:nvCxnSpPr>
          <p:spPr>
            <a:xfrm>
              <a:off x="5292080" y="4509120"/>
              <a:ext cx="0" cy="576064"/>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4860032" y="5085184"/>
              <a:ext cx="864096" cy="338554"/>
            </a:xfrm>
            <a:prstGeom prst="rect">
              <a:avLst/>
            </a:prstGeom>
            <a:noFill/>
          </p:spPr>
          <p:txBody>
            <a:bodyPr wrap="square" rtlCol="0">
              <a:spAutoFit/>
            </a:bodyPr>
            <a:lstStyle/>
            <a:p>
              <a:pPr algn="ctr"/>
              <a:r>
                <a:rPr lang="en-US" sz="1600" dirty="0" smtClean="0"/>
                <a:t>Hope</a:t>
              </a:r>
            </a:p>
          </p:txBody>
        </p:sp>
      </p:grpSp>
      <p:grpSp>
        <p:nvGrpSpPr>
          <p:cNvPr id="8" name="Grupo 7"/>
          <p:cNvGrpSpPr/>
          <p:nvPr/>
        </p:nvGrpSpPr>
        <p:grpSpPr>
          <a:xfrm>
            <a:off x="4572000" y="5262299"/>
            <a:ext cx="1944216" cy="1407061"/>
            <a:chOff x="5688162" y="4581128"/>
            <a:chExt cx="1944216" cy="1407061"/>
          </a:xfrm>
        </p:grpSpPr>
        <p:cxnSp>
          <p:nvCxnSpPr>
            <p:cNvPr id="9" name="Conexão recta 8"/>
            <p:cNvCxnSpPr/>
            <p:nvPr/>
          </p:nvCxnSpPr>
          <p:spPr>
            <a:xfrm>
              <a:off x="6660232" y="4581128"/>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5688162" y="5157192"/>
              <a:ext cx="1944216" cy="830997"/>
            </a:xfrm>
            <a:prstGeom prst="rect">
              <a:avLst/>
            </a:prstGeom>
            <a:noFill/>
          </p:spPr>
          <p:txBody>
            <a:bodyPr wrap="square" rtlCol="0">
              <a:spAutoFit/>
            </a:bodyPr>
            <a:lstStyle/>
            <a:p>
              <a:pPr algn="ctr"/>
              <a:r>
                <a:rPr lang="en-US" sz="1600" dirty="0" smtClean="0"/>
                <a:t>The courage and the blood of those fallen in combat</a:t>
              </a:r>
              <a:endParaRPr lang="en-US" sz="1600" dirty="0"/>
            </a:p>
          </p:txBody>
        </p:sp>
      </p:grpSp>
      <p:pic>
        <p:nvPicPr>
          <p:cNvPr id="14" name="Imagem 13" descr="bandeira de portugal.png"/>
          <p:cNvPicPr>
            <a:picLocks noChangeAspect="1"/>
          </p:cNvPicPr>
          <p:nvPr/>
        </p:nvPicPr>
        <p:blipFill>
          <a:blip r:embed="rId3" cstate="print"/>
          <a:stretch>
            <a:fillRect/>
          </a:stretch>
        </p:blipFill>
        <p:spPr>
          <a:xfrm>
            <a:off x="2411760" y="2636912"/>
            <a:ext cx="4106060" cy="2736304"/>
          </a:xfrm>
          <a:prstGeom prst="rect">
            <a:avLst/>
          </a:prstGeom>
        </p:spPr>
      </p:pic>
      <p:grpSp>
        <p:nvGrpSpPr>
          <p:cNvPr id="11" name="Grupo 10"/>
          <p:cNvGrpSpPr/>
          <p:nvPr/>
        </p:nvGrpSpPr>
        <p:grpSpPr>
          <a:xfrm>
            <a:off x="2670647" y="1340768"/>
            <a:ext cx="2808312" cy="1944216"/>
            <a:chOff x="4355976" y="1484784"/>
            <a:chExt cx="2808312" cy="1944216"/>
          </a:xfrm>
        </p:grpSpPr>
        <p:cxnSp>
          <p:nvCxnSpPr>
            <p:cNvPr id="12" name="Conexão recta 11"/>
            <p:cNvCxnSpPr/>
            <p:nvPr/>
          </p:nvCxnSpPr>
          <p:spPr>
            <a:xfrm flipV="1">
              <a:off x="5724128" y="2492896"/>
              <a:ext cx="0" cy="936104"/>
            </a:xfrm>
            <a:prstGeom prst="line">
              <a:avLst/>
            </a:prstGeom>
          </p:spPr>
          <p:style>
            <a:lnRef idx="1">
              <a:schemeClr val="accent2"/>
            </a:lnRef>
            <a:fillRef idx="0">
              <a:schemeClr val="accent2"/>
            </a:fillRef>
            <a:effectRef idx="0">
              <a:schemeClr val="accent2"/>
            </a:effectRef>
            <a:fontRef idx="minor">
              <a:schemeClr val="tx1"/>
            </a:fontRef>
          </p:style>
        </p:cxnSp>
        <p:sp>
          <p:nvSpPr>
            <p:cNvPr id="13" name="CaixaDeTexto 12"/>
            <p:cNvSpPr txBox="1"/>
            <p:nvPr/>
          </p:nvSpPr>
          <p:spPr>
            <a:xfrm>
              <a:off x="4355976" y="1484784"/>
              <a:ext cx="2808312" cy="1077218"/>
            </a:xfrm>
            <a:prstGeom prst="rect">
              <a:avLst/>
            </a:prstGeom>
            <a:noFill/>
          </p:spPr>
          <p:txBody>
            <a:bodyPr wrap="square" rtlCol="0">
              <a:spAutoFit/>
            </a:bodyPr>
            <a:lstStyle/>
            <a:p>
              <a:pPr algn="ctr"/>
              <a:r>
                <a:rPr lang="en-US" sz="1600" dirty="0" smtClean="0"/>
                <a:t>The world that Portuguese navigators found and the different people they exchanged ideas with</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The Flag</a:t>
            </a:r>
            <a:endParaRPr lang="en-US" dirty="0"/>
          </a:p>
        </p:txBody>
      </p:sp>
      <p:pic>
        <p:nvPicPr>
          <p:cNvPr id="8" name="Marcador de Posição de Conteúdo 7" descr="bandeira de portugal.png"/>
          <p:cNvPicPr>
            <a:picLocks noGrp="1" noChangeAspect="1"/>
          </p:cNvPicPr>
          <p:nvPr>
            <p:ph sz="quarter" idx="1"/>
          </p:nvPr>
        </p:nvPicPr>
        <p:blipFill>
          <a:blip r:embed="rId3" cstate="print"/>
          <a:srcRect l="22717" t="24227" r="42821" b="24060"/>
          <a:stretch>
            <a:fillRect/>
          </a:stretch>
        </p:blipFill>
        <p:spPr>
          <a:xfrm>
            <a:off x="2843808" y="2060848"/>
            <a:ext cx="3672408" cy="3672408"/>
          </a:xfrm>
        </p:spPr>
      </p:pic>
      <p:grpSp>
        <p:nvGrpSpPr>
          <p:cNvPr id="20" name="Grupo 19"/>
          <p:cNvGrpSpPr/>
          <p:nvPr/>
        </p:nvGrpSpPr>
        <p:grpSpPr>
          <a:xfrm flipH="1">
            <a:off x="5148064" y="3789040"/>
            <a:ext cx="3240360" cy="830997"/>
            <a:chOff x="683568" y="3789040"/>
            <a:chExt cx="3240360" cy="830997"/>
          </a:xfrm>
        </p:grpSpPr>
        <p:cxnSp>
          <p:nvCxnSpPr>
            <p:cNvPr id="12" name="Conexão recta 11"/>
            <p:cNvCxnSpPr/>
            <p:nvPr/>
          </p:nvCxnSpPr>
          <p:spPr>
            <a:xfrm flipH="1">
              <a:off x="2411760" y="4221088"/>
              <a:ext cx="15121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683568" y="3789040"/>
              <a:ext cx="1800200" cy="830997"/>
            </a:xfrm>
            <a:prstGeom prst="rect">
              <a:avLst/>
            </a:prstGeom>
            <a:noFill/>
          </p:spPr>
          <p:txBody>
            <a:bodyPr wrap="square" rtlCol="0">
              <a:spAutoFit/>
            </a:bodyPr>
            <a:lstStyle/>
            <a:p>
              <a:pPr algn="ctr"/>
              <a:r>
                <a:rPr lang="en-US" sz="1600" dirty="0" smtClean="0"/>
                <a:t>A tribute to the brave Portuguese fighters</a:t>
              </a:r>
              <a:endParaRPr lang="en-US" sz="1600" dirty="0"/>
            </a:p>
          </p:txBody>
        </p:sp>
      </p:grpSp>
      <p:grpSp>
        <p:nvGrpSpPr>
          <p:cNvPr id="21" name="Grupo 20"/>
          <p:cNvGrpSpPr/>
          <p:nvPr/>
        </p:nvGrpSpPr>
        <p:grpSpPr>
          <a:xfrm flipH="1">
            <a:off x="539552" y="2852936"/>
            <a:ext cx="3312368" cy="584775"/>
            <a:chOff x="5292080" y="4005064"/>
            <a:chExt cx="3312368" cy="584775"/>
          </a:xfrm>
        </p:grpSpPr>
        <p:cxnSp>
          <p:nvCxnSpPr>
            <p:cNvPr id="16" name="Conexão recta 15"/>
            <p:cNvCxnSpPr/>
            <p:nvPr/>
          </p:nvCxnSpPr>
          <p:spPr>
            <a:xfrm>
              <a:off x="5292080" y="4293096"/>
              <a:ext cx="18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7056784" y="4005064"/>
              <a:ext cx="1547664" cy="584775"/>
            </a:xfrm>
            <a:prstGeom prst="rect">
              <a:avLst/>
            </a:prstGeom>
            <a:noFill/>
          </p:spPr>
          <p:txBody>
            <a:bodyPr wrap="square" rtlCol="0">
              <a:spAutoFit/>
            </a:bodyPr>
            <a:lstStyle/>
            <a:p>
              <a:pPr algn="ctr"/>
              <a:r>
                <a:rPr lang="en-US" sz="1600" dirty="0" smtClean="0"/>
                <a:t>National Independence</a:t>
              </a:r>
              <a:endParaRPr lang="en-US" sz="1600" dirty="0"/>
            </a:p>
          </p:txBody>
        </p:sp>
      </p:grpSp>
      <p:grpSp>
        <p:nvGrpSpPr>
          <p:cNvPr id="19" name="Grupo 18"/>
          <p:cNvGrpSpPr/>
          <p:nvPr/>
        </p:nvGrpSpPr>
        <p:grpSpPr>
          <a:xfrm flipH="1">
            <a:off x="539552" y="3933056"/>
            <a:ext cx="4104456" cy="830997"/>
            <a:chOff x="4860032" y="2924944"/>
            <a:chExt cx="4104456" cy="830997"/>
          </a:xfrm>
        </p:grpSpPr>
        <p:cxnSp>
          <p:nvCxnSpPr>
            <p:cNvPr id="10" name="Conexão recta 9"/>
            <p:cNvCxnSpPr/>
            <p:nvPr/>
          </p:nvCxnSpPr>
          <p:spPr>
            <a:xfrm>
              <a:off x="4860032" y="3356992"/>
              <a:ext cx="223224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7092280" y="2924944"/>
              <a:ext cx="1872208" cy="830997"/>
            </a:xfrm>
            <a:prstGeom prst="rect">
              <a:avLst/>
            </a:prstGeom>
            <a:noFill/>
          </p:spPr>
          <p:txBody>
            <a:bodyPr wrap="square" rtlCol="0">
              <a:spAutoFit/>
            </a:bodyPr>
            <a:lstStyle/>
            <a:p>
              <a:pPr algn="ctr"/>
              <a:r>
                <a:rPr lang="en-US" sz="1600" dirty="0" smtClean="0"/>
                <a:t>The Battles D. Afonso Henriques won</a:t>
              </a:r>
              <a:endParaRPr lang="en-US" sz="1600" dirty="0"/>
            </a:p>
          </p:txBody>
        </p:sp>
      </p:grpSp>
      <p:grpSp>
        <p:nvGrpSpPr>
          <p:cNvPr id="26" name="Grupo 25"/>
          <p:cNvGrpSpPr/>
          <p:nvPr/>
        </p:nvGrpSpPr>
        <p:grpSpPr>
          <a:xfrm flipH="1">
            <a:off x="5652120" y="2636912"/>
            <a:ext cx="2808312" cy="584775"/>
            <a:chOff x="683568" y="2636912"/>
            <a:chExt cx="2808312" cy="584775"/>
          </a:xfrm>
        </p:grpSpPr>
        <p:cxnSp>
          <p:nvCxnSpPr>
            <p:cNvPr id="23" name="Conexão recta 22"/>
            <p:cNvCxnSpPr/>
            <p:nvPr/>
          </p:nvCxnSpPr>
          <p:spPr>
            <a:xfrm flipH="1">
              <a:off x="2339752" y="2924944"/>
              <a:ext cx="1152128" cy="0"/>
            </a:xfrm>
            <a:prstGeom prst="line">
              <a:avLst/>
            </a:prstGeom>
          </p:spPr>
          <p:style>
            <a:lnRef idx="1">
              <a:schemeClr val="accent2"/>
            </a:lnRef>
            <a:fillRef idx="0">
              <a:schemeClr val="accent2"/>
            </a:fillRef>
            <a:effectRef idx="0">
              <a:schemeClr val="accent2"/>
            </a:effectRef>
            <a:fontRef idx="minor">
              <a:schemeClr val="tx1"/>
            </a:fontRef>
          </p:style>
        </p:cxnSp>
        <p:sp>
          <p:nvSpPr>
            <p:cNvPr id="25" name="CaixaDeTexto 24"/>
            <p:cNvSpPr txBox="1"/>
            <p:nvPr/>
          </p:nvSpPr>
          <p:spPr>
            <a:xfrm>
              <a:off x="683568" y="2636912"/>
              <a:ext cx="1656184" cy="584775"/>
            </a:xfrm>
            <a:prstGeom prst="rect">
              <a:avLst/>
            </a:prstGeom>
            <a:noFill/>
          </p:spPr>
          <p:txBody>
            <a:bodyPr wrap="square" rtlCol="0">
              <a:spAutoFit/>
            </a:bodyPr>
            <a:lstStyle/>
            <a:p>
              <a:pPr algn="ctr"/>
              <a:r>
                <a:rPr lang="en-US" sz="1600" dirty="0" smtClean="0"/>
                <a:t>The Battles D. Afonso III won</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a:t>
            </a:r>
            <a:endParaRPr lang="en-US" dirty="0"/>
          </a:p>
        </p:txBody>
      </p:sp>
      <p:sp>
        <p:nvSpPr>
          <p:cNvPr id="3" name="Marcador de Posição de Conteúdo 2"/>
          <p:cNvSpPr>
            <a:spLocks noGrp="1"/>
          </p:cNvSpPr>
          <p:nvPr>
            <p:ph sz="quarter" idx="1"/>
          </p:nvPr>
        </p:nvSpPr>
        <p:spPr/>
        <p:txBody>
          <a:bodyPr anchor="ctr"/>
          <a:lstStyle/>
          <a:p>
            <a:r>
              <a:rPr lang="en-US" dirty="0" smtClean="0"/>
              <a:t>D. Afonso Henriques</a:t>
            </a:r>
          </a:p>
          <a:p>
            <a:r>
              <a:rPr lang="en-US" dirty="0" smtClean="0"/>
              <a:t>The Age of Discoveries</a:t>
            </a:r>
          </a:p>
          <a:p>
            <a:r>
              <a:rPr lang="en-US" dirty="0" smtClean="0"/>
              <a:t>The succession crisis – Iberian Union</a:t>
            </a:r>
          </a:p>
          <a:p>
            <a:r>
              <a:rPr lang="en-US" dirty="0" smtClean="0"/>
              <a:t>Pombaline era</a:t>
            </a:r>
          </a:p>
          <a:p>
            <a:r>
              <a:rPr lang="en-US" dirty="0" smtClean="0"/>
              <a:t>The first Republic</a:t>
            </a:r>
          </a:p>
          <a:p>
            <a:r>
              <a:rPr lang="en-US" dirty="0" smtClean="0"/>
              <a:t>Estado Novo</a:t>
            </a:r>
          </a:p>
          <a:p>
            <a:r>
              <a:rPr lang="en-US" dirty="0" smtClean="0"/>
              <a:t>25</a:t>
            </a:r>
            <a:r>
              <a:rPr lang="en-US" baseline="30000" dirty="0" smtClean="0"/>
              <a:t>th</a:t>
            </a:r>
            <a:r>
              <a:rPr lang="en-US" dirty="0" smtClean="0"/>
              <a:t> of April 1974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 – D. Afonso Henriques</a:t>
            </a:r>
            <a:endParaRPr lang="en-US" dirty="0"/>
          </a:p>
        </p:txBody>
      </p:sp>
      <p:sp>
        <p:nvSpPr>
          <p:cNvPr id="3" name="Marcador de Posição de Conteúdo 2"/>
          <p:cNvSpPr>
            <a:spLocks noGrp="1"/>
          </p:cNvSpPr>
          <p:nvPr>
            <p:ph sz="quarter" idx="1"/>
          </p:nvPr>
        </p:nvSpPr>
        <p:spPr/>
        <p:txBody>
          <a:bodyPr anchor="ctr"/>
          <a:lstStyle/>
          <a:p>
            <a:pPr>
              <a:buNone/>
            </a:pPr>
            <a:r>
              <a:rPr lang="en-US" dirty="0" smtClean="0"/>
              <a:t>	D. Afonso Henriques was Portugal’s first king. After his dad’s passing he fought against his own mother trying to keep the Portuguese county independent from Spain.</a:t>
            </a:r>
          </a:p>
          <a:p>
            <a:pPr>
              <a:buNone/>
            </a:pPr>
            <a:endParaRPr lang="en-US" dirty="0" smtClean="0"/>
          </a:p>
          <a:p>
            <a:pPr>
              <a:buNone/>
            </a:pPr>
            <a:endParaRPr lang="en-US" dirty="0" smtClean="0"/>
          </a:p>
          <a:p>
            <a:pPr>
              <a:buNone/>
            </a:pPr>
            <a:endParaRPr lang="en-US" dirty="0"/>
          </a:p>
        </p:txBody>
      </p:sp>
      <p:pic>
        <p:nvPicPr>
          <p:cNvPr id="4" name="Imagem 3" descr="d. afonso Henriques.jpg"/>
          <p:cNvPicPr>
            <a:picLocks noChangeAspect="1"/>
          </p:cNvPicPr>
          <p:nvPr/>
        </p:nvPicPr>
        <p:blipFill>
          <a:blip r:embed="rId3" cstate="print"/>
          <a:stretch>
            <a:fillRect/>
          </a:stretch>
        </p:blipFill>
        <p:spPr>
          <a:xfrm>
            <a:off x="5508104" y="3933056"/>
            <a:ext cx="2016224" cy="27017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 – The Age of Discoveries</a:t>
            </a:r>
            <a:endParaRPr lang="en-US" dirty="0"/>
          </a:p>
        </p:txBody>
      </p:sp>
      <p:sp>
        <p:nvSpPr>
          <p:cNvPr id="3" name="Marcador de Posição de Conteúdo 2"/>
          <p:cNvSpPr>
            <a:spLocks noGrp="1"/>
          </p:cNvSpPr>
          <p:nvPr>
            <p:ph sz="quarter" idx="1"/>
          </p:nvPr>
        </p:nvSpPr>
        <p:spPr/>
        <p:txBody>
          <a:bodyPr anchor="ctr"/>
          <a:lstStyle/>
          <a:p>
            <a:pPr>
              <a:buNone/>
            </a:pPr>
            <a:r>
              <a:rPr lang="en-US" dirty="0" smtClean="0"/>
              <a:t>	From 1415 to 1543 Portuguese navigators found a lot of the world we now know – part of it being habited as well as some others </a:t>
            </a:r>
            <a:r>
              <a:rPr lang="en-US" dirty="0" err="1" smtClean="0"/>
              <a:t>unhabited</a:t>
            </a:r>
            <a:r>
              <a:rPr lang="en-US" dirty="0" smtClean="0"/>
              <a:t>. We also colonized some countries such as Brazil, Angola and Mozambique.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History of Portugal – The Age of Discoveries</a:t>
            </a:r>
            <a:endParaRPr lang="en-US" dirty="0"/>
          </a:p>
        </p:txBody>
      </p:sp>
      <p:pic>
        <p:nvPicPr>
          <p:cNvPr id="4" name="Marcador de Posição de Conteúdo 3" descr="portuguese discoveries.png"/>
          <p:cNvPicPr>
            <a:picLocks noGrp="1" noChangeAspect="1"/>
          </p:cNvPicPr>
          <p:nvPr>
            <p:ph sz="quarter" idx="1"/>
          </p:nvPr>
        </p:nvPicPr>
        <p:blipFill>
          <a:blip r:embed="rId3" cstate="print"/>
          <a:stretch>
            <a:fillRect/>
          </a:stretch>
        </p:blipFill>
        <p:spPr>
          <a:xfrm>
            <a:off x="457200" y="1931486"/>
            <a:ext cx="7467600" cy="421105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nte">
  <a:themeElements>
    <a:clrScheme name="Portugal">
      <a:dk1>
        <a:sysClr val="windowText" lastClr="000000"/>
      </a:dk1>
      <a:lt1>
        <a:sysClr val="window" lastClr="FFFFFF"/>
      </a:lt1>
      <a:dk2>
        <a:srgbClr val="611617"/>
      </a:dk2>
      <a:lt2>
        <a:srgbClr val="446E27"/>
      </a:lt2>
      <a:accent1>
        <a:srgbClr val="EA0000"/>
      </a:accent1>
      <a:accent2>
        <a:srgbClr val="FFFF00"/>
      </a:accent2>
      <a:accent3>
        <a:srgbClr val="00B050"/>
      </a:accent3>
      <a:accent4>
        <a:srgbClr val="00B0F0"/>
      </a:accent4>
      <a:accent5>
        <a:srgbClr val="FFFFFF"/>
      </a:accent5>
      <a:accent6>
        <a:srgbClr val="C58C00"/>
      </a:accent6>
      <a:hlink>
        <a:srgbClr val="B80000"/>
      </a:hlink>
      <a:folHlink>
        <a:srgbClr val="10AE45"/>
      </a:folHlink>
    </a:clrScheme>
    <a:fontScheme name="Mirante">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nte">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763</TotalTime>
  <Words>638</Words>
  <Application>Microsoft Office PowerPoint</Application>
  <PresentationFormat>On-screen Show (4:3)</PresentationFormat>
  <Paragraphs>197</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Century Schoolbook</vt:lpstr>
      <vt:lpstr>Wingdings</vt:lpstr>
      <vt:lpstr>Wingdings 2</vt:lpstr>
      <vt:lpstr>Mirante</vt:lpstr>
      <vt:lpstr>ERASMUS+</vt:lpstr>
      <vt:lpstr>Where are you right now?</vt:lpstr>
      <vt:lpstr>Portugal’s ID</vt:lpstr>
      <vt:lpstr>The Flag</vt:lpstr>
      <vt:lpstr>The Flag</vt:lpstr>
      <vt:lpstr>History of Portugal</vt:lpstr>
      <vt:lpstr>History of Portugal – D. Afonso Henriques</vt:lpstr>
      <vt:lpstr>History of Portugal – The Age of Discoveries</vt:lpstr>
      <vt:lpstr>History of Portugal – The Age of Discoveries</vt:lpstr>
      <vt:lpstr>History of Portugal – The Succession Crisis</vt:lpstr>
      <vt:lpstr>History of Portugal – The Succession Crisis</vt:lpstr>
      <vt:lpstr>History of Portugal – Pombaline Era</vt:lpstr>
      <vt:lpstr>History of Portugal- The First Republic</vt:lpstr>
      <vt:lpstr>History of Portugal- Estado Novo</vt:lpstr>
      <vt:lpstr>History of Portugal – 25th of April 1974 (The Carnation Revolution) </vt:lpstr>
      <vt:lpstr>History of Portugal – 25th of April 1974 (The Carnation Revolution) </vt:lpstr>
      <vt:lpstr>Geography of Portugal</vt:lpstr>
      <vt:lpstr>Geography of Portugal - Azores</vt:lpstr>
      <vt:lpstr>Geography of Portugal - Azores</vt:lpstr>
      <vt:lpstr>Geography of Portugal - Madeira</vt:lpstr>
      <vt:lpstr>Geography of Portugal - Madeira</vt:lpstr>
      <vt:lpstr>Geography of Portugal – Mainland Portugal</vt:lpstr>
      <vt:lpstr>Geography of Portugal – Mainland Portugal</vt:lpstr>
      <vt:lpstr>Geography of Portugal – Mainland Portugal</vt:lpstr>
      <vt:lpstr>Geography of Portugal – Mainland Portugal</vt:lpstr>
      <vt:lpstr>Geography of Portugal – Mainland Portugal</vt:lpstr>
      <vt:lpstr>Geography of Portugal – Mainland Portugal</vt:lpstr>
      <vt:lpstr>Geography of Portugal – Mainland Portugal</vt:lpstr>
      <vt:lpstr>Geography of Portugal – Mainland Portugal</vt:lpstr>
      <vt:lpstr>Geography of Portugal – Climate </vt:lpstr>
      <vt:lpstr>Gastronomy in Portugal </vt:lpstr>
      <vt:lpstr>Gastronomy in Portugal </vt:lpstr>
      <vt:lpstr>Gastronomy in Portugal</vt:lpstr>
      <vt:lpstr>Gastronomy in Portugal</vt:lpstr>
      <vt:lpstr>Portugal – our everyday life</vt:lpstr>
      <vt:lpstr>http://www.pordata.pt/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dc:creator>joão</dc:creator>
  <cp:lastModifiedBy>natasha djurkova</cp:lastModifiedBy>
  <cp:revision>79</cp:revision>
  <dcterms:created xsi:type="dcterms:W3CDTF">2017-02-28T13:06:55Z</dcterms:created>
  <dcterms:modified xsi:type="dcterms:W3CDTF">2017-08-21T16:39:07Z</dcterms:modified>
</cp:coreProperties>
</file>