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2" r:id="rId6"/>
    <p:sldId id="263" r:id="rId7"/>
    <p:sldId id="264" r:id="rId8"/>
    <p:sldId id="265" r:id="rId9"/>
    <p:sldId id="266" r:id="rId10"/>
    <p:sldId id="267" r:id="rId11"/>
    <p:sldId id="268" r:id="rId12"/>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vA"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270" y="6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4-27T10:11:15.100" idx="1">
    <p:pos x="5472" y="255"/>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35981-0CEB-4744-A1CF-3A9CE80CAA40}" type="datetimeFigureOut">
              <a:rPr lang="pt-PT" smtClean="0"/>
              <a:pPr/>
              <a:t>29-06-2017</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A796B-5840-4F1F-831A-A38E2C1C76A4}" type="slidenum">
              <a:rPr lang="pt-PT" smtClean="0"/>
              <a:pPr/>
              <a:t>‹#›</a:t>
            </a:fld>
            <a:endParaRPr lang="pt-PT"/>
          </a:p>
        </p:txBody>
      </p:sp>
    </p:spTree>
    <p:extLst>
      <p:ext uri="{BB962C8B-B14F-4D97-AF65-F5344CB8AC3E}">
        <p14:creationId xmlns:p14="http://schemas.microsoft.com/office/powerpoint/2010/main" val="3272511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21AA796B-5840-4F1F-831A-A38E2C1C76A4}" type="slidenum">
              <a:rPr lang="pt-PT" smtClean="0"/>
              <a:pPr/>
              <a:t>6</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E10B884E-6693-41E9-AFA6-886AE1A8B174}" type="datetimeFigureOut">
              <a:rPr lang="pt-PT" smtClean="0"/>
              <a:pPr/>
              <a:t>29-06-2017</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A4CD0E2-1B93-40B7-BEED-31257EA58D8F}" type="slidenum">
              <a:rPr lang="pt-PT" smtClean="0"/>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B884E-6693-41E9-AFA6-886AE1A8B174}" type="datetimeFigureOut">
              <a:rPr lang="pt-PT" smtClean="0"/>
              <a:pPr/>
              <a:t>29-06-2017</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CD0E2-1B93-40B7-BEED-31257EA58D8F}"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s://www.youtube.com/watch?v=u7KpH9_I2Dw&amp;feature=relmfu"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en.wikipedia.org/wiki/File:NewtonsLawOfUniversalGravitation.sv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484784"/>
            <a:ext cx="7772400" cy="2115667"/>
          </a:xfrm>
        </p:spPr>
        <p:txBody>
          <a:bodyPr/>
          <a:lstStyle/>
          <a:p>
            <a:r>
              <a:rPr lang="en-US" b="1" dirty="0"/>
              <a:t>Science can be simple</a:t>
            </a:r>
            <a:r>
              <a:rPr lang="pt-PT" dirty="0"/>
              <a:t/>
            </a:r>
            <a:br>
              <a:rPr lang="pt-PT" dirty="0"/>
            </a:br>
            <a:endParaRPr lang="pt-PT" dirty="0"/>
          </a:p>
        </p:txBody>
      </p:sp>
      <p:sp>
        <p:nvSpPr>
          <p:cNvPr id="3" name="Subtítulo 2"/>
          <p:cNvSpPr>
            <a:spLocks noGrp="1"/>
          </p:cNvSpPr>
          <p:nvPr>
            <p:ph type="subTitle" idx="1"/>
          </p:nvPr>
        </p:nvSpPr>
        <p:spPr>
          <a:xfrm>
            <a:off x="1371600" y="2852936"/>
            <a:ext cx="6944816" cy="3384376"/>
          </a:xfrm>
        </p:spPr>
        <p:txBody>
          <a:bodyPr>
            <a:normAutofit/>
          </a:bodyPr>
          <a:lstStyle/>
          <a:p>
            <a:r>
              <a:rPr lang="pt-PT" b="1" dirty="0" smtClean="0">
                <a:solidFill>
                  <a:srgbClr val="0070C0"/>
                </a:solidFill>
              </a:rPr>
              <a:t>ERASMUS+</a:t>
            </a:r>
          </a:p>
          <a:p>
            <a:endParaRPr lang="pt-PT" sz="100" b="1" dirty="0"/>
          </a:p>
          <a:p>
            <a:pPr algn="r"/>
            <a:endParaRPr lang="pt-PT" sz="1800" b="1" dirty="0" smtClean="0"/>
          </a:p>
          <a:p>
            <a:pPr algn="r"/>
            <a:endParaRPr lang="pt-PT" sz="1800" b="1" dirty="0" smtClean="0"/>
          </a:p>
          <a:p>
            <a:pPr algn="r"/>
            <a:endParaRPr lang="pt-PT" sz="1800" b="1" dirty="0" smtClean="0"/>
          </a:p>
          <a:p>
            <a:pPr algn="r"/>
            <a:endParaRPr lang="pt-PT" sz="1800" b="1" dirty="0" smtClean="0"/>
          </a:p>
          <a:p>
            <a:pPr algn="r"/>
            <a:endParaRPr lang="pt-PT" sz="1800" b="1" dirty="0"/>
          </a:p>
          <a:p>
            <a:pPr algn="r"/>
            <a:r>
              <a:rPr lang="pt-PT" sz="1800" b="1" dirty="0" smtClean="0"/>
              <a:t>Helena Trigo Teixeira</a:t>
            </a:r>
          </a:p>
          <a:p>
            <a:pPr algn="r"/>
            <a:r>
              <a:rPr lang="pt-PT" sz="1800" b="1" dirty="0" smtClean="0"/>
              <a:t>José Orlando</a:t>
            </a:r>
          </a:p>
          <a:p>
            <a:pPr algn="r"/>
            <a:r>
              <a:rPr lang="pt-PT" sz="1800" b="1" dirty="0" smtClean="0"/>
              <a:t>Escola Maria Amália Vaz de Carvalho</a:t>
            </a:r>
            <a:endParaRPr lang="pt-PT" sz="1800" dirty="0"/>
          </a:p>
          <a:p>
            <a:endParaRPr lang="pt-P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pPr algn="l"/>
            <a:r>
              <a:rPr lang="pt-PT" dirty="0" err="1" smtClean="0">
                <a:solidFill>
                  <a:srgbClr val="0070C0"/>
                </a:solidFill>
              </a:rPr>
              <a:t>Curiosity</a:t>
            </a:r>
            <a:endParaRPr lang="pt-PT" dirty="0">
              <a:solidFill>
                <a:srgbClr val="0070C0"/>
              </a:solidFill>
            </a:endParaRPr>
          </a:p>
        </p:txBody>
      </p:sp>
      <p:sp>
        <p:nvSpPr>
          <p:cNvPr id="3" name="Marcador de Posição de Conteúdo 2"/>
          <p:cNvSpPr>
            <a:spLocks noGrp="1"/>
          </p:cNvSpPr>
          <p:nvPr>
            <p:ph idx="1"/>
          </p:nvPr>
        </p:nvSpPr>
        <p:spPr>
          <a:xfrm>
            <a:off x="179512" y="1124744"/>
            <a:ext cx="8507288" cy="5256584"/>
          </a:xfrm>
        </p:spPr>
        <p:txBody>
          <a:bodyPr/>
          <a:lstStyle/>
          <a:p>
            <a:pPr>
              <a:buNone/>
            </a:pPr>
            <a:r>
              <a:rPr lang="en-US" dirty="0" smtClean="0"/>
              <a:t>	Galileo interest had been sparked by the swinging motion of a chandelier in Pisa Cathedral.</a:t>
            </a:r>
          </a:p>
          <a:p>
            <a:endParaRPr lang="pt-PT" dirty="0"/>
          </a:p>
        </p:txBody>
      </p:sp>
      <p:pic>
        <p:nvPicPr>
          <p:cNvPr id="4" name="Imagem 3" descr="catedral.jpg"/>
          <p:cNvPicPr/>
          <p:nvPr/>
        </p:nvPicPr>
        <p:blipFill>
          <a:blip r:embed="rId2" cstate="print"/>
          <a:stretch>
            <a:fillRect/>
          </a:stretch>
        </p:blipFill>
        <p:spPr>
          <a:xfrm>
            <a:off x="683568" y="2852936"/>
            <a:ext cx="4032448" cy="3312368"/>
          </a:xfrm>
          <a:prstGeom prst="rect">
            <a:avLst/>
          </a:prstGeom>
        </p:spPr>
      </p:pic>
      <p:pic>
        <p:nvPicPr>
          <p:cNvPr id="5" name="Imagem 4" descr="9412b317de1c55753f366e54da00692b.jpg"/>
          <p:cNvPicPr>
            <a:picLocks noChangeAspect="1"/>
          </p:cNvPicPr>
          <p:nvPr/>
        </p:nvPicPr>
        <p:blipFill>
          <a:blip r:embed="rId3" cstate="print"/>
          <a:stretch>
            <a:fillRect/>
          </a:stretch>
        </p:blipFill>
        <p:spPr>
          <a:xfrm>
            <a:off x="4932040" y="2636912"/>
            <a:ext cx="3707904" cy="359792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pPr algn="l"/>
            <a:r>
              <a:rPr lang="en-US" sz="4000" b="1" dirty="0">
                <a:solidFill>
                  <a:srgbClr val="0070C0"/>
                </a:solidFill>
              </a:rPr>
              <a:t>Goal: </a:t>
            </a:r>
            <a:endParaRPr lang="pt-PT" sz="4000" dirty="0">
              <a:solidFill>
                <a:srgbClr val="0070C0"/>
              </a:solidFill>
            </a:endParaRPr>
          </a:p>
        </p:txBody>
      </p:sp>
      <p:sp>
        <p:nvSpPr>
          <p:cNvPr id="3" name="Marcador de Posição de Conteúdo 2"/>
          <p:cNvSpPr>
            <a:spLocks noGrp="1"/>
          </p:cNvSpPr>
          <p:nvPr>
            <p:ph idx="1"/>
          </p:nvPr>
        </p:nvSpPr>
        <p:spPr>
          <a:xfrm>
            <a:off x="457200" y="1052736"/>
            <a:ext cx="8229600" cy="5073427"/>
          </a:xfrm>
        </p:spPr>
        <p:txBody>
          <a:bodyPr>
            <a:normAutofit fontScale="85000" lnSpcReduction="10000"/>
          </a:bodyPr>
          <a:lstStyle/>
          <a:p>
            <a:pPr>
              <a:buNone/>
            </a:pPr>
            <a:r>
              <a:rPr lang="en-US" sz="2800" dirty="0" smtClean="0"/>
              <a:t>Use the equation to measure the local</a:t>
            </a:r>
            <a:r>
              <a:rPr lang="en-US" sz="2800" dirty="0"/>
              <a:t> </a:t>
            </a:r>
            <a:r>
              <a:rPr lang="en-US" sz="2800" dirty="0" smtClean="0"/>
              <a:t>acceleration of gravity, </a:t>
            </a:r>
            <a:r>
              <a:rPr lang="en-US" sz="2800" i="1" dirty="0" smtClean="0"/>
              <a:t>g.</a:t>
            </a:r>
          </a:p>
          <a:p>
            <a:pPr marL="514350" indent="-514350"/>
            <a:r>
              <a:rPr lang="en-US" sz="2800" dirty="0" smtClean="0"/>
              <a:t>Solve the equation for the acceleration due to gravity </a:t>
            </a:r>
            <a:r>
              <a:rPr lang="en-US" sz="2800" i="1" dirty="0" smtClean="0"/>
              <a:t>g</a:t>
            </a:r>
            <a:r>
              <a:rPr lang="en-US" sz="2800" dirty="0" smtClean="0"/>
              <a:t> </a:t>
            </a:r>
            <a:endParaRPr lang="pt-PT" sz="2800" dirty="0" smtClean="0"/>
          </a:p>
          <a:p>
            <a:pPr marL="514350" indent="-514350">
              <a:buNone/>
            </a:pPr>
            <a:r>
              <a:rPr lang="en-US" sz="2800" dirty="0" smtClean="0"/>
              <a:t> </a:t>
            </a:r>
            <a:endParaRPr lang="pt-PT" sz="2800" dirty="0" smtClean="0"/>
          </a:p>
          <a:p>
            <a:pPr marL="514350" indent="-514350">
              <a:buNone/>
            </a:pPr>
            <a:r>
              <a:rPr lang="en-US" sz="2800" dirty="0" smtClean="0"/>
              <a:t> </a:t>
            </a:r>
            <a:endParaRPr lang="pt-PT" sz="2800" dirty="0" smtClean="0"/>
          </a:p>
          <a:p>
            <a:pPr marL="514350" indent="-514350">
              <a:buNone/>
            </a:pPr>
            <a:r>
              <a:rPr lang="en-US" sz="2800" dirty="0" smtClean="0"/>
              <a:t> </a:t>
            </a:r>
            <a:endParaRPr lang="pt-PT" sz="2800" dirty="0" smtClean="0"/>
          </a:p>
          <a:p>
            <a:pPr marL="514350" indent="-514350">
              <a:buNone/>
            </a:pPr>
            <a:r>
              <a:rPr lang="en-US" sz="2800" dirty="0" smtClean="0"/>
              <a:t> </a:t>
            </a:r>
            <a:endParaRPr lang="pt-PT" sz="2800" dirty="0" smtClean="0"/>
          </a:p>
          <a:p>
            <a:pPr marL="514350" indent="-514350"/>
            <a:r>
              <a:rPr lang="en-US" sz="2800" dirty="0" smtClean="0"/>
              <a:t>Measure </a:t>
            </a:r>
            <a:r>
              <a:rPr lang="en-US" sz="2800" dirty="0"/>
              <a:t>the length of the pendulum to the middle of the pendulum bob. </a:t>
            </a:r>
            <a:endParaRPr lang="pt-PT" sz="2800" dirty="0"/>
          </a:p>
          <a:p>
            <a:pPr marL="514350" indent="-514350"/>
            <a:r>
              <a:rPr lang="en-US" sz="2800" dirty="0"/>
              <a:t>Set the pendulum in motion until it completes 10 oscillations and record this time. The period T for one oscillation is the number recorded divided by 10.</a:t>
            </a:r>
            <a:endParaRPr lang="pt-PT" sz="2800" dirty="0"/>
          </a:p>
          <a:p>
            <a:pPr marL="514350" indent="-514350"/>
            <a:r>
              <a:rPr lang="en-US" sz="2800" dirty="0"/>
              <a:t>Calculate </a:t>
            </a:r>
            <a:r>
              <a:rPr lang="en-US" sz="2800" i="1" dirty="0"/>
              <a:t>g</a:t>
            </a:r>
            <a:r>
              <a:rPr lang="en-US" sz="2800" dirty="0"/>
              <a:t>. </a:t>
            </a:r>
            <a:endParaRPr lang="pt-PT" sz="2800" dirty="0"/>
          </a:p>
          <a:p>
            <a:pPr marL="514350" indent="-514350">
              <a:buNone/>
            </a:pPr>
            <a:r>
              <a:rPr lang="en-US" sz="2800" dirty="0"/>
              <a:t> </a:t>
            </a:r>
            <a:endParaRPr lang="pt-PT" sz="2800" dirty="0"/>
          </a:p>
          <a:p>
            <a:pPr>
              <a:buNone/>
            </a:pPr>
            <a:endParaRPr lang="pt-PT"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260600"/>
            <a:ext cx="1486636" cy="95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648072"/>
          </a:xfrm>
        </p:spPr>
        <p:txBody>
          <a:bodyPr>
            <a:normAutofit fontScale="90000"/>
          </a:bodyPr>
          <a:lstStyle/>
          <a:p>
            <a:pPr algn="l"/>
            <a:r>
              <a:rPr lang="en-US" b="1" dirty="0">
                <a:solidFill>
                  <a:srgbClr val="0070C0"/>
                </a:solidFill>
              </a:rPr>
              <a:t>Background:</a:t>
            </a:r>
            <a:r>
              <a:rPr lang="en-US" b="1" dirty="0"/>
              <a:t> </a:t>
            </a:r>
            <a:endParaRPr lang="pt-PT" dirty="0"/>
          </a:p>
        </p:txBody>
      </p:sp>
      <p:sp>
        <p:nvSpPr>
          <p:cNvPr id="3" name="Marcador de Posição de Conteúdo 2"/>
          <p:cNvSpPr>
            <a:spLocks noGrp="1"/>
          </p:cNvSpPr>
          <p:nvPr>
            <p:ph idx="1"/>
          </p:nvPr>
        </p:nvSpPr>
        <p:spPr>
          <a:xfrm>
            <a:off x="0" y="1196752"/>
            <a:ext cx="8820472" cy="5112568"/>
          </a:xfrm>
        </p:spPr>
        <p:txBody>
          <a:bodyPr>
            <a:normAutofit fontScale="92500" lnSpcReduction="10000"/>
          </a:bodyPr>
          <a:lstStyle/>
          <a:p>
            <a:pPr algn="just">
              <a:buNone/>
            </a:pPr>
            <a:r>
              <a:rPr lang="pt-PT" dirty="0"/>
              <a:t> </a:t>
            </a:r>
            <a:r>
              <a:rPr lang="pt-PT" dirty="0" smtClean="0"/>
              <a:t>	</a:t>
            </a:r>
            <a:r>
              <a:rPr lang="en-US" dirty="0" smtClean="0"/>
              <a:t>“Even  the  artists  appreciate   sunsets,  and  the ocean waves, and the march  of the stars across the sky. There is then  some reason  to talk  sometimes of other  things.  As we look into these things we get an aesthetic  pleasure  from them directly from observation.  </a:t>
            </a:r>
            <a:r>
              <a:rPr lang="en-US" u="sng" dirty="0" smtClean="0"/>
              <a:t>There is also a rhythm  and a pattern   between  the  phenomena   of  nature   which  is  not apparent  to the eye, but  only to the eye of analysis;  and  it is these rhythms  and patterns  which we call Physical  Laws.”</a:t>
            </a:r>
            <a:endParaRPr lang="pt-PT" dirty="0"/>
          </a:p>
          <a:p>
            <a:pPr algn="r">
              <a:buNone/>
            </a:pPr>
            <a:endParaRPr lang="en-US" sz="1700" dirty="0" smtClean="0"/>
          </a:p>
          <a:p>
            <a:pPr algn="r">
              <a:buNone/>
            </a:pPr>
            <a:r>
              <a:rPr lang="en-US" sz="1700" dirty="0" smtClean="0"/>
              <a:t>Feynman</a:t>
            </a:r>
            <a:r>
              <a:rPr lang="en-US" sz="1700" dirty="0"/>
              <a:t>, R; </a:t>
            </a:r>
            <a:r>
              <a:rPr lang="en-US" sz="1700" i="1" dirty="0"/>
              <a:t>The Character of Physical Law</a:t>
            </a:r>
            <a:r>
              <a:rPr lang="en-US" sz="1700" dirty="0"/>
              <a:t> (p 13)  </a:t>
            </a:r>
            <a:endParaRPr lang="pt-PT" sz="1700" dirty="0"/>
          </a:p>
          <a:p>
            <a:pPr>
              <a:buNone/>
            </a:pPr>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648072"/>
          </a:xfrm>
        </p:spPr>
        <p:txBody>
          <a:bodyPr>
            <a:normAutofit fontScale="90000"/>
          </a:bodyPr>
          <a:lstStyle/>
          <a:p>
            <a:pPr algn="l"/>
            <a:r>
              <a:rPr lang="en-US" b="1" dirty="0">
                <a:solidFill>
                  <a:srgbClr val="0070C0"/>
                </a:solidFill>
              </a:rPr>
              <a:t>Background:</a:t>
            </a:r>
            <a:r>
              <a:rPr lang="en-US" b="1" dirty="0"/>
              <a:t> </a:t>
            </a:r>
            <a:endParaRPr lang="pt-PT" dirty="0"/>
          </a:p>
        </p:txBody>
      </p:sp>
      <p:sp>
        <p:nvSpPr>
          <p:cNvPr id="3" name="Marcador de Posição de Conteúdo 2"/>
          <p:cNvSpPr>
            <a:spLocks noGrp="1"/>
          </p:cNvSpPr>
          <p:nvPr>
            <p:ph idx="1"/>
          </p:nvPr>
        </p:nvSpPr>
        <p:spPr>
          <a:xfrm>
            <a:off x="0" y="1196752"/>
            <a:ext cx="8820472" cy="5112568"/>
          </a:xfrm>
        </p:spPr>
        <p:txBody>
          <a:bodyPr>
            <a:normAutofit lnSpcReduction="10000"/>
          </a:bodyPr>
          <a:lstStyle/>
          <a:p>
            <a:pPr algn="just">
              <a:buNone/>
            </a:pPr>
            <a:r>
              <a:rPr lang="en-US" dirty="0" smtClean="0"/>
              <a:t>	Algebra </a:t>
            </a:r>
            <a:r>
              <a:rPr lang="en-US" dirty="0"/>
              <a:t>is an indispensable tool for problem solving in science, and although algebraic expressions are simplified expressions of natural language,  […] </a:t>
            </a:r>
            <a:endParaRPr lang="pt-PT" dirty="0"/>
          </a:p>
          <a:p>
            <a:pPr algn="just">
              <a:buNone/>
            </a:pPr>
            <a:r>
              <a:rPr lang="en-US" dirty="0" smtClean="0"/>
              <a:t>	To </a:t>
            </a:r>
            <a:r>
              <a:rPr lang="en-US" dirty="0"/>
              <a:t>be fluent in science requires the ability to translate concepts from natural language into algebraic expressions and translate algebraic expressions into natural language. </a:t>
            </a:r>
            <a:endParaRPr lang="en-US" dirty="0" smtClean="0"/>
          </a:p>
          <a:p>
            <a:pPr algn="just">
              <a:buNone/>
            </a:pPr>
            <a:endParaRPr lang="pt-PT" dirty="0"/>
          </a:p>
          <a:p>
            <a:pPr algn="r">
              <a:buNone/>
            </a:pPr>
            <a:r>
              <a:rPr lang="en-US" dirty="0" smtClean="0"/>
              <a:t>	</a:t>
            </a:r>
            <a:r>
              <a:rPr lang="en-US" sz="1700" dirty="0" smtClean="0"/>
              <a:t>Bass</a:t>
            </a:r>
            <a:r>
              <a:rPr lang="en-US" sz="1700" dirty="0"/>
              <a:t>, </a:t>
            </a:r>
            <a:r>
              <a:rPr lang="en-US" sz="1700" dirty="0" err="1"/>
              <a:t>Jossey</a:t>
            </a:r>
            <a:r>
              <a:rPr lang="en-US" sz="1700" dirty="0"/>
              <a:t>; </a:t>
            </a:r>
            <a:r>
              <a:rPr lang="en-US" sz="1700" i="1" dirty="0"/>
              <a:t>The Sourcebook for Teaching Science Grades</a:t>
            </a:r>
            <a:r>
              <a:rPr lang="en-US" sz="1700" dirty="0"/>
              <a:t> (p 264 &amp; 266)</a:t>
            </a:r>
            <a:endParaRPr lang="pt-PT" sz="1700" dirty="0"/>
          </a:p>
          <a:p>
            <a:pPr>
              <a:buNone/>
            </a:pPr>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a:bodyPr>
          <a:lstStyle/>
          <a:p>
            <a:pPr algn="l"/>
            <a:r>
              <a:rPr lang="en-US" sz="4000" b="1" dirty="0" smtClean="0">
                <a:solidFill>
                  <a:srgbClr val="0070C0"/>
                </a:solidFill>
              </a:rPr>
              <a:t>Activities</a:t>
            </a:r>
            <a:endParaRPr lang="pt-PT" sz="4000" dirty="0">
              <a:solidFill>
                <a:srgbClr val="0070C0"/>
              </a:solidFill>
            </a:endParaRPr>
          </a:p>
        </p:txBody>
      </p:sp>
      <p:sp>
        <p:nvSpPr>
          <p:cNvPr id="3" name="Marcador de Posição de Conteúdo 2"/>
          <p:cNvSpPr>
            <a:spLocks noGrp="1"/>
          </p:cNvSpPr>
          <p:nvPr>
            <p:ph idx="1"/>
          </p:nvPr>
        </p:nvSpPr>
        <p:spPr>
          <a:xfrm>
            <a:off x="457200" y="1124744"/>
            <a:ext cx="8229600" cy="5328592"/>
          </a:xfrm>
        </p:spPr>
        <p:txBody>
          <a:bodyPr>
            <a:normAutofit fontScale="85000" lnSpcReduction="20000"/>
          </a:bodyPr>
          <a:lstStyle/>
          <a:p>
            <a:pPr>
              <a:buNone/>
            </a:pPr>
            <a:r>
              <a:rPr lang="en-US" sz="2800" b="1" dirty="0"/>
              <a:t>Goal: </a:t>
            </a:r>
            <a:r>
              <a:rPr lang="en-US" sz="2800" dirty="0"/>
              <a:t>Find out how forces change the length of a </a:t>
            </a:r>
            <a:r>
              <a:rPr lang="en-US" sz="2800" dirty="0" smtClean="0"/>
              <a:t>spring</a:t>
            </a:r>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smtClean="0"/>
          </a:p>
          <a:p>
            <a:pPr>
              <a:buNone/>
            </a:pPr>
            <a:endParaRPr lang="en-US" sz="2800" dirty="0"/>
          </a:p>
          <a:p>
            <a:pPr>
              <a:buNone/>
            </a:pPr>
            <a:endParaRPr lang="en-US" sz="2800" dirty="0" smtClean="0"/>
          </a:p>
          <a:p>
            <a:pPr>
              <a:buNone/>
            </a:pPr>
            <a:endParaRPr lang="en-US" sz="2800" dirty="0"/>
          </a:p>
          <a:p>
            <a:pPr algn="r">
              <a:buNone/>
            </a:pPr>
            <a:r>
              <a:rPr lang="en-US" sz="2100" dirty="0" err="1" smtClean="0"/>
              <a:t>PhET</a:t>
            </a:r>
            <a:r>
              <a:rPr lang="en-US" sz="2100" dirty="0" smtClean="0"/>
              <a:t> Simulations</a:t>
            </a:r>
          </a:p>
          <a:p>
            <a:pPr>
              <a:buNone/>
            </a:pPr>
            <a:endParaRPr lang="en-US" sz="2800" dirty="0"/>
          </a:p>
          <a:p>
            <a:pPr>
              <a:buNone/>
            </a:pPr>
            <a:endParaRPr lang="pt-PT" sz="2800" dirty="0"/>
          </a:p>
        </p:txBody>
      </p:sp>
      <p:pic>
        <p:nvPicPr>
          <p:cNvPr id="4" name="Imagem 3"/>
          <p:cNvPicPr/>
          <p:nvPr/>
        </p:nvPicPr>
        <p:blipFill>
          <a:blip r:embed="rId2" cstate="print"/>
          <a:srcRect r="775"/>
          <a:stretch>
            <a:fillRect/>
          </a:stretch>
        </p:blipFill>
        <p:spPr bwMode="auto">
          <a:xfrm>
            <a:off x="1331640" y="1844824"/>
            <a:ext cx="6552728" cy="40324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a:bodyPr>
          <a:lstStyle/>
          <a:p>
            <a:pPr algn="l"/>
            <a:r>
              <a:rPr lang="en-US" sz="4000" b="1" dirty="0" smtClean="0">
                <a:solidFill>
                  <a:srgbClr val="0070C0"/>
                </a:solidFill>
              </a:rPr>
              <a:t>Activities</a:t>
            </a:r>
            <a:endParaRPr lang="pt-PT" sz="4000" dirty="0">
              <a:solidFill>
                <a:srgbClr val="0070C0"/>
              </a:solidFill>
            </a:endParaRPr>
          </a:p>
        </p:txBody>
      </p:sp>
      <p:sp>
        <p:nvSpPr>
          <p:cNvPr id="3" name="Marcador de Posição de Conteúdo 2"/>
          <p:cNvSpPr>
            <a:spLocks noGrp="1"/>
          </p:cNvSpPr>
          <p:nvPr>
            <p:ph idx="1"/>
          </p:nvPr>
        </p:nvSpPr>
        <p:spPr>
          <a:xfrm>
            <a:off x="457200" y="1124744"/>
            <a:ext cx="8229600" cy="5328592"/>
          </a:xfrm>
        </p:spPr>
        <p:txBody>
          <a:bodyPr>
            <a:normAutofit fontScale="77500" lnSpcReduction="20000"/>
          </a:bodyPr>
          <a:lstStyle/>
          <a:p>
            <a:pPr>
              <a:buNone/>
            </a:pPr>
            <a:r>
              <a:rPr lang="en-US" sz="2600" b="1" dirty="0"/>
              <a:t>Goal: </a:t>
            </a:r>
            <a:endParaRPr lang="en-US" sz="2600" b="1" dirty="0" smtClean="0"/>
          </a:p>
          <a:p>
            <a:pPr>
              <a:buNone/>
            </a:pPr>
            <a:r>
              <a:rPr lang="pt-PT" sz="2600" dirty="0" smtClean="0"/>
              <a:t>Determine </a:t>
            </a:r>
            <a:r>
              <a:rPr lang="pt-PT" sz="2600" dirty="0" err="1"/>
              <a:t>the</a:t>
            </a:r>
            <a:r>
              <a:rPr lang="pt-PT" sz="2600" dirty="0"/>
              <a:t> </a:t>
            </a:r>
            <a:r>
              <a:rPr lang="pt-PT" sz="2600" dirty="0" err="1"/>
              <a:t>relationship</a:t>
            </a:r>
            <a:r>
              <a:rPr lang="pt-PT" sz="2600" dirty="0"/>
              <a:t> </a:t>
            </a:r>
            <a:r>
              <a:rPr lang="pt-PT" sz="2600" dirty="0" err="1"/>
              <a:t>between</a:t>
            </a:r>
            <a:r>
              <a:rPr lang="pt-PT" sz="2600" dirty="0"/>
              <a:t> </a:t>
            </a:r>
            <a:r>
              <a:rPr lang="pt-PT" sz="2600" dirty="0" err="1"/>
              <a:t>current</a:t>
            </a:r>
            <a:r>
              <a:rPr lang="pt-PT" sz="2600" dirty="0"/>
              <a:t> </a:t>
            </a:r>
            <a:r>
              <a:rPr lang="pt-PT" sz="2600" dirty="0" err="1"/>
              <a:t>and</a:t>
            </a:r>
            <a:r>
              <a:rPr lang="pt-PT" sz="2600" dirty="0"/>
              <a:t> </a:t>
            </a:r>
            <a:r>
              <a:rPr lang="pt-PT" sz="2600" dirty="0" err="1"/>
              <a:t>resistance</a:t>
            </a:r>
            <a:r>
              <a:rPr lang="pt-PT" sz="2600" dirty="0"/>
              <a:t> in a </a:t>
            </a:r>
            <a:r>
              <a:rPr lang="pt-PT" sz="2600" dirty="0" err="1"/>
              <a:t>simple</a:t>
            </a:r>
            <a:r>
              <a:rPr lang="pt-PT" sz="2600" dirty="0"/>
              <a:t> </a:t>
            </a:r>
            <a:r>
              <a:rPr lang="pt-PT" sz="2600" dirty="0" err="1"/>
              <a:t>circuit</a:t>
            </a:r>
            <a:endParaRPr lang="en-US" sz="26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smtClean="0"/>
          </a:p>
          <a:p>
            <a:pPr>
              <a:buNone/>
            </a:pPr>
            <a:endParaRPr lang="en-US" sz="2800" dirty="0"/>
          </a:p>
          <a:p>
            <a:pPr>
              <a:buNone/>
            </a:pPr>
            <a:endParaRPr lang="en-US" sz="2800" dirty="0" smtClean="0"/>
          </a:p>
          <a:p>
            <a:pPr>
              <a:buNone/>
            </a:pPr>
            <a:endParaRPr lang="en-US" sz="2800" dirty="0"/>
          </a:p>
          <a:p>
            <a:pPr algn="r">
              <a:buNone/>
            </a:pPr>
            <a:r>
              <a:rPr lang="en-US" sz="2100" dirty="0" err="1" smtClean="0"/>
              <a:t>PhET</a:t>
            </a:r>
            <a:r>
              <a:rPr lang="en-US" sz="2100" dirty="0" smtClean="0"/>
              <a:t> Simulations</a:t>
            </a:r>
          </a:p>
          <a:p>
            <a:pPr>
              <a:buNone/>
            </a:pPr>
            <a:endParaRPr lang="en-US" sz="2800" dirty="0"/>
          </a:p>
          <a:p>
            <a:pPr>
              <a:buNone/>
            </a:pPr>
            <a:endParaRPr lang="pt-PT" sz="2800" dirty="0"/>
          </a:p>
        </p:txBody>
      </p:sp>
      <p:pic>
        <p:nvPicPr>
          <p:cNvPr id="5" name="Imagem 4"/>
          <p:cNvPicPr/>
          <p:nvPr/>
        </p:nvPicPr>
        <p:blipFill>
          <a:blip r:embed="rId2" cstate="print"/>
          <a:srcRect t="4726"/>
          <a:stretch>
            <a:fillRect/>
          </a:stretch>
        </p:blipFill>
        <p:spPr bwMode="auto">
          <a:xfrm>
            <a:off x="1547664" y="1844824"/>
            <a:ext cx="5976664"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2564904"/>
            <a:ext cx="8229600" cy="3561259"/>
          </a:xfrm>
        </p:spPr>
        <p:txBody>
          <a:bodyPr/>
          <a:lstStyle/>
          <a:p>
            <a:pPr algn="ctr">
              <a:buNone/>
            </a:pPr>
            <a:r>
              <a:rPr lang="en-US" b="1" dirty="0"/>
              <a:t>Science is a fusion of experimental observation &amp; mathematics</a:t>
            </a:r>
            <a:endParaRPr lang="pt-PT" dirty="0"/>
          </a:p>
          <a:p>
            <a:endParaRPr lang="pt-P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pPr algn="l"/>
            <a:r>
              <a:rPr lang="en-US" sz="4000" b="1" dirty="0" smtClean="0">
                <a:solidFill>
                  <a:srgbClr val="0070C0"/>
                </a:solidFill>
              </a:rPr>
              <a:t>Other Laws</a:t>
            </a:r>
            <a:endParaRPr lang="pt-PT" sz="4000" dirty="0">
              <a:solidFill>
                <a:srgbClr val="0070C0"/>
              </a:solidFill>
            </a:endParaRPr>
          </a:p>
        </p:txBody>
      </p:sp>
      <p:sp>
        <p:nvSpPr>
          <p:cNvPr id="3" name="Marcador de Posição de Conteúdo 2"/>
          <p:cNvSpPr>
            <a:spLocks noGrp="1"/>
          </p:cNvSpPr>
          <p:nvPr>
            <p:ph idx="1"/>
          </p:nvPr>
        </p:nvSpPr>
        <p:spPr>
          <a:xfrm>
            <a:off x="179512" y="836712"/>
            <a:ext cx="8507288" cy="5616624"/>
          </a:xfrm>
        </p:spPr>
        <p:txBody>
          <a:bodyPr>
            <a:normAutofit fontScale="77500" lnSpcReduction="20000"/>
          </a:bodyPr>
          <a:lstStyle/>
          <a:p>
            <a:pPr>
              <a:buNone/>
            </a:pPr>
            <a:r>
              <a:rPr lang="en-US" b="1" dirty="0" smtClean="0"/>
              <a:t>	Newton’s </a:t>
            </a:r>
            <a:r>
              <a:rPr lang="en-US" b="1" dirty="0"/>
              <a:t>law of universal gravitation</a:t>
            </a:r>
            <a:endParaRPr lang="pt-PT" b="1" dirty="0"/>
          </a:p>
          <a:p>
            <a:pPr algn="just">
              <a:buNone/>
            </a:pPr>
            <a:r>
              <a:rPr lang="en-US" dirty="0" smtClean="0"/>
              <a:t>	</a:t>
            </a:r>
            <a:r>
              <a:rPr lang="en-US" sz="3000" dirty="0" smtClean="0"/>
              <a:t>Every</a:t>
            </a:r>
            <a:r>
              <a:rPr lang="en-US" sz="3000" dirty="0"/>
              <a:t> </a:t>
            </a:r>
            <a:r>
              <a:rPr lang="en-US" sz="3000" dirty="0" smtClean="0"/>
              <a:t>point mass attracts </a:t>
            </a:r>
            <a:r>
              <a:rPr lang="en-US" sz="3000" dirty="0"/>
              <a:t>every single other point mass by a </a:t>
            </a:r>
            <a:r>
              <a:rPr lang="en-US" sz="3000" dirty="0" smtClean="0"/>
              <a:t>force pointing </a:t>
            </a:r>
            <a:r>
              <a:rPr lang="en-US" sz="3000" dirty="0"/>
              <a:t>along the </a:t>
            </a:r>
            <a:r>
              <a:rPr lang="en-US" sz="3000" dirty="0" smtClean="0"/>
              <a:t>line intersecting </a:t>
            </a:r>
            <a:r>
              <a:rPr lang="en-US" sz="3000" dirty="0"/>
              <a:t>both points. The force is </a:t>
            </a:r>
            <a:r>
              <a:rPr lang="en-US" sz="3000" dirty="0" smtClean="0"/>
              <a:t>proportional to </a:t>
            </a:r>
            <a:r>
              <a:rPr lang="en-US" sz="3000" dirty="0"/>
              <a:t>the </a:t>
            </a:r>
            <a:r>
              <a:rPr lang="en-US" sz="3000" dirty="0" smtClean="0"/>
              <a:t>product of </a:t>
            </a:r>
            <a:r>
              <a:rPr lang="en-US" sz="3000" dirty="0"/>
              <a:t>the two masses and inversely </a:t>
            </a:r>
            <a:r>
              <a:rPr lang="en-US" sz="3000" dirty="0" smtClean="0"/>
              <a:t>proportional to </a:t>
            </a:r>
            <a:r>
              <a:rPr lang="en-US" sz="3000" dirty="0"/>
              <a:t>the </a:t>
            </a:r>
            <a:r>
              <a:rPr lang="en-US" sz="3000" dirty="0" smtClean="0"/>
              <a:t>square of </a:t>
            </a:r>
            <a:r>
              <a:rPr lang="en-US" sz="3000" dirty="0"/>
              <a:t>the distance between them. </a:t>
            </a:r>
            <a:endParaRPr lang="pt-PT" sz="3000" dirty="0"/>
          </a:p>
          <a:p>
            <a:pPr>
              <a:buNone/>
            </a:pPr>
            <a:r>
              <a:rPr lang="en-US" dirty="0"/>
              <a:t> </a:t>
            </a:r>
            <a:endParaRPr lang="pt-PT" dirty="0"/>
          </a:p>
          <a:p>
            <a:pPr>
              <a:buNone/>
            </a:pPr>
            <a:r>
              <a:rPr lang="en-US" dirty="0"/>
              <a:t> </a:t>
            </a:r>
            <a:endParaRPr lang="pt-PT" dirty="0"/>
          </a:p>
          <a:p>
            <a:pPr>
              <a:buNone/>
            </a:pPr>
            <a:r>
              <a:rPr lang="en-US" dirty="0" smtClean="0"/>
              <a:t>	</a:t>
            </a:r>
          </a:p>
          <a:p>
            <a:pPr>
              <a:buNone/>
            </a:pPr>
            <a:endParaRPr lang="en-US" sz="1000" dirty="0" smtClean="0"/>
          </a:p>
          <a:p>
            <a:pPr>
              <a:buNone/>
            </a:pPr>
            <a:endParaRPr lang="en-US" sz="1000" dirty="0"/>
          </a:p>
          <a:p>
            <a:pPr>
              <a:buNone/>
            </a:pPr>
            <a:endParaRPr lang="en-US" sz="1000" dirty="0" smtClean="0"/>
          </a:p>
          <a:p>
            <a:pPr>
              <a:buNone/>
            </a:pPr>
            <a:endParaRPr lang="en-US" sz="1000" dirty="0"/>
          </a:p>
          <a:p>
            <a:pPr>
              <a:buNone/>
            </a:pPr>
            <a:endParaRPr lang="en-US" sz="1300" dirty="0" smtClean="0"/>
          </a:p>
          <a:p>
            <a:pPr>
              <a:buNone/>
            </a:pPr>
            <a:r>
              <a:rPr lang="en-US" sz="3000" dirty="0" smtClean="0"/>
              <a:t>	Where</a:t>
            </a:r>
            <a:r>
              <a:rPr lang="en-US" sz="3000" dirty="0"/>
              <a:t>:</a:t>
            </a:r>
            <a:endParaRPr lang="pt-PT" sz="3000" dirty="0"/>
          </a:p>
          <a:p>
            <a:pPr lvl="1"/>
            <a:r>
              <a:rPr lang="en-US" sz="1900" b="1" i="1" dirty="0"/>
              <a:t>F</a:t>
            </a:r>
            <a:r>
              <a:rPr lang="en-US" sz="1900" dirty="0"/>
              <a:t> is the force between the masses; </a:t>
            </a:r>
            <a:endParaRPr lang="pt-PT" sz="1900" dirty="0"/>
          </a:p>
          <a:p>
            <a:pPr lvl="1"/>
            <a:r>
              <a:rPr lang="en-US" sz="1900" b="1" i="1" dirty="0"/>
              <a:t>G</a:t>
            </a:r>
            <a:r>
              <a:rPr lang="en-US" sz="1900" dirty="0"/>
              <a:t> is the gravitational </a:t>
            </a:r>
            <a:r>
              <a:rPr lang="en-US" sz="1900" dirty="0" smtClean="0"/>
              <a:t>constant (6.674×10</a:t>
            </a:r>
            <a:r>
              <a:rPr lang="en-US" sz="1900" baseline="30000" dirty="0"/>
              <a:t>−11</a:t>
            </a:r>
            <a:r>
              <a:rPr lang="en-US" sz="1900" dirty="0"/>
              <a:t> N </a:t>
            </a:r>
            <a:r>
              <a:rPr lang="en-US" sz="1900" b="1" dirty="0"/>
              <a:t>·</a:t>
            </a:r>
            <a:r>
              <a:rPr lang="en-US" sz="1900" dirty="0"/>
              <a:t> (m/kg)</a:t>
            </a:r>
            <a:r>
              <a:rPr lang="en-US" sz="1900" baseline="30000" dirty="0"/>
              <a:t>2</a:t>
            </a:r>
            <a:r>
              <a:rPr lang="en-US" sz="1900" dirty="0"/>
              <a:t>);</a:t>
            </a:r>
            <a:endParaRPr lang="pt-PT" sz="1900" dirty="0"/>
          </a:p>
          <a:p>
            <a:pPr lvl="1"/>
            <a:r>
              <a:rPr lang="en-US" sz="1900" b="1" i="1" dirty="0"/>
              <a:t>m</a:t>
            </a:r>
            <a:r>
              <a:rPr lang="en-US" sz="1900" b="1" baseline="-25000" dirty="0"/>
              <a:t>1</a:t>
            </a:r>
            <a:r>
              <a:rPr lang="en-US" sz="1900" dirty="0"/>
              <a:t> is the first mass</a:t>
            </a:r>
            <a:r>
              <a:rPr lang="en-US" sz="1900" dirty="0" smtClean="0"/>
              <a:t>;</a:t>
            </a:r>
          </a:p>
          <a:p>
            <a:pPr lvl="1"/>
            <a:r>
              <a:rPr lang="en-US" sz="1900" b="1" i="1" dirty="0" smtClean="0"/>
              <a:t>m</a:t>
            </a:r>
            <a:r>
              <a:rPr lang="en-US" sz="1900" b="1" baseline="-25000" dirty="0"/>
              <a:t>2</a:t>
            </a:r>
            <a:r>
              <a:rPr lang="en-US" sz="1900" i="1" dirty="0"/>
              <a:t> is the second mass;</a:t>
            </a:r>
            <a:endParaRPr lang="pt-PT" sz="1900" i="1" dirty="0"/>
          </a:p>
          <a:p>
            <a:pPr lvl="1"/>
            <a:r>
              <a:rPr lang="en-US" sz="1900" b="1" i="1" dirty="0" smtClean="0"/>
              <a:t>r</a:t>
            </a:r>
            <a:r>
              <a:rPr lang="en-US" sz="1900" i="1" dirty="0"/>
              <a:t> is the distance between the centers of the masses.</a:t>
            </a:r>
            <a:endParaRPr lang="pt-PT" sz="1900" i="1" dirty="0"/>
          </a:p>
          <a:p>
            <a:pPr>
              <a:buNone/>
            </a:pPr>
            <a:endParaRPr lang="en-US" sz="1300" dirty="0" smtClean="0"/>
          </a:p>
          <a:p>
            <a:pPr algn="r">
              <a:buNone/>
            </a:pPr>
            <a:r>
              <a:rPr lang="en-US" sz="2600" dirty="0" smtClean="0">
                <a:solidFill>
                  <a:srgbClr val="0EB239"/>
                </a:solidFill>
              </a:rPr>
              <a:t>Gravity </a:t>
            </a:r>
            <a:r>
              <a:rPr lang="en-US" sz="2600" dirty="0">
                <a:solidFill>
                  <a:srgbClr val="0EB239"/>
                </a:solidFill>
              </a:rPr>
              <a:t>(Scientific Version of John Mayer's Gravity)</a:t>
            </a:r>
            <a:endParaRPr lang="pt-PT" sz="2600" dirty="0">
              <a:solidFill>
                <a:srgbClr val="0EB239"/>
              </a:solidFill>
            </a:endParaRPr>
          </a:p>
          <a:p>
            <a:pPr algn="r">
              <a:buNone/>
            </a:pPr>
            <a:r>
              <a:rPr lang="en-US" sz="1300" u="sng" dirty="0">
                <a:hlinkClick r:id="rId2"/>
              </a:rPr>
              <a:t>https://www.youtube.com/watch?v=u7KpH9_I2Dw&amp;feature=relmfu</a:t>
            </a:r>
            <a:endParaRPr lang="pt-PT" sz="1300" dirty="0"/>
          </a:p>
          <a:p>
            <a:pPr lvl="1">
              <a:buNone/>
            </a:pPr>
            <a:endParaRPr lang="en-US" sz="300" dirty="0" smtClean="0"/>
          </a:p>
        </p:txBody>
      </p:sp>
      <p:pic>
        <p:nvPicPr>
          <p:cNvPr id="4" name="Imagem 3" descr="equacao.gif"/>
          <p:cNvPicPr/>
          <p:nvPr/>
        </p:nvPicPr>
        <p:blipFill>
          <a:blip r:embed="rId3" cstate="print"/>
          <a:stretch>
            <a:fillRect/>
          </a:stretch>
        </p:blipFill>
        <p:spPr>
          <a:xfrm>
            <a:off x="1403648" y="2852936"/>
            <a:ext cx="2952328" cy="1306691"/>
          </a:xfrm>
          <a:prstGeom prst="rect">
            <a:avLst/>
          </a:prstGeom>
        </p:spPr>
      </p:pic>
      <p:pic>
        <p:nvPicPr>
          <p:cNvPr id="5" name="Imagem 4" descr="Diagram of two masses attracting one another">
            <a:hlinkClick r:id="rId4" tooltip="&quot;Diagram of two masses attracting one another&quot;"/>
          </p:cNvPr>
          <p:cNvPicPr/>
          <p:nvPr/>
        </p:nvPicPr>
        <p:blipFill>
          <a:blip r:embed="rId5" cstate="print"/>
          <a:srcRect b="31524"/>
          <a:stretch>
            <a:fillRect/>
          </a:stretch>
        </p:blipFill>
        <p:spPr bwMode="auto">
          <a:xfrm>
            <a:off x="5292080" y="2780928"/>
            <a:ext cx="3226080" cy="1584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rmAutofit fontScale="90000"/>
          </a:bodyPr>
          <a:lstStyle/>
          <a:p>
            <a:endParaRPr lang="pt-PT" dirty="0"/>
          </a:p>
        </p:txBody>
      </p:sp>
      <p:sp>
        <p:nvSpPr>
          <p:cNvPr id="3" name="Marcador de Posição de Conteúdo 2"/>
          <p:cNvSpPr>
            <a:spLocks noGrp="1"/>
          </p:cNvSpPr>
          <p:nvPr>
            <p:ph idx="1"/>
          </p:nvPr>
        </p:nvSpPr>
        <p:spPr>
          <a:xfrm>
            <a:off x="179512" y="980728"/>
            <a:ext cx="8507288" cy="5400600"/>
          </a:xfrm>
        </p:spPr>
        <p:txBody>
          <a:bodyPr>
            <a:noAutofit/>
          </a:bodyPr>
          <a:lstStyle/>
          <a:p>
            <a:pPr algn="just">
              <a:buNone/>
            </a:pPr>
            <a:r>
              <a:rPr lang="en-US" dirty="0" smtClean="0"/>
              <a:t>	</a:t>
            </a:r>
            <a:r>
              <a:rPr lang="en-US" sz="2800" dirty="0" smtClean="0"/>
              <a:t>To </a:t>
            </a:r>
            <a:r>
              <a:rPr lang="en-US" sz="2800" dirty="0"/>
              <a:t>conclude that the force holding the planets in their orbits obeys an inverse square Newton used </a:t>
            </a:r>
            <a:r>
              <a:rPr lang="en-US" sz="2800" dirty="0" err="1"/>
              <a:t>Kepler’s</a:t>
            </a:r>
            <a:r>
              <a:rPr lang="en-US" sz="2800" dirty="0"/>
              <a:t> laws of planetary motion. </a:t>
            </a:r>
            <a:r>
              <a:rPr lang="en-US" sz="2800" dirty="0" err="1"/>
              <a:t>Kepler</a:t>
            </a:r>
            <a:r>
              <a:rPr lang="en-US" sz="2800" dirty="0"/>
              <a:t> formulates these laws doing a meticulous analysis of data collected by Danish astronomer </a:t>
            </a:r>
            <a:r>
              <a:rPr lang="en-US" sz="2800" dirty="0" err="1"/>
              <a:t>Tycho</a:t>
            </a:r>
            <a:r>
              <a:rPr lang="en-US" sz="2800" dirty="0"/>
              <a:t> Brahe. </a:t>
            </a:r>
            <a:endParaRPr lang="en-US" sz="2800" dirty="0" smtClean="0"/>
          </a:p>
          <a:p>
            <a:pPr algn="just">
              <a:buNone/>
            </a:pPr>
            <a:endParaRPr lang="en-US" sz="2800" dirty="0"/>
          </a:p>
          <a:p>
            <a:pPr algn="just">
              <a:buNone/>
            </a:pPr>
            <a:endParaRPr lang="en-US" sz="2800" dirty="0" smtClean="0"/>
          </a:p>
          <a:p>
            <a:pPr algn="just">
              <a:buNone/>
            </a:pPr>
            <a:endParaRPr lang="en-US" sz="2800" dirty="0"/>
          </a:p>
          <a:p>
            <a:pPr algn="just">
              <a:buNone/>
            </a:pPr>
            <a:r>
              <a:rPr lang="en-US" sz="2800" dirty="0" smtClean="0"/>
              <a:t> </a:t>
            </a:r>
          </a:p>
          <a:p>
            <a:pPr algn="just">
              <a:buNone/>
            </a:pPr>
            <a:r>
              <a:rPr lang="en-US" sz="2800" dirty="0" smtClean="0"/>
              <a:t> </a:t>
            </a:r>
            <a:endParaRPr lang="pt-PT" sz="2800" dirty="0"/>
          </a:p>
          <a:p>
            <a:pPr algn="just">
              <a:buNone/>
            </a:pPr>
            <a:endParaRPr lang="en-US" sz="1000" dirty="0" smtClean="0"/>
          </a:p>
          <a:p>
            <a:pPr algn="just">
              <a:buNone/>
            </a:pPr>
            <a:endParaRPr lang="en-US" sz="200" dirty="0" smtClean="0"/>
          </a:p>
          <a:p>
            <a:pPr algn="just">
              <a:buNone/>
            </a:pPr>
            <a:r>
              <a:rPr lang="en-US" sz="1600" dirty="0" smtClean="0"/>
              <a:t>          Drawing </a:t>
            </a:r>
            <a:r>
              <a:rPr lang="en-US" sz="1600" dirty="0"/>
              <a:t>of </a:t>
            </a:r>
            <a:r>
              <a:rPr lang="en-US" sz="1600" dirty="0" err="1"/>
              <a:t>Tycho</a:t>
            </a:r>
            <a:r>
              <a:rPr lang="en-US" sz="1600" dirty="0"/>
              <a:t> </a:t>
            </a:r>
            <a:r>
              <a:rPr lang="en-US" sz="1600" dirty="0" smtClean="0"/>
              <a:t>Brahe's observatory</a:t>
            </a:r>
            <a:endParaRPr lang="pt-PT" sz="1600" dirty="0"/>
          </a:p>
          <a:p>
            <a:pPr algn="just">
              <a:buNone/>
            </a:pPr>
            <a:endParaRPr lang="en-US" sz="2800" dirty="0" smtClean="0"/>
          </a:p>
          <a:p>
            <a:pPr>
              <a:buNone/>
            </a:pPr>
            <a:endParaRPr lang="pt-PT" dirty="0"/>
          </a:p>
          <a:p>
            <a:endParaRPr lang="pt-PT" dirty="0"/>
          </a:p>
        </p:txBody>
      </p:sp>
      <p:pic>
        <p:nvPicPr>
          <p:cNvPr id="4" name="Imagem 3" descr="tito.jpg"/>
          <p:cNvPicPr/>
          <p:nvPr/>
        </p:nvPicPr>
        <p:blipFill>
          <a:blip r:embed="rId2" cstate="print"/>
          <a:stretch>
            <a:fillRect/>
          </a:stretch>
        </p:blipFill>
        <p:spPr>
          <a:xfrm>
            <a:off x="539552" y="3284984"/>
            <a:ext cx="3600400" cy="2808312"/>
          </a:xfrm>
          <a:prstGeom prst="rect">
            <a:avLst/>
          </a:prstGeom>
        </p:spPr>
      </p:pic>
      <p:pic>
        <p:nvPicPr>
          <p:cNvPr id="5" name="Imagem 4" descr="Kepler.jpg"/>
          <p:cNvPicPr/>
          <p:nvPr/>
        </p:nvPicPr>
        <p:blipFill>
          <a:blip r:embed="rId3" cstate="print"/>
          <a:stretch>
            <a:fillRect/>
          </a:stretch>
        </p:blipFill>
        <p:spPr>
          <a:xfrm>
            <a:off x="5220072" y="3140968"/>
            <a:ext cx="2996726" cy="1872208"/>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5692" y="5229200"/>
            <a:ext cx="4526217"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a:bodyPr>
          <a:lstStyle/>
          <a:p>
            <a:pPr algn="l"/>
            <a:r>
              <a:rPr lang="pt-PT" sz="4000" b="1" dirty="0" err="1">
                <a:solidFill>
                  <a:srgbClr val="0070C0"/>
                </a:solidFill>
              </a:rPr>
              <a:t>Pendulum</a:t>
            </a:r>
            <a:r>
              <a:rPr lang="pt-PT" sz="4000" b="1" dirty="0">
                <a:solidFill>
                  <a:srgbClr val="0070C0"/>
                </a:solidFill>
              </a:rPr>
              <a:t> </a:t>
            </a:r>
            <a:r>
              <a:rPr lang="pt-PT" sz="4000" b="1" dirty="0" err="1" smtClean="0">
                <a:solidFill>
                  <a:srgbClr val="0070C0"/>
                </a:solidFill>
              </a:rPr>
              <a:t>Activity</a:t>
            </a:r>
            <a:endParaRPr lang="pt-PT" sz="4000" dirty="0">
              <a:solidFill>
                <a:srgbClr val="0070C0"/>
              </a:solidFill>
            </a:endParaRPr>
          </a:p>
        </p:txBody>
      </p:sp>
      <p:sp>
        <p:nvSpPr>
          <p:cNvPr id="3" name="Marcador de Posição de Conteúdo 2"/>
          <p:cNvSpPr>
            <a:spLocks noGrp="1"/>
          </p:cNvSpPr>
          <p:nvPr>
            <p:ph idx="1"/>
          </p:nvPr>
        </p:nvSpPr>
        <p:spPr>
          <a:xfrm>
            <a:off x="179512" y="1052736"/>
            <a:ext cx="5256584" cy="5256584"/>
          </a:xfrm>
        </p:spPr>
        <p:txBody>
          <a:bodyPr>
            <a:normAutofit fontScale="92500" lnSpcReduction="20000"/>
          </a:bodyPr>
          <a:lstStyle/>
          <a:p>
            <a:pPr>
              <a:buNone/>
            </a:pPr>
            <a:r>
              <a:rPr lang="en-US" sz="2800" dirty="0" smtClean="0"/>
              <a:t>	Galileo </a:t>
            </a:r>
            <a:r>
              <a:rPr lang="en-US" sz="2800" dirty="0"/>
              <a:t>discovered that, for small swings, the period of a pendulum is approximately independent of the</a:t>
            </a:r>
            <a:r>
              <a:rPr lang="pt-PT" sz="2800" dirty="0"/>
              <a:t> amplitude </a:t>
            </a:r>
            <a:r>
              <a:rPr lang="en-US" sz="2800" dirty="0"/>
              <a:t>of the swing. He also found that the period is independent of the </a:t>
            </a:r>
            <a:r>
              <a:rPr lang="pt-PT" sz="2800" dirty="0" err="1"/>
              <a:t>mass</a:t>
            </a:r>
            <a:r>
              <a:rPr lang="pt-PT" sz="2800" dirty="0"/>
              <a:t> </a:t>
            </a:r>
            <a:r>
              <a:rPr lang="en-US" sz="2800" dirty="0"/>
              <a:t>of the bob, and proportional to the square root of the length of the pendulum.  </a:t>
            </a:r>
            <a:endParaRPr lang="en-US" sz="2800" dirty="0" smtClean="0"/>
          </a:p>
          <a:p>
            <a:pPr>
              <a:buNone/>
            </a:pPr>
            <a:endParaRPr lang="en-US" sz="2800" dirty="0"/>
          </a:p>
          <a:p>
            <a:pPr>
              <a:buNone/>
            </a:pPr>
            <a:endParaRPr lang="en-US" sz="2800" dirty="0" smtClean="0"/>
          </a:p>
          <a:p>
            <a:pPr>
              <a:buNone/>
            </a:pPr>
            <a:endParaRPr lang="pt-PT" sz="2800" dirty="0"/>
          </a:p>
          <a:p>
            <a:pPr>
              <a:buNone/>
            </a:pPr>
            <a:r>
              <a:rPr lang="en-US" dirty="0"/>
              <a:t> </a:t>
            </a:r>
            <a:r>
              <a:rPr lang="en-US" dirty="0" smtClean="0"/>
              <a:t>	</a:t>
            </a:r>
            <a:r>
              <a:rPr lang="en-US" sz="1600" b="1" i="1" dirty="0" smtClean="0"/>
              <a:t>L</a:t>
            </a:r>
            <a:r>
              <a:rPr lang="en-US" sz="1600" dirty="0"/>
              <a:t> is the length of the pendulum and </a:t>
            </a:r>
            <a:r>
              <a:rPr lang="en-US" sz="1600" b="1" i="1" dirty="0"/>
              <a:t>g</a:t>
            </a:r>
            <a:r>
              <a:rPr lang="en-US" sz="1600" dirty="0"/>
              <a:t> is the local acceleration of </a:t>
            </a:r>
            <a:r>
              <a:rPr lang="en-US" sz="1600" dirty="0" smtClean="0"/>
              <a:t>gravity</a:t>
            </a:r>
            <a:endParaRPr lang="pt-PT" sz="1600" dirty="0"/>
          </a:p>
        </p:txBody>
      </p:sp>
      <p:pic>
        <p:nvPicPr>
          <p:cNvPr id="4" name="Imagem 3" descr="pendulo1.jpg"/>
          <p:cNvPicPr/>
          <p:nvPr/>
        </p:nvPicPr>
        <p:blipFill>
          <a:blip r:embed="rId2" cstate="print"/>
          <a:stretch>
            <a:fillRect/>
          </a:stretch>
        </p:blipFill>
        <p:spPr>
          <a:xfrm>
            <a:off x="5615608" y="1340768"/>
            <a:ext cx="3528392" cy="3168352"/>
          </a:xfrm>
          <a:prstGeom prst="rect">
            <a:avLst/>
          </a:prstGeom>
        </p:spPr>
      </p:pic>
      <p:sp>
        <p:nvSpPr>
          <p:cNvPr id="2049" name="Rectangle 1"/>
          <p:cNvSpPr>
            <a:spLocks noChangeArrowheads="1"/>
          </p:cNvSpPr>
          <p:nvPr/>
        </p:nvSpPr>
        <p:spPr bwMode="auto">
          <a:xfrm>
            <a:off x="0" y="90100"/>
            <a:ext cx="21993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9293" y="3913807"/>
            <a:ext cx="18192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93</Words>
  <Application>Microsoft Office PowerPoint</Application>
  <PresentationFormat>On-screen Show (4:3)</PresentationFormat>
  <Paragraphs>103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do Office</vt:lpstr>
      <vt:lpstr>Science can be simple </vt:lpstr>
      <vt:lpstr>Background: </vt:lpstr>
      <vt:lpstr>Background: </vt:lpstr>
      <vt:lpstr>Activities</vt:lpstr>
      <vt:lpstr>Activities</vt:lpstr>
      <vt:lpstr>PowerPoint Presentation</vt:lpstr>
      <vt:lpstr>Other Laws</vt:lpstr>
      <vt:lpstr>PowerPoint Presentation</vt:lpstr>
      <vt:lpstr>Pendulum Activity</vt:lpstr>
      <vt:lpstr>Curiosity</vt:lpstr>
      <vt:lpstr>Goal: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can be simple</dc:title>
  <dc:creator>User</dc:creator>
  <cp:lastModifiedBy>Ana Melo</cp:lastModifiedBy>
  <cp:revision>16</cp:revision>
  <dcterms:created xsi:type="dcterms:W3CDTF">2017-04-26T17:58:54Z</dcterms:created>
  <dcterms:modified xsi:type="dcterms:W3CDTF">2017-06-29T19:12:05Z</dcterms:modified>
</cp:coreProperties>
</file>