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2" r:id="rId5"/>
    <p:sldId id="256" r:id="rId6"/>
    <p:sldId id="257" r:id="rId7"/>
    <p:sldId id="263" r:id="rId8"/>
    <p:sldId id="264" r:id="rId9"/>
    <p:sldId id="265" r:id="rId10"/>
    <p:sldId id="266" r:id="rId11"/>
    <p:sldId id="267" r:id="rId12"/>
    <p:sldId id="268" r:id="rId13"/>
    <p:sldId id="269" r:id="rId14"/>
    <p:sldId id="270" r:id="rId15"/>
    <p:sldId id="272" r:id="rId16"/>
    <p:sldId id="273" r:id="rId17"/>
    <p:sldId id="274" r:id="rId18"/>
    <p:sldId id="27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7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1CF4807-8EF5-4E07-AE65-8049F011B37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CF4807-8EF5-4E07-AE65-8049F011B37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1CF4807-8EF5-4E07-AE65-8049F011B37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1CF4807-8EF5-4E07-AE65-8049F011B3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62013FD-4383-4BCB-A3D3-156A66D5D88B}" type="datetimeFigureOut">
              <a:rPr lang="en-US" smtClean="0"/>
              <a:pPr/>
              <a:t>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1CF4807-8EF5-4E07-AE65-8049F011B37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62013FD-4383-4BCB-A3D3-156A66D5D88B}" type="datetimeFigureOut">
              <a:rPr lang="en-US" smtClean="0"/>
              <a:pPr/>
              <a:t>1/7/2017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CF4807-8EF5-4E07-AE65-8049F011B37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hinglink.com/scene/8742279858744197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thinglink.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1268760"/>
            <a:ext cx="7406640" cy="896120"/>
          </a:xfrm>
          <a:solidFill>
            <a:srgbClr val="92D050"/>
          </a:solidFill>
        </p:spPr>
        <p:txBody>
          <a:bodyPr/>
          <a:lstStyle/>
          <a:p>
            <a:r>
              <a:rPr lang="en-GB" dirty="0" smtClean="0">
                <a:solidFill>
                  <a:schemeClr val="tx1"/>
                </a:solidFill>
              </a:rPr>
              <a:t>Why live in a danger zone?</a:t>
            </a:r>
            <a:endParaRPr lang="en-GB" dirty="0">
              <a:solidFill>
                <a:schemeClr val="tx1"/>
              </a:solidFill>
            </a:endParaRPr>
          </a:p>
        </p:txBody>
      </p:sp>
      <p:sp>
        <p:nvSpPr>
          <p:cNvPr id="5" name="Subtitle 4"/>
          <p:cNvSpPr>
            <a:spLocks noGrp="1"/>
          </p:cNvSpPr>
          <p:nvPr>
            <p:ph type="subTitle" idx="1"/>
          </p:nvPr>
        </p:nvSpPr>
        <p:spPr>
          <a:xfrm>
            <a:off x="1259632" y="260648"/>
            <a:ext cx="7406640" cy="642832"/>
          </a:xfrm>
          <a:solidFill>
            <a:srgbClr val="FFC000"/>
          </a:solidFill>
        </p:spPr>
        <p:txBody>
          <a:bodyPr>
            <a:normAutofit fontScale="92500" lnSpcReduction="20000"/>
          </a:bodyPr>
          <a:lstStyle/>
          <a:p>
            <a:r>
              <a:rPr lang="en-GB" b="1" dirty="0" err="1" smtClean="0"/>
              <a:t>ThinkLink</a:t>
            </a:r>
            <a:r>
              <a:rPr lang="en-GB" b="1" dirty="0" smtClean="0"/>
              <a:t> activity based on </a:t>
            </a:r>
            <a:r>
              <a:rPr lang="en-GB" b="1" dirty="0" smtClean="0"/>
              <a:t>Geog.3 </a:t>
            </a:r>
            <a:r>
              <a:rPr lang="en-GB" b="1" dirty="0" smtClean="0"/>
              <a:t>(4</a:t>
            </a:r>
            <a:r>
              <a:rPr lang="en-GB" b="1" baseline="30000" dirty="0" smtClean="0"/>
              <a:t>th</a:t>
            </a:r>
            <a:r>
              <a:rPr lang="en-GB" b="1" dirty="0" smtClean="0"/>
              <a:t> edition)  </a:t>
            </a:r>
            <a:r>
              <a:rPr lang="en-GB" b="1" dirty="0" smtClean="0"/>
              <a:t>pages 102 and 103</a:t>
            </a:r>
            <a:endParaRPr lang="en-GB" b="1" dirty="0"/>
          </a:p>
        </p:txBody>
      </p:sp>
      <p:sp>
        <p:nvSpPr>
          <p:cNvPr id="6" name="Rectangle 5"/>
          <p:cNvSpPr/>
          <p:nvPr/>
        </p:nvSpPr>
        <p:spPr>
          <a:xfrm>
            <a:off x="1331640" y="3140968"/>
            <a:ext cx="7272808"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b="1" dirty="0" smtClean="0"/>
              <a:t>Your goal for this lesson is to understand the reasons why people continue to live in areas of volcanic and earthquake activity.</a:t>
            </a:r>
            <a:endParaRPr lang="en-GB"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187624" y="1447800"/>
            <a:ext cx="7746064" cy="1405136"/>
          </a:xfrm>
        </p:spPr>
        <p:style>
          <a:lnRef idx="1">
            <a:schemeClr val="accent4"/>
          </a:lnRef>
          <a:fillRef idx="2">
            <a:schemeClr val="accent4"/>
          </a:fillRef>
          <a:effectRef idx="1">
            <a:schemeClr val="accent4"/>
          </a:effectRef>
          <a:fontRef idx="minor">
            <a:schemeClr val="dk1"/>
          </a:fontRef>
        </p:style>
        <p:txBody>
          <a:bodyPr/>
          <a:lstStyle/>
          <a:p>
            <a:pPr>
              <a:buNone/>
            </a:pPr>
            <a:r>
              <a:rPr lang="en-GB" b="1" dirty="0" smtClean="0"/>
              <a:t>Save your image on </a:t>
            </a:r>
            <a:r>
              <a:rPr lang="en-GB" b="1" dirty="0" smtClean="0"/>
              <a:t>JPG </a:t>
            </a:r>
            <a:r>
              <a:rPr lang="en-GB" b="1" dirty="0" smtClean="0"/>
              <a:t>format . Click on current slide only. </a:t>
            </a:r>
          </a:p>
          <a:p>
            <a:pPr>
              <a:buNone/>
            </a:pPr>
            <a:endParaRPr lang="en-GB" b="1" dirty="0"/>
          </a:p>
        </p:txBody>
      </p:sp>
      <p:pic>
        <p:nvPicPr>
          <p:cNvPr id="23555" name="Picture 3"/>
          <p:cNvPicPr>
            <a:picLocks noChangeAspect="1" noChangeArrowheads="1"/>
          </p:cNvPicPr>
          <p:nvPr/>
        </p:nvPicPr>
        <p:blipFill>
          <a:blip r:embed="rId2" cstate="print"/>
          <a:srcRect/>
          <a:stretch>
            <a:fillRect/>
          </a:stretch>
        </p:blipFill>
        <p:spPr bwMode="auto">
          <a:xfrm>
            <a:off x="0" y="3284984"/>
            <a:ext cx="9144000" cy="2118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4000488" cy="1143000"/>
          </a:xfrm>
        </p:spPr>
        <p:style>
          <a:lnRef idx="1">
            <a:schemeClr val="accent4"/>
          </a:lnRef>
          <a:fillRef idx="2">
            <a:schemeClr val="accent4"/>
          </a:fillRef>
          <a:effectRef idx="1">
            <a:schemeClr val="accent4"/>
          </a:effectRef>
          <a:fontRef idx="minor">
            <a:schemeClr val="dk1"/>
          </a:fontRef>
        </p:style>
        <p:txBody>
          <a:bodyPr/>
          <a:lstStyle/>
          <a:p>
            <a:r>
              <a:rPr lang="en-GB" b="1" dirty="0" smtClean="0"/>
              <a:t>Upload image</a:t>
            </a:r>
            <a:endParaRPr lang="en-GB"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331640" y="1700808"/>
            <a:ext cx="52006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438150"/>
            <a:ext cx="9217762" cy="4359002"/>
          </a:xfrm>
          <a:prstGeom prst="rect">
            <a:avLst/>
          </a:prstGeom>
          <a:noFill/>
          <a:ln w="9525">
            <a:noFill/>
            <a:miter lim="800000"/>
            <a:headEnd/>
            <a:tailEnd/>
          </a:ln>
        </p:spPr>
      </p:pic>
      <p:sp>
        <p:nvSpPr>
          <p:cNvPr id="5" name="TextBox 4"/>
          <p:cNvSpPr txBox="1"/>
          <p:nvPr/>
        </p:nvSpPr>
        <p:spPr>
          <a:xfrm>
            <a:off x="7812360" y="5445224"/>
            <a:ext cx="1081322" cy="707886"/>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GB" sz="4000" dirty="0" smtClean="0"/>
              <a:t>Save</a:t>
            </a:r>
            <a:endParaRPr lang="en-GB" sz="4000" dirty="0"/>
          </a:p>
        </p:txBody>
      </p:sp>
      <p:cxnSp>
        <p:nvCxnSpPr>
          <p:cNvPr id="7" name="Straight Arrow Connector 6"/>
          <p:cNvCxnSpPr>
            <a:stCxn id="5" idx="0"/>
          </p:cNvCxnSpPr>
          <p:nvPr/>
        </p:nvCxnSpPr>
        <p:spPr>
          <a:xfrm flipV="1">
            <a:off x="8353021" y="4869160"/>
            <a:ext cx="251427"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0622" y="1700808"/>
            <a:ext cx="9113378" cy="4807935"/>
          </a:xfrm>
          <a:prstGeom prst="rect">
            <a:avLst/>
          </a:prstGeom>
          <a:noFill/>
          <a:ln w="9525">
            <a:noFill/>
            <a:miter lim="800000"/>
            <a:headEnd/>
            <a:tailEnd/>
          </a:ln>
        </p:spPr>
      </p:pic>
      <p:sp>
        <p:nvSpPr>
          <p:cNvPr id="3" name="TextBox 2"/>
          <p:cNvSpPr txBox="1"/>
          <p:nvPr/>
        </p:nvSpPr>
        <p:spPr>
          <a:xfrm>
            <a:off x="0" y="332656"/>
            <a:ext cx="91440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smtClean="0"/>
              <a:t>Add a title. Click where you want to add a tag which is going to be text.</a:t>
            </a:r>
            <a:endParaRPr lang="en-GB" sz="2800" b="1" dirty="0"/>
          </a:p>
        </p:txBody>
      </p:sp>
      <p:cxnSp>
        <p:nvCxnSpPr>
          <p:cNvPr id="6" name="Straight Arrow Connector 5"/>
          <p:cNvCxnSpPr>
            <a:stCxn id="3" idx="2"/>
          </p:cNvCxnSpPr>
          <p:nvPr/>
        </p:nvCxnSpPr>
        <p:spPr>
          <a:xfrm flipH="1">
            <a:off x="3851920" y="1286763"/>
            <a:ext cx="720080" cy="41404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p:nvPr/>
        </p:nvCxnSpPr>
        <p:spPr>
          <a:xfrm flipH="1">
            <a:off x="6516216" y="764704"/>
            <a:ext cx="144016" cy="19442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51520" y="404664"/>
            <a:ext cx="8535251" cy="4149080"/>
          </a:xfrm>
          <a:prstGeom prst="rect">
            <a:avLst/>
          </a:prstGeom>
          <a:noFill/>
          <a:ln w="9525">
            <a:noFill/>
            <a:miter lim="800000"/>
            <a:headEnd/>
            <a:tailEnd/>
          </a:ln>
        </p:spPr>
      </p:pic>
      <p:sp>
        <p:nvSpPr>
          <p:cNvPr id="3" name="TextBox 2"/>
          <p:cNvSpPr txBox="1"/>
          <p:nvPr/>
        </p:nvSpPr>
        <p:spPr>
          <a:xfrm>
            <a:off x="251520" y="4869160"/>
            <a:ext cx="8892481"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4000" b="1" dirty="0" smtClean="0"/>
              <a:t>Save-bottom right. The following slide shows you how your image will appear once you have saved it. </a:t>
            </a:r>
            <a:endParaRPr lang="en-GB"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188640"/>
            <a:ext cx="9101433" cy="4508673"/>
          </a:xfrm>
          <a:prstGeom prst="rect">
            <a:avLst/>
          </a:prstGeom>
          <a:noFill/>
          <a:ln w="9525">
            <a:noFill/>
            <a:miter lim="800000"/>
            <a:headEnd/>
            <a:tailEnd/>
          </a:ln>
          <a:effectLst/>
        </p:spPr>
      </p:pic>
      <p:sp>
        <p:nvSpPr>
          <p:cNvPr id="3" name="TextBox 2"/>
          <p:cNvSpPr txBox="1"/>
          <p:nvPr/>
        </p:nvSpPr>
        <p:spPr>
          <a:xfrm>
            <a:off x="683568" y="5085184"/>
            <a:ext cx="7704856"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smtClean="0"/>
              <a:t>Go over the image your first tag is.  A circle appears.  Put the arrow in the circle. The annotations appears.</a:t>
            </a:r>
            <a:endParaRPr lang="en-GB"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steps</a:t>
            </a:r>
            <a:endParaRPr lang="en-GB" dirty="0"/>
          </a:p>
        </p:txBody>
      </p:sp>
      <p:sp>
        <p:nvSpPr>
          <p:cNvPr id="3" name="Content Placeholder 2"/>
          <p:cNvSpPr>
            <a:spLocks noGrp="1"/>
          </p:cNvSpPr>
          <p:nvPr>
            <p:ph idx="1"/>
          </p:nvPr>
        </p:nvSpPr>
        <p:spPr>
          <a:xfrm>
            <a:off x="1435608" y="1447800"/>
            <a:ext cx="7498080" cy="2269232"/>
          </a:xfrm>
        </p:spPr>
        <p:txBody>
          <a:bodyPr/>
          <a:lstStyle/>
          <a:p>
            <a:r>
              <a:rPr lang="en-GB" dirty="0" smtClean="0"/>
              <a:t>At least one of the tags must be a video.</a:t>
            </a:r>
          </a:p>
          <a:p>
            <a:r>
              <a:rPr lang="en-GB" dirty="0" smtClean="0"/>
              <a:t>Find one video which shows one of the reasons e.g. sulphur mining in Indonesia .</a:t>
            </a:r>
          </a:p>
          <a:p>
            <a:r>
              <a:rPr lang="en-GB" dirty="0" smtClean="0"/>
              <a:t>Copy the link.</a:t>
            </a:r>
            <a:endParaRPr lang="en-GB" dirty="0"/>
          </a:p>
        </p:txBody>
      </p:sp>
      <p:pic>
        <p:nvPicPr>
          <p:cNvPr id="29699" name="Picture 3"/>
          <p:cNvPicPr>
            <a:picLocks noChangeAspect="1" noChangeArrowheads="1"/>
          </p:cNvPicPr>
          <p:nvPr/>
        </p:nvPicPr>
        <p:blipFill>
          <a:blip r:embed="rId2" cstate="print"/>
          <a:srcRect/>
          <a:stretch>
            <a:fillRect/>
          </a:stretch>
        </p:blipFill>
        <p:spPr bwMode="auto">
          <a:xfrm>
            <a:off x="1403648" y="3789040"/>
            <a:ext cx="5495925" cy="1381125"/>
          </a:xfrm>
          <a:prstGeom prst="rect">
            <a:avLst/>
          </a:prstGeom>
          <a:noFill/>
          <a:ln w="9525">
            <a:noFill/>
            <a:miter lim="800000"/>
            <a:headEnd/>
            <a:tailEnd/>
          </a:ln>
        </p:spPr>
      </p:pic>
      <p:sp>
        <p:nvSpPr>
          <p:cNvPr id="6" name="TextBox 5"/>
          <p:cNvSpPr txBox="1"/>
          <p:nvPr/>
        </p:nvSpPr>
        <p:spPr>
          <a:xfrm>
            <a:off x="1115616" y="5288340"/>
            <a:ext cx="8028384"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3200" b="1" dirty="0" smtClean="0"/>
              <a:t>Go back to your image on </a:t>
            </a:r>
            <a:r>
              <a:rPr lang="en-GB" sz="3200" b="1" dirty="0" err="1" smtClean="0"/>
              <a:t>thinglink</a:t>
            </a:r>
            <a:r>
              <a:rPr lang="en-GB" sz="3200" b="1" dirty="0" smtClean="0"/>
              <a:t>. Click on edit on the right. Click to add a tag on the image. </a:t>
            </a:r>
            <a:endParaRPr lang="en-GB"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8.PNG"/>
          <p:cNvPicPr>
            <a:picLocks noGrp="1" noChangeAspect="1"/>
          </p:cNvPicPr>
          <p:nvPr>
            <p:ph idx="4294967295"/>
          </p:nvPr>
        </p:nvPicPr>
        <p:blipFill>
          <a:blip r:embed="rId2" cstate="print"/>
          <a:stretch>
            <a:fillRect/>
          </a:stretch>
        </p:blipFill>
        <p:spPr>
          <a:xfrm>
            <a:off x="0" y="2780928"/>
            <a:ext cx="9277566" cy="3212976"/>
          </a:xfrm>
        </p:spPr>
      </p:pic>
      <p:sp>
        <p:nvSpPr>
          <p:cNvPr id="5" name="TextBox 4"/>
          <p:cNvSpPr txBox="1"/>
          <p:nvPr/>
        </p:nvSpPr>
        <p:spPr>
          <a:xfrm>
            <a:off x="323528" y="332656"/>
            <a:ext cx="8208912"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smtClean="0"/>
              <a:t>Paste you link. Your video must appear on your image. Delete the text from the video and add your own text. E.g. Valuable materials. For instance, sulphur is mined around volcano vents. </a:t>
            </a:r>
            <a:endParaRPr lang="en-GB" sz="2800" b="1" dirty="0"/>
          </a:p>
        </p:txBody>
      </p:sp>
      <p:sp>
        <p:nvSpPr>
          <p:cNvPr id="6" name="TextBox 5"/>
          <p:cNvSpPr txBox="1"/>
          <p:nvPr/>
        </p:nvSpPr>
        <p:spPr>
          <a:xfrm>
            <a:off x="7452320" y="6150114"/>
            <a:ext cx="1081322" cy="707886"/>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GB" sz="4000" dirty="0" smtClean="0"/>
              <a:t>Save</a:t>
            </a:r>
            <a:endParaRPr lang="en-GB" sz="4000" dirty="0"/>
          </a:p>
        </p:txBody>
      </p:sp>
      <p:cxnSp>
        <p:nvCxnSpPr>
          <p:cNvPr id="8" name="Straight Arrow Connector 7"/>
          <p:cNvCxnSpPr/>
          <p:nvPr/>
        </p:nvCxnSpPr>
        <p:spPr>
          <a:xfrm flipH="1">
            <a:off x="971600" y="2276872"/>
            <a:ext cx="144016" cy="576064"/>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a:off x="1259632" y="2348880"/>
            <a:ext cx="576064" cy="288032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2060848"/>
            <a:ext cx="9267825" cy="3019425"/>
          </a:xfrm>
          <a:prstGeom prst="rect">
            <a:avLst/>
          </a:prstGeom>
          <a:noFill/>
          <a:ln w="9525">
            <a:noFill/>
            <a:miter lim="800000"/>
            <a:headEnd/>
            <a:tailEnd/>
          </a:ln>
          <a:effectLst/>
        </p:spPr>
      </p:pic>
      <p:sp>
        <p:nvSpPr>
          <p:cNvPr id="3" name="Title 2"/>
          <p:cNvSpPr>
            <a:spLocks noGrp="1"/>
          </p:cNvSpPr>
          <p:nvPr>
            <p:ph type="title"/>
          </p:nvPr>
        </p:nvSpPr>
        <p:spPr>
          <a:xfrm>
            <a:off x="539552" y="260648"/>
            <a:ext cx="8316416"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smtClean="0"/>
              <a:t>Click on the circle. The new text  appears below the video.</a:t>
            </a:r>
            <a:endParaRPr lang="en-GB"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653136"/>
            <a:ext cx="7714104" cy="1872208"/>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GB" dirty="0" smtClean="0">
                <a:hlinkClick r:id="rId2"/>
              </a:rPr>
              <a:t>Click on this box to access my image with two tags. Don’t use the same images and video! </a:t>
            </a:r>
            <a:endParaRPr lang="en-GB" dirty="0">
              <a:hlinkClick r:id="rId2"/>
            </a:endParaRPr>
          </a:p>
        </p:txBody>
      </p:sp>
      <p:sp>
        <p:nvSpPr>
          <p:cNvPr id="3" name="Content Placeholder 2"/>
          <p:cNvSpPr>
            <a:spLocks noGrp="1"/>
          </p:cNvSpPr>
          <p:nvPr>
            <p:ph idx="1"/>
          </p:nvPr>
        </p:nvSpPr>
        <p:spPr>
          <a:xfrm>
            <a:off x="1259632" y="836712"/>
            <a:ext cx="7498080" cy="234124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buNone/>
            </a:pPr>
            <a:r>
              <a:rPr lang="en-GB" b="1" dirty="0" smtClean="0"/>
              <a:t>Once you have completed this activity, copy the link on top of your page and send it to my school email. Don’t forget to add your class and name to your email. </a:t>
            </a:r>
          </a:p>
          <a:p>
            <a:endParaRPr lang="en-GB" b="1" dirty="0" smtClean="0"/>
          </a:p>
          <a:p>
            <a:pPr>
              <a:buNone/>
            </a:pPr>
            <a:endParaRPr lang="en-GB" b="1" dirty="0"/>
          </a:p>
        </p:txBody>
      </p:sp>
      <p:pic>
        <p:nvPicPr>
          <p:cNvPr id="30724" name="Picture 4"/>
          <p:cNvPicPr>
            <a:picLocks noChangeAspect="1" noChangeArrowheads="1"/>
          </p:cNvPicPr>
          <p:nvPr/>
        </p:nvPicPr>
        <p:blipFill>
          <a:blip r:embed="rId3" cstate="print"/>
          <a:srcRect/>
          <a:stretch>
            <a:fillRect/>
          </a:stretch>
        </p:blipFill>
        <p:spPr bwMode="auto">
          <a:xfrm>
            <a:off x="349091" y="3717032"/>
            <a:ext cx="8794909"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476672"/>
            <a:ext cx="7890080" cy="5771728"/>
          </a:xfrm>
        </p:spPr>
        <p:txBody>
          <a:bodyPr>
            <a:normAutofit/>
          </a:bodyPr>
          <a:lstStyle/>
          <a:p>
            <a:pPr>
              <a:buNone/>
            </a:pPr>
            <a:r>
              <a:rPr lang="en-GB" dirty="0" smtClean="0"/>
              <a:t>People chose to live </a:t>
            </a:r>
            <a:r>
              <a:rPr lang="en-GB" b="1" dirty="0" smtClean="0"/>
              <a:t>in areas of volcanic and earthquake activity</a:t>
            </a:r>
            <a:r>
              <a:rPr lang="en-GB" dirty="0" smtClean="0"/>
              <a:t> because they felt that the advantages outweighed the disadvantages.</a:t>
            </a:r>
            <a:r>
              <a:rPr lang="en-GB" b="1" dirty="0" smtClean="0"/>
              <a:t/>
            </a:r>
            <a:br>
              <a:rPr lang="en-GB" b="1" dirty="0" smtClean="0"/>
            </a:br>
            <a:r>
              <a:rPr lang="en-GB" b="1" dirty="0" smtClean="0"/>
              <a:t>2 main types of reasons to live in an area:</a:t>
            </a:r>
            <a:r>
              <a:rPr lang="en-GB" dirty="0" smtClean="0"/>
              <a:t> </a:t>
            </a:r>
            <a:br>
              <a:rPr lang="en-GB" dirty="0" smtClean="0"/>
            </a:br>
            <a:r>
              <a:rPr lang="en-US" dirty="0" smtClean="0"/>
              <a:t>- </a:t>
            </a:r>
            <a:r>
              <a:rPr lang="en-GB" b="1" dirty="0" smtClean="0"/>
              <a:t>S</a:t>
            </a:r>
            <a:r>
              <a:rPr lang="en-US" b="1" dirty="0" err="1" smtClean="0"/>
              <a:t>ocial</a:t>
            </a:r>
            <a:r>
              <a:rPr lang="en-US" dirty="0" smtClean="0"/>
              <a:t> reasons (people)</a:t>
            </a:r>
            <a:br>
              <a:rPr lang="en-US" dirty="0" smtClean="0"/>
            </a:br>
            <a:r>
              <a:rPr lang="en-US" dirty="0" smtClean="0"/>
              <a:t>- </a:t>
            </a:r>
            <a:r>
              <a:rPr lang="en-US" b="1" dirty="0" smtClean="0"/>
              <a:t>Economic</a:t>
            </a:r>
            <a:r>
              <a:rPr lang="en-US" dirty="0" smtClean="0"/>
              <a:t> reasons (money)</a:t>
            </a:r>
            <a:br>
              <a:rPr lang="en-US" dirty="0" smtClean="0"/>
            </a:b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b="1" dirty="0" smtClean="0"/>
              <a:t>Social reasons</a:t>
            </a:r>
            <a:endParaRPr lang="en-GB" b="1" dirty="0"/>
          </a:p>
        </p:txBody>
      </p:sp>
      <p:sp>
        <p:nvSpPr>
          <p:cNvPr id="3" name="Content Placeholder 2"/>
          <p:cNvSpPr>
            <a:spLocks noGrp="1"/>
          </p:cNvSpPr>
          <p:nvPr>
            <p:ph idx="1"/>
          </p:nvPr>
        </p:nvSpPr>
        <p:spPr/>
        <p:txBody>
          <a:bodyPr>
            <a:normAutofit lnSpcReduction="10000"/>
          </a:bodyPr>
          <a:lstStyle/>
          <a:p>
            <a:pPr>
              <a:buNone/>
            </a:pPr>
            <a:r>
              <a:rPr lang="en-GB" dirty="0" smtClean="0"/>
              <a:t>These are the main social reasons:</a:t>
            </a:r>
          </a:p>
          <a:p>
            <a:pPr>
              <a:buNone/>
            </a:pPr>
            <a:r>
              <a:rPr lang="en-GB" b="1" dirty="0" smtClean="0"/>
              <a:t>1- Poverty: </a:t>
            </a:r>
            <a:r>
              <a:rPr lang="en-GB" dirty="0" smtClean="0"/>
              <a:t>Poor people, particularly in </a:t>
            </a:r>
            <a:r>
              <a:rPr lang="en-GB" b="1" dirty="0" smtClean="0"/>
              <a:t>LICs</a:t>
            </a:r>
            <a:r>
              <a:rPr lang="en-GB" dirty="0" smtClean="0"/>
              <a:t>, can’t afford to leave.</a:t>
            </a:r>
          </a:p>
          <a:p>
            <a:pPr>
              <a:buNone/>
            </a:pPr>
            <a:r>
              <a:rPr lang="en-GB" dirty="0" smtClean="0"/>
              <a:t>2- People don’t want to leave</a:t>
            </a:r>
            <a:r>
              <a:rPr lang="en-GB" b="1" dirty="0" smtClean="0"/>
              <a:t> family and friends</a:t>
            </a:r>
            <a:r>
              <a:rPr lang="en-GB" dirty="0" smtClean="0"/>
              <a:t>. </a:t>
            </a:r>
          </a:p>
          <a:p>
            <a:pPr>
              <a:buNone/>
            </a:pPr>
            <a:r>
              <a:rPr lang="en-GB" dirty="0" smtClean="0"/>
              <a:t>3- </a:t>
            </a:r>
            <a:r>
              <a:rPr lang="en-GB" b="1" dirty="0" smtClean="0"/>
              <a:t>People feel safe</a:t>
            </a:r>
            <a:r>
              <a:rPr lang="en-GB" dirty="0" smtClean="0"/>
              <a:t> due to earthquake proof buildings. </a:t>
            </a:r>
          </a:p>
          <a:p>
            <a:pPr>
              <a:buNone/>
            </a:pPr>
            <a:r>
              <a:rPr lang="en-GB" dirty="0" smtClean="0"/>
              <a:t>4- </a:t>
            </a:r>
            <a:r>
              <a:rPr lang="en-GB" b="1" dirty="0" smtClean="0"/>
              <a:t>Prediction: </a:t>
            </a:r>
            <a:r>
              <a:rPr lang="en-GB" dirty="0" smtClean="0"/>
              <a:t>Most volcanic eruptions are preceded by clear warning of activity from the volcanoes, </a:t>
            </a:r>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b="1" dirty="0" smtClean="0"/>
              <a:t>Economic reasons</a:t>
            </a:r>
            <a:endParaRPr lang="en-GB" b="1" dirty="0"/>
          </a:p>
        </p:txBody>
      </p:sp>
      <p:sp>
        <p:nvSpPr>
          <p:cNvPr id="3" name="Content Placeholder 2"/>
          <p:cNvSpPr>
            <a:spLocks noGrp="1"/>
          </p:cNvSpPr>
          <p:nvPr>
            <p:ph idx="1"/>
          </p:nvPr>
        </p:nvSpPr>
        <p:spPr/>
        <p:txBody>
          <a:bodyPr>
            <a:normAutofit lnSpcReduction="10000"/>
          </a:bodyPr>
          <a:lstStyle/>
          <a:p>
            <a:pPr>
              <a:buNone/>
            </a:pPr>
            <a:r>
              <a:rPr lang="en-GB" b="1" dirty="0" smtClean="0"/>
              <a:t>4 main economic reasons explain why people continue to live in areas affected by volcanoes: </a:t>
            </a:r>
          </a:p>
          <a:p>
            <a:pPr>
              <a:buNone/>
            </a:pPr>
            <a:r>
              <a:rPr lang="en-GB" b="1" dirty="0" smtClean="0"/>
              <a:t>1-Fertile soils</a:t>
            </a:r>
          </a:p>
          <a:p>
            <a:pPr>
              <a:buNone/>
            </a:pPr>
            <a:r>
              <a:rPr lang="en-GB" b="1" dirty="0" smtClean="0"/>
              <a:t>2- Geothermal energy</a:t>
            </a:r>
          </a:p>
          <a:p>
            <a:pPr>
              <a:buNone/>
            </a:pPr>
            <a:r>
              <a:rPr lang="en-GB" b="1" dirty="0" smtClean="0"/>
              <a:t>3- Valuable materials</a:t>
            </a:r>
          </a:p>
          <a:p>
            <a:pPr>
              <a:buNone/>
            </a:pPr>
            <a:r>
              <a:rPr lang="en-GB" b="1" dirty="0" smtClean="0"/>
              <a:t>4- Tourism</a:t>
            </a:r>
          </a:p>
          <a:p>
            <a:pPr>
              <a:buNone/>
            </a:pPr>
            <a:r>
              <a:rPr lang="en-GB" b="1" dirty="0" smtClean="0"/>
              <a:t/>
            </a:r>
            <a:br>
              <a:rPr lang="en-GB" b="1" dirty="0" smtClean="0"/>
            </a:br>
            <a:endParaRPr lang="en-GB" b="1" dirty="0" smtClean="0"/>
          </a:p>
          <a:p>
            <a:pPr>
              <a:buNone/>
            </a:pPr>
            <a:endParaRPr lang="en-GB" b="1" dirty="0" smtClean="0"/>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n-US" b="1" dirty="0">
                <a:solidFill>
                  <a:schemeClr val="tx1"/>
                </a:solidFill>
              </a:rPr>
              <a:t>Living </a:t>
            </a:r>
            <a:r>
              <a:rPr lang="en-US" b="1" dirty="0" smtClean="0">
                <a:solidFill>
                  <a:schemeClr val="tx1"/>
                </a:solidFill>
              </a:rPr>
              <a:t> With  Volcanoes: </a:t>
            </a:r>
            <a:r>
              <a:rPr lang="en-US" b="1" dirty="0" err="1" smtClean="0">
                <a:solidFill>
                  <a:schemeClr val="tx1"/>
                </a:solidFill>
              </a:rPr>
              <a:t>ThinkLink</a:t>
            </a:r>
            <a:r>
              <a:rPr lang="en-US" b="1" dirty="0" smtClean="0">
                <a:solidFill>
                  <a:schemeClr val="tx1"/>
                </a:solidFill>
              </a:rPr>
              <a:t> Activity</a:t>
            </a:r>
            <a:endParaRPr lang="en-US" b="1" dirty="0">
              <a:solidFill>
                <a:schemeClr val="tx1"/>
              </a:solidFill>
            </a:endParaRPr>
          </a:p>
        </p:txBody>
      </p:sp>
      <p:sp>
        <p:nvSpPr>
          <p:cNvPr id="3" name="Subtitle 2"/>
          <p:cNvSpPr>
            <a:spLocks noGrp="1"/>
          </p:cNvSpPr>
          <p:nvPr>
            <p:ph type="subTitle" idx="1"/>
          </p:nvPr>
        </p:nvSpPr>
        <p:spPr>
          <a:xfrm>
            <a:off x="1432560" y="1850064"/>
            <a:ext cx="7406640" cy="3163112"/>
          </a:xfrm>
        </p:spPr>
        <p:txBody>
          <a:bodyPr>
            <a:noAutofit/>
          </a:bodyPr>
          <a:lstStyle/>
          <a:p>
            <a:endParaRPr lang="en-GB" sz="4400" b="1" dirty="0" smtClean="0"/>
          </a:p>
          <a:p>
            <a:r>
              <a:rPr lang="en-GB" sz="4400" b="1" dirty="0" smtClean="0"/>
              <a:t>Explain why people continue to live in areas affected by volcanoes</a:t>
            </a:r>
            <a:endParaRPr lang="en-US" sz="4400" b="1" dirty="0"/>
          </a:p>
        </p:txBody>
      </p:sp>
    </p:spTree>
    <p:extLst>
      <p:ext uri="{BB962C8B-B14F-4D97-AF65-F5344CB8AC3E}">
        <p14:creationId xmlns="" xmlns:p14="http://schemas.microsoft.com/office/powerpoint/2010/main" val="421098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smtClean="0"/>
              <a:t>Create an interactive image…</a:t>
            </a:r>
            <a:endParaRPr lang="en-US" b="1" dirty="0"/>
          </a:p>
        </p:txBody>
      </p:sp>
      <p:sp>
        <p:nvSpPr>
          <p:cNvPr id="3" name="Content Placeholder 2"/>
          <p:cNvSpPr>
            <a:spLocks noGrp="1"/>
          </p:cNvSpPr>
          <p:nvPr>
            <p:ph idx="1"/>
          </p:nvPr>
        </p:nvSpPr>
        <p:spPr/>
        <p:txBody>
          <a:bodyPr/>
          <a:lstStyle/>
          <a:p>
            <a:pPr marL="0" indent="0">
              <a:buNone/>
            </a:pPr>
            <a:r>
              <a:rPr lang="en-US" b="1" dirty="0" smtClean="0"/>
              <a:t>You are going to use </a:t>
            </a:r>
            <a:r>
              <a:rPr lang="en-US" b="1" dirty="0" err="1" smtClean="0"/>
              <a:t>thinglink</a:t>
            </a:r>
            <a:r>
              <a:rPr lang="en-US" b="1" dirty="0" smtClean="0"/>
              <a:t>, a free web tool, to </a:t>
            </a:r>
            <a:r>
              <a:rPr lang="en-GB" b="1" dirty="0" smtClean="0"/>
              <a:t>explain why people continue to live in areas affected by volcanoes. </a:t>
            </a:r>
          </a:p>
          <a:p>
            <a:pPr marL="0" indent="0">
              <a:buNone/>
            </a:pPr>
            <a:r>
              <a:rPr lang="en-US" b="1" dirty="0" smtClean="0">
                <a:hlinkClick r:id="rId2"/>
              </a:rPr>
              <a:t>https://www.thinglink.com/</a:t>
            </a:r>
            <a:endParaRPr lang="en-US" b="1" dirty="0" smtClean="0"/>
          </a:p>
          <a:p>
            <a:pPr marL="0" indent="0">
              <a:buNone/>
            </a:pPr>
            <a:r>
              <a:rPr lang="en-GB" b="1" dirty="0" smtClean="0"/>
              <a:t>Sign up for the free version. You may use your </a:t>
            </a:r>
            <a:r>
              <a:rPr lang="en-GB" b="1" dirty="0" err="1" smtClean="0"/>
              <a:t>Facebook</a:t>
            </a:r>
            <a:r>
              <a:rPr lang="en-GB" b="1" dirty="0" smtClean="0"/>
              <a:t> account for that. </a:t>
            </a:r>
            <a:endParaRPr lang="en-US" b="1" dirty="0" smtClean="0"/>
          </a:p>
          <a:p>
            <a:pPr marL="0" indent="0">
              <a:buNone/>
            </a:pPr>
            <a:endParaRPr lang="en-US" b="1" dirty="0" smtClean="0"/>
          </a:p>
          <a:p>
            <a:pPr marL="0" indent="0">
              <a:buNone/>
            </a:pPr>
            <a:endParaRPr lang="en-GB" dirty="0" smtClean="0"/>
          </a:p>
          <a:p>
            <a:pPr marL="0" indent="0">
              <a:buNone/>
            </a:pPr>
            <a:endParaRPr lang="en-US" dirty="0"/>
          </a:p>
        </p:txBody>
      </p:sp>
    </p:spTree>
    <p:extLst>
      <p:ext uri="{BB962C8B-B14F-4D97-AF65-F5344CB8AC3E}">
        <p14:creationId xmlns="" xmlns:p14="http://schemas.microsoft.com/office/powerpoint/2010/main" val="417818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420888"/>
            <a:ext cx="3888432"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smtClean="0"/>
              <a:t>Click on create. </a:t>
            </a:r>
            <a:endParaRPr lang="en-GB"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03648" y="836712"/>
            <a:ext cx="6840760" cy="1255792"/>
          </a:xfrm>
          <a:prstGeom prst="rect">
            <a:avLst/>
          </a:prstGeom>
          <a:noFill/>
          <a:ln w="9525">
            <a:noFill/>
            <a:miter lim="800000"/>
            <a:headEnd/>
            <a:tailEnd/>
          </a:ln>
        </p:spPr>
      </p:pic>
      <p:cxnSp>
        <p:nvCxnSpPr>
          <p:cNvPr id="6" name="Straight Arrow Connector 5"/>
          <p:cNvCxnSpPr>
            <a:stCxn id="2" idx="0"/>
          </p:cNvCxnSpPr>
          <p:nvPr/>
        </p:nvCxnSpPr>
        <p:spPr>
          <a:xfrm flipV="1">
            <a:off x="3347864" y="1772816"/>
            <a:ext cx="1296144" cy="6480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smtClean="0"/>
              <a:t>This page will ask you to upload an image. </a:t>
            </a:r>
            <a:endParaRPr lang="en-GB"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537772"/>
            <a:ext cx="6669484" cy="3786703"/>
          </a:xfrm>
          <a:prstGeom prst="rect">
            <a:avLst/>
          </a:prstGeom>
          <a:noFill/>
          <a:ln w="9525">
            <a:noFill/>
            <a:miter lim="800000"/>
            <a:headEnd/>
            <a:tailEnd/>
          </a:ln>
        </p:spPr>
      </p:pic>
      <p:sp>
        <p:nvSpPr>
          <p:cNvPr id="5" name="TextBox 4"/>
          <p:cNvSpPr txBox="1"/>
          <p:nvPr/>
        </p:nvSpPr>
        <p:spPr>
          <a:xfrm>
            <a:off x="1043609" y="5157192"/>
            <a:ext cx="810039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3200" b="1" dirty="0" smtClean="0"/>
              <a:t>Create your own image to show the 4 main reasons (don’t include fossil fuels). Next slide shows you the image I created. </a:t>
            </a:r>
            <a:endParaRPr lang="en-GB"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enitronsviluppo.com/energie_rinnovabili/immagini/islanda_energia_geotermica_impianti_idroelettrici_geotermia_islanda_3.jpg"/>
          <p:cNvPicPr>
            <a:picLocks noChangeAspect="1" noChangeArrowheads="1"/>
          </p:cNvPicPr>
          <p:nvPr/>
        </p:nvPicPr>
        <p:blipFill>
          <a:blip r:embed="rId2" cstate="print"/>
          <a:srcRect/>
          <a:stretch>
            <a:fillRect/>
          </a:stretch>
        </p:blipFill>
        <p:spPr bwMode="auto">
          <a:xfrm>
            <a:off x="4355977" y="0"/>
            <a:ext cx="4788024" cy="4788024"/>
          </a:xfrm>
          <a:prstGeom prst="rect">
            <a:avLst/>
          </a:prstGeom>
          <a:noFill/>
        </p:spPr>
      </p:pic>
      <p:pic>
        <p:nvPicPr>
          <p:cNvPr id="6" name="Picture 5" descr="vigneti-alle-pendici-dell-etna-8935.jpg"/>
          <p:cNvPicPr>
            <a:picLocks noChangeAspect="1"/>
          </p:cNvPicPr>
          <p:nvPr/>
        </p:nvPicPr>
        <p:blipFill>
          <a:blip r:embed="rId3" cstate="print"/>
          <a:stretch>
            <a:fillRect/>
          </a:stretch>
        </p:blipFill>
        <p:spPr>
          <a:xfrm>
            <a:off x="0" y="0"/>
            <a:ext cx="4379979" cy="3284984"/>
          </a:xfrm>
          <a:prstGeom prst="rect">
            <a:avLst/>
          </a:prstGeom>
        </p:spPr>
      </p:pic>
      <p:pic>
        <p:nvPicPr>
          <p:cNvPr id="8" name="Picture 7" descr="geyser.jpg"/>
          <p:cNvPicPr>
            <a:picLocks noChangeAspect="1"/>
          </p:cNvPicPr>
          <p:nvPr/>
        </p:nvPicPr>
        <p:blipFill>
          <a:blip r:embed="rId4" cstate="print"/>
          <a:stretch>
            <a:fillRect/>
          </a:stretch>
        </p:blipFill>
        <p:spPr>
          <a:xfrm>
            <a:off x="-2412776" y="3284984"/>
            <a:ext cx="6352028" cy="3573016"/>
          </a:xfrm>
          <a:prstGeom prst="rect">
            <a:avLst/>
          </a:prstGeom>
        </p:spPr>
      </p:pic>
      <p:pic>
        <p:nvPicPr>
          <p:cNvPr id="3076" name="Picture 4" descr="http://i.dailymail.co.uk/i/pix/2012/10/16/article-2218525-15865EC8000005DC-686_964x585.jpg"/>
          <p:cNvPicPr>
            <a:picLocks noChangeAspect="1" noChangeArrowheads="1"/>
          </p:cNvPicPr>
          <p:nvPr/>
        </p:nvPicPr>
        <p:blipFill>
          <a:blip r:embed="rId5" cstate="print"/>
          <a:srcRect/>
          <a:stretch>
            <a:fillRect/>
          </a:stretch>
        </p:blipFill>
        <p:spPr bwMode="auto">
          <a:xfrm>
            <a:off x="3374819" y="3356992"/>
            <a:ext cx="5769181" cy="3501008"/>
          </a:xfrm>
          <a:prstGeom prst="rect">
            <a:avLst/>
          </a:prstGeom>
          <a:noFill/>
        </p:spPr>
      </p:pic>
      <p:sp>
        <p:nvSpPr>
          <p:cNvPr id="4" name="Rectangle 3"/>
          <p:cNvSpPr/>
          <p:nvPr/>
        </p:nvSpPr>
        <p:spPr>
          <a:xfrm>
            <a:off x="1115616" y="2348880"/>
            <a:ext cx="6768752"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sz="2800" b="1" dirty="0" smtClean="0"/>
              <a:t>Social and economic reasons </a:t>
            </a:r>
          </a:p>
          <a:p>
            <a:pPr algn="ctr"/>
            <a:r>
              <a:rPr lang="en-GB" sz="2800" b="1" dirty="0" smtClean="0"/>
              <a:t>why people continue to live in areas affected by volcanoes</a:t>
            </a:r>
            <a:endParaRPr lang="en-US"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186</TotalTime>
  <Words>516</Words>
  <Application>Microsoft Office PowerPoint</Application>
  <PresentationFormat>On-screen Show (4:3)</PresentationFormat>
  <Paragraphs>46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Why live in a danger zone?</vt:lpstr>
      <vt:lpstr>Slide 2</vt:lpstr>
      <vt:lpstr>Social reasons</vt:lpstr>
      <vt:lpstr>Economic reasons</vt:lpstr>
      <vt:lpstr>Living  With  Volcanoes: ThinkLink Activity</vt:lpstr>
      <vt:lpstr>Create an interactive image…</vt:lpstr>
      <vt:lpstr>Click on create. </vt:lpstr>
      <vt:lpstr>This page will ask you to upload an image. </vt:lpstr>
      <vt:lpstr>Slide 9</vt:lpstr>
      <vt:lpstr>Slide 10</vt:lpstr>
      <vt:lpstr>Upload image</vt:lpstr>
      <vt:lpstr>Slide 12</vt:lpstr>
      <vt:lpstr>Slide 13</vt:lpstr>
      <vt:lpstr>Slide 14</vt:lpstr>
      <vt:lpstr>Slide 15</vt:lpstr>
      <vt:lpstr>Final steps</vt:lpstr>
      <vt:lpstr>Slide 17</vt:lpstr>
      <vt:lpstr>Click on the circle. The new text  appears below the video.</vt:lpstr>
      <vt:lpstr>Click on this box to access my image with two tags. Don’t use the same images and video!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Volcanoes</dc:title>
  <dc:creator>Dr. Patricia Kokkinou</dc:creator>
  <cp:lastModifiedBy>Patricia</cp:lastModifiedBy>
  <cp:revision>32</cp:revision>
  <dcterms:created xsi:type="dcterms:W3CDTF">2016-12-19T09:29:30Z</dcterms:created>
  <dcterms:modified xsi:type="dcterms:W3CDTF">2017-01-07T12:23:11Z</dcterms:modified>
</cp:coreProperties>
</file>