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70" r:id="rId5"/>
    <p:sldId id="259" r:id="rId6"/>
    <p:sldId id="271" r:id="rId7"/>
    <p:sldId id="260" r:id="rId8"/>
    <p:sldId id="272" r:id="rId9"/>
    <p:sldId id="261" r:id="rId10"/>
    <p:sldId id="262" r:id="rId11"/>
    <p:sldId id="263" r:id="rId12"/>
    <p:sldId id="264" r:id="rId13"/>
    <p:sldId id="265" r:id="rId14"/>
    <p:sldId id="273" r:id="rId15"/>
    <p:sldId id="266" r:id="rId16"/>
    <p:sldId id="267" r:id="rId17"/>
    <p:sldId id="268" r:id="rId18"/>
    <p:sldId id="274" r:id="rId19"/>
    <p:sldId id="275" r:id="rId20"/>
    <p:sldId id="269"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75" d="100"/>
          <a:sy n="75" d="100"/>
        </p:scale>
        <p:origin x="534"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5/7/2017</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5/7/2017</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5/7/2017</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5/7/2017</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5/7/2017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5/7/2017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5/7/2017</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5/7/2017</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5/7/2017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5/7/2017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5/7/2017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5/7/2017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5/7/2017</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www.rapidtyping.com/downloads.html"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10fastfingers.com/typing-test/english" TargetMode="External"/><Relationship Id="rId2" Type="http://schemas.openxmlformats.org/officeDocument/2006/relationships/hyperlink" Target="http://www.rapidtyping.com/" TargetMode="External"/><Relationship Id="rId1" Type="http://schemas.openxmlformats.org/officeDocument/2006/relationships/slideLayout" Target="../slideLayouts/slideLayout2.xml"/><Relationship Id="rId5" Type="http://schemas.openxmlformats.org/officeDocument/2006/relationships/hyperlink" Target="http://www.dvorak-keyboard.com/" TargetMode="External"/><Relationship Id="rId4" Type="http://schemas.openxmlformats.org/officeDocument/2006/relationships/hyperlink" Target="http://rapidtyping.com/online-typing-games/fast-typer-2.html"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xplosion 2 4"/>
          <p:cNvSpPr/>
          <p:nvPr/>
        </p:nvSpPr>
        <p:spPr>
          <a:xfrm>
            <a:off x="3053570" y="3378200"/>
            <a:ext cx="5923005" cy="124391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1264508" y="1961291"/>
            <a:ext cx="9448800" cy="1181863"/>
          </a:xfrm>
        </p:spPr>
        <p:txBody>
          <a:bodyPr>
            <a:normAutofit/>
          </a:bodyPr>
          <a:lstStyle/>
          <a:p>
            <a:pPr algn="ctr"/>
            <a:r>
              <a:rPr lang="en-GB" sz="7200" b="1" cap="none" dirty="0" smtClean="0">
                <a:ln w="22225">
                  <a:solidFill>
                    <a:schemeClr val="accent2"/>
                  </a:solidFill>
                  <a:prstDash val="solid"/>
                </a:ln>
                <a:solidFill>
                  <a:schemeClr val="accent2">
                    <a:lumMod val="40000"/>
                    <a:lumOff val="60000"/>
                  </a:schemeClr>
                </a:solidFill>
                <a:latin typeface="Arial Rounded MT Bold" panose="020F0704030504030204" pitchFamily="34" charset="0"/>
              </a:rPr>
              <a:t>10 fingers typing</a:t>
            </a:r>
            <a:endParaRPr lang="en-GB" sz="7200" b="1" cap="none" dirty="0">
              <a:ln w="22225">
                <a:solidFill>
                  <a:schemeClr val="accent2"/>
                </a:solidFill>
                <a:prstDash val="solid"/>
              </a:ln>
              <a:solidFill>
                <a:schemeClr val="accent2">
                  <a:lumMod val="40000"/>
                  <a:lumOff val="60000"/>
                </a:schemeClr>
              </a:solidFill>
              <a:latin typeface="Arial Rounded MT Bold" panose="020F0704030504030204" pitchFamily="34" charset="0"/>
            </a:endParaRPr>
          </a:p>
        </p:txBody>
      </p:sp>
      <p:sp>
        <p:nvSpPr>
          <p:cNvPr id="3" name="Subtitle 2"/>
          <p:cNvSpPr>
            <a:spLocks noGrp="1"/>
          </p:cNvSpPr>
          <p:nvPr>
            <p:ph type="subTitle" idx="1"/>
          </p:nvPr>
        </p:nvSpPr>
        <p:spPr>
          <a:xfrm>
            <a:off x="1091513" y="3738805"/>
            <a:ext cx="9448800" cy="685800"/>
          </a:xfrm>
        </p:spPr>
        <p:txBody>
          <a:bodyPr/>
          <a:lstStyle/>
          <a:p>
            <a:pPr algn="ctr"/>
            <a:r>
              <a:rPr lang="en-GB" b="1" dirty="0" smtClean="0">
                <a:ln w="22225">
                  <a:solidFill>
                    <a:schemeClr val="accent2"/>
                  </a:solidFill>
                  <a:prstDash val="solid"/>
                </a:ln>
                <a:solidFill>
                  <a:schemeClr val="accent2">
                    <a:lumMod val="40000"/>
                    <a:lumOff val="60000"/>
                  </a:schemeClr>
                </a:solidFill>
                <a:latin typeface="Arial Rounded MT Bold" panose="020F0704030504030204" pitchFamily="34" charset="0"/>
              </a:rPr>
              <a:t>for </a:t>
            </a:r>
            <a:r>
              <a:rPr lang="en-GB" sz="3200" b="1" dirty="0" smtClean="0">
                <a:ln w="22225">
                  <a:solidFill>
                    <a:schemeClr val="accent2"/>
                  </a:solidFill>
                  <a:prstDash val="solid"/>
                </a:ln>
                <a:solidFill>
                  <a:schemeClr val="accent2">
                    <a:lumMod val="40000"/>
                    <a:lumOff val="60000"/>
                  </a:schemeClr>
                </a:solidFill>
                <a:latin typeface="Arial Rounded MT Bold" panose="020F0704030504030204" pitchFamily="34" charset="0"/>
              </a:rPr>
              <a:t>EVERYONE</a:t>
            </a:r>
            <a:endParaRPr lang="en-GB" b="1" dirty="0">
              <a:ln w="22225">
                <a:solidFill>
                  <a:schemeClr val="accent2"/>
                </a:solidFill>
                <a:prstDash val="solid"/>
              </a:ln>
              <a:solidFill>
                <a:schemeClr val="accent2">
                  <a:lumMod val="40000"/>
                  <a:lumOff val="60000"/>
                </a:schemeClr>
              </a:solidFill>
              <a:latin typeface="Arial Rounded MT Bold" panose="020F0704030504030204" pitchFamily="34" charset="0"/>
            </a:endParaRPr>
          </a:p>
        </p:txBody>
      </p:sp>
      <p:sp>
        <p:nvSpPr>
          <p:cNvPr id="4" name="TextBox 3"/>
          <p:cNvSpPr txBox="1"/>
          <p:nvPr/>
        </p:nvSpPr>
        <p:spPr>
          <a:xfrm>
            <a:off x="9721335" y="4932691"/>
            <a:ext cx="3000778" cy="923330"/>
          </a:xfrm>
          <a:prstGeom prst="rect">
            <a:avLst/>
          </a:prstGeom>
          <a:noFill/>
        </p:spPr>
        <p:txBody>
          <a:bodyPr wrap="square" rtlCol="0">
            <a:spAutoFit/>
          </a:bodyPr>
          <a:lstStyle/>
          <a:p>
            <a:r>
              <a:rPr lang="en-US" b="1" dirty="0" smtClean="0">
                <a:solidFill>
                  <a:schemeClr val="bg1"/>
                </a:solidFill>
                <a:latin typeface="Arial" panose="020B0604020202020204" pitchFamily="34" charset="0"/>
                <a:cs typeface="Arial" panose="020B0604020202020204" pitchFamily="34" charset="0"/>
              </a:rPr>
              <a:t>Miroslav </a:t>
            </a:r>
            <a:r>
              <a:rPr lang="en-US" b="1" dirty="0" err="1" smtClean="0">
                <a:solidFill>
                  <a:schemeClr val="bg1"/>
                </a:solidFill>
                <a:latin typeface="Arial" panose="020B0604020202020204" pitchFamily="34" charset="0"/>
                <a:cs typeface="Arial" panose="020B0604020202020204" pitchFamily="34" charset="0"/>
              </a:rPr>
              <a:t>Kostov</a:t>
            </a:r>
            <a:r>
              <a:rPr lang="en-US" b="1" dirty="0" smtClean="0">
                <a:solidFill>
                  <a:schemeClr val="bg1"/>
                </a:solidFill>
                <a:latin typeface="Arial" panose="020B0604020202020204" pitchFamily="34" charset="0"/>
                <a:cs typeface="Arial" panose="020B0604020202020204" pitchFamily="34" charset="0"/>
              </a:rPr>
              <a:t>,</a:t>
            </a:r>
          </a:p>
          <a:p>
            <a:r>
              <a:rPr lang="en-US" b="1" dirty="0" smtClean="0">
                <a:solidFill>
                  <a:schemeClr val="bg1"/>
                </a:solidFill>
                <a:latin typeface="Arial" panose="020B0604020202020204" pitchFamily="34" charset="0"/>
                <a:cs typeface="Arial" panose="020B0604020202020204" pitchFamily="34" charset="0"/>
              </a:rPr>
              <a:t>SU </a:t>
            </a:r>
            <a:r>
              <a:rPr lang="en-US" b="1" dirty="0" err="1" smtClean="0">
                <a:solidFill>
                  <a:schemeClr val="bg1"/>
                </a:solidFill>
                <a:latin typeface="Arial" panose="020B0604020202020204" pitchFamily="34" charset="0"/>
                <a:cs typeface="Arial" panose="020B0604020202020204" pitchFamily="34" charset="0"/>
              </a:rPr>
              <a:t>Ekzarh</a:t>
            </a:r>
            <a:r>
              <a:rPr lang="en-US" b="1" dirty="0" smtClean="0">
                <a:solidFill>
                  <a:schemeClr val="bg1"/>
                </a:solidFill>
                <a:latin typeface="Arial" panose="020B0604020202020204" pitchFamily="34" charset="0"/>
                <a:cs typeface="Arial" panose="020B0604020202020204" pitchFamily="34" charset="0"/>
              </a:rPr>
              <a:t> </a:t>
            </a:r>
            <a:r>
              <a:rPr lang="en-US" b="1" dirty="0" err="1" smtClean="0">
                <a:solidFill>
                  <a:schemeClr val="bg1"/>
                </a:solidFill>
                <a:latin typeface="Arial" panose="020B0604020202020204" pitchFamily="34" charset="0"/>
                <a:cs typeface="Arial" panose="020B0604020202020204" pitchFamily="34" charset="0"/>
              </a:rPr>
              <a:t>Antim</a:t>
            </a:r>
            <a:r>
              <a:rPr lang="en-US" b="1" dirty="0" smtClean="0">
                <a:solidFill>
                  <a:schemeClr val="bg1"/>
                </a:solidFill>
                <a:latin typeface="Arial" panose="020B0604020202020204" pitchFamily="34" charset="0"/>
                <a:cs typeface="Arial" panose="020B0604020202020204" pitchFamily="34" charset="0"/>
              </a:rPr>
              <a:t> I , </a:t>
            </a:r>
            <a:r>
              <a:rPr lang="en-US" b="1" dirty="0" err="1" smtClean="0">
                <a:solidFill>
                  <a:schemeClr val="bg1"/>
                </a:solidFill>
                <a:latin typeface="Arial" panose="020B0604020202020204" pitchFamily="34" charset="0"/>
                <a:cs typeface="Arial" panose="020B0604020202020204" pitchFamily="34" charset="0"/>
              </a:rPr>
              <a:t>Kazanlak</a:t>
            </a:r>
            <a:r>
              <a:rPr lang="en-US" b="1" dirty="0" smtClean="0">
                <a:solidFill>
                  <a:schemeClr val="bg1"/>
                </a:solidFill>
                <a:latin typeface="Arial" panose="020B0604020202020204" pitchFamily="34" charset="0"/>
                <a:cs typeface="Arial" panose="020B0604020202020204" pitchFamily="34" charset="0"/>
              </a:rPr>
              <a:t>, </a:t>
            </a:r>
            <a:r>
              <a:rPr lang="en-US" b="1" dirty="0" smtClean="0">
                <a:solidFill>
                  <a:schemeClr val="bg1"/>
                </a:solidFill>
                <a:latin typeface="Arial" panose="020B0604020202020204" pitchFamily="34" charset="0"/>
                <a:cs typeface="Arial" panose="020B0604020202020204" pitchFamily="34" charset="0"/>
              </a:rPr>
              <a:t> </a:t>
            </a:r>
            <a:r>
              <a:rPr lang="en-US" b="1" dirty="0" smtClean="0">
                <a:solidFill>
                  <a:schemeClr val="bg1"/>
                </a:solidFill>
                <a:latin typeface="Arial" panose="020B0604020202020204" pitchFamily="34" charset="0"/>
                <a:cs typeface="Arial" panose="020B0604020202020204" pitchFamily="34" charset="0"/>
              </a:rPr>
              <a:t>Bulgaria</a:t>
            </a:r>
            <a:endParaRPr lang="bg-BG" b="1" dirty="0">
              <a:solidFill>
                <a:schemeClr val="bg1"/>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7351" y="964614"/>
            <a:ext cx="1231857" cy="1686697"/>
          </a:xfrm>
          <a:prstGeom prst="rect">
            <a:avLst/>
          </a:prstGeom>
        </p:spPr>
      </p:pic>
      <p:sp>
        <p:nvSpPr>
          <p:cNvPr id="7" name="Title 1"/>
          <p:cNvSpPr txBox="1">
            <a:spLocks/>
          </p:cNvSpPr>
          <p:nvPr/>
        </p:nvSpPr>
        <p:spPr>
          <a:xfrm>
            <a:off x="1384450" y="873797"/>
            <a:ext cx="9448800" cy="1181863"/>
          </a:xfrm>
          <a:prstGeom prst="rect">
            <a:avLst/>
          </a:prstGeom>
        </p:spPr>
        <p:txBody>
          <a:bodyPr vert="horz" lIns="91440" tIns="45720" rIns="91440" bIns="45720" rtlCol="0" anchor="b">
            <a:normAutofit fontScale="70000" lnSpcReduction="20000"/>
          </a:bodyPr>
          <a:lstStyle>
            <a:lvl1pPr algn="l" defTabSz="914400" rtl="0" eaLnBrk="1" latinLnBrk="0" hangingPunct="1">
              <a:lnSpc>
                <a:spcPct val="90000"/>
              </a:lnSpc>
              <a:spcBef>
                <a:spcPct val="0"/>
              </a:spcBef>
              <a:buNone/>
              <a:defRPr sz="6000" kern="1200" cap="all" baseline="0">
                <a:solidFill>
                  <a:schemeClr val="tx1"/>
                </a:solidFill>
                <a:latin typeface="+mj-lt"/>
                <a:ea typeface="+mj-ea"/>
                <a:cs typeface="+mj-cs"/>
              </a:defRPr>
            </a:lvl1pPr>
          </a:lstStyle>
          <a:p>
            <a:pPr algn="ctr"/>
            <a:r>
              <a:rPr lang="en-GB" sz="7200" b="1" cap="none" dirty="0" smtClean="0">
                <a:ln w="22225">
                  <a:solidFill>
                    <a:schemeClr val="accent2"/>
                  </a:solidFill>
                  <a:prstDash val="solid"/>
                </a:ln>
                <a:solidFill>
                  <a:srgbClr val="002060"/>
                </a:solidFill>
                <a:latin typeface="Arial Rounded MT Bold" panose="020F0704030504030204" pitchFamily="34" charset="0"/>
              </a:rPr>
              <a:t>Creative Teaching and Learning</a:t>
            </a:r>
            <a:endParaRPr lang="en-GB" sz="7200" b="1" cap="none" dirty="0">
              <a:ln w="22225">
                <a:solidFill>
                  <a:schemeClr val="accent2"/>
                </a:solidFill>
                <a:prstDash val="solid"/>
              </a:ln>
              <a:solidFill>
                <a:srgbClr val="002060"/>
              </a:solidFill>
              <a:latin typeface="Arial Rounded MT Bold" panose="020F0704030504030204" pitchFamily="34"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5472" y="3006300"/>
            <a:ext cx="2355555" cy="1326984"/>
          </a:xfrm>
          <a:prstGeom prst="rect">
            <a:avLst/>
          </a:prstGeom>
        </p:spPr>
      </p:pic>
    </p:spTree>
    <p:extLst>
      <p:ext uri="{BB962C8B-B14F-4D97-AF65-F5344CB8AC3E}">
        <p14:creationId xmlns:p14="http://schemas.microsoft.com/office/powerpoint/2010/main" val="14111007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764373"/>
            <a:ext cx="8610600" cy="949097"/>
          </a:xfrm>
        </p:spPr>
        <p:txBody>
          <a:bodyPr/>
          <a:lstStyle/>
          <a:p>
            <a:r>
              <a:rPr lang="en-US" b="1" dirty="0" smtClean="0"/>
              <a:t>Step 3</a:t>
            </a:r>
            <a:endParaRPr lang="bg-BG" b="1" dirty="0"/>
          </a:p>
        </p:txBody>
      </p:sp>
      <p:sp>
        <p:nvSpPr>
          <p:cNvPr id="3" name="Content Placeholder 2"/>
          <p:cNvSpPr>
            <a:spLocks noGrp="1"/>
          </p:cNvSpPr>
          <p:nvPr>
            <p:ph idx="1"/>
          </p:nvPr>
        </p:nvSpPr>
        <p:spPr>
          <a:xfrm>
            <a:off x="685800" y="1642623"/>
            <a:ext cx="10820400" cy="1038037"/>
          </a:xfrm>
        </p:spPr>
        <p:txBody>
          <a:bodyPr>
            <a:normAutofit/>
          </a:bodyPr>
          <a:lstStyle/>
          <a:p>
            <a:r>
              <a:rPr lang="en-GB" dirty="0">
                <a:latin typeface="Arial Rounded MT Bold" panose="020F0704030504030204" pitchFamily="34" charset="0"/>
              </a:rPr>
              <a:t> Look at the </a:t>
            </a:r>
            <a:r>
              <a:rPr lang="en-GB" dirty="0" smtClean="0">
                <a:latin typeface="Arial Rounded MT Bold" panose="020F0704030504030204" pitchFamily="34" charset="0"/>
              </a:rPr>
              <a:t>picture below and place your fingers on the adjacent keys</a:t>
            </a:r>
            <a:r>
              <a:rPr lang="bg-BG" dirty="0" smtClean="0">
                <a:latin typeface="Arial Rounded MT Bold" panose="020F0704030504030204" pitchFamily="34" charset="0"/>
              </a:rPr>
              <a:t>: </a:t>
            </a:r>
            <a:r>
              <a:rPr lang="en-GB" dirty="0" smtClean="0">
                <a:latin typeface="Arial Rounded MT Bold" panose="020F0704030504030204" pitchFamily="34" charset="0"/>
              </a:rPr>
              <a:t>left </a:t>
            </a:r>
            <a:r>
              <a:rPr lang="en-GB" dirty="0" err="1" smtClean="0">
                <a:latin typeface="Arial Rounded MT Bold" panose="020F0704030504030204" pitchFamily="34" charset="0"/>
              </a:rPr>
              <a:t>pinky</a:t>
            </a:r>
            <a:r>
              <a:rPr lang="en-GB" dirty="0" smtClean="0">
                <a:latin typeface="Arial Rounded MT Bold" panose="020F0704030504030204" pitchFamily="34" charset="0"/>
              </a:rPr>
              <a:t> on “A”, left </a:t>
            </a:r>
            <a:r>
              <a:rPr lang="en-GB" dirty="0">
                <a:latin typeface="Arial Rounded MT Bold" panose="020F0704030504030204" pitchFamily="34" charset="0"/>
              </a:rPr>
              <a:t>ring finger on </a:t>
            </a:r>
            <a:r>
              <a:rPr lang="en-GB" dirty="0" smtClean="0">
                <a:latin typeface="Arial Rounded MT Bold" panose="020F0704030504030204" pitchFamily="34" charset="0"/>
              </a:rPr>
              <a:t>“S”, left middle on “D”, …, right </a:t>
            </a:r>
            <a:r>
              <a:rPr lang="en-GB" dirty="0" err="1" smtClean="0">
                <a:latin typeface="Arial Rounded MT Bold" panose="020F0704030504030204" pitchFamily="34" charset="0"/>
              </a:rPr>
              <a:t>pinky</a:t>
            </a:r>
            <a:r>
              <a:rPr lang="en-GB" dirty="0" smtClean="0">
                <a:latin typeface="Arial Rounded MT Bold" panose="020F0704030504030204" pitchFamily="34" charset="0"/>
              </a:rPr>
              <a:t> on “;”. You need to bend some of the fingers to make them all lay above the keys.</a:t>
            </a:r>
            <a:endParaRPr lang="bg-BG" dirty="0"/>
          </a:p>
        </p:txBody>
      </p:sp>
      <p:pic>
        <p:nvPicPr>
          <p:cNvPr id="8" name="Picture 7" descr="http://www.rapidtyping.com/img/typing/keyboards/qwerty.png"/>
          <p:cNvPicPr/>
          <p:nvPr/>
        </p:nvPicPr>
        <p:blipFill>
          <a:blip r:embed="rId2">
            <a:extLst>
              <a:ext uri="{28A0092B-C50C-407E-A947-70E740481C1C}">
                <a14:useLocalDpi xmlns:a14="http://schemas.microsoft.com/office/drawing/2010/main" val="0"/>
              </a:ext>
            </a:extLst>
          </a:blip>
          <a:srcRect/>
          <a:stretch>
            <a:fillRect/>
          </a:stretch>
        </p:blipFill>
        <p:spPr bwMode="auto">
          <a:xfrm>
            <a:off x="806297" y="2670063"/>
            <a:ext cx="10595879" cy="2730321"/>
          </a:xfrm>
          <a:prstGeom prst="rect">
            <a:avLst/>
          </a:prstGeom>
          <a:noFill/>
          <a:ln>
            <a:noFill/>
          </a:ln>
        </p:spPr>
      </p:pic>
      <p:sp>
        <p:nvSpPr>
          <p:cNvPr id="9" name="Content Placeholder 2"/>
          <p:cNvSpPr txBox="1">
            <a:spLocks/>
          </p:cNvSpPr>
          <p:nvPr/>
        </p:nvSpPr>
        <p:spPr>
          <a:xfrm>
            <a:off x="685799" y="5469440"/>
            <a:ext cx="10820400" cy="615181"/>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r>
              <a:rPr lang="en-GB" dirty="0" smtClean="0">
                <a:latin typeface="Arial Rounded MT Bold" panose="020F0704030504030204" pitchFamily="34" charset="0"/>
              </a:rPr>
              <a:t>Looking at the picture on the screen press “a”, then “s”, then “d”, “f”, “g”, “h”, “j”, “k”, “l”, and “;” .  Repeat that a few times.</a:t>
            </a:r>
            <a:endParaRPr lang="bg-BG" dirty="0"/>
          </a:p>
        </p:txBody>
      </p:sp>
    </p:spTree>
    <p:extLst>
      <p:ext uri="{BB962C8B-B14F-4D97-AF65-F5344CB8AC3E}">
        <p14:creationId xmlns:p14="http://schemas.microsoft.com/office/powerpoint/2010/main" val="42671388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Step 4</a:t>
            </a:r>
            <a:endParaRPr lang="bg-BG" b="1" dirty="0"/>
          </a:p>
        </p:txBody>
      </p:sp>
      <p:sp>
        <p:nvSpPr>
          <p:cNvPr id="3" name="Content Placeholder 2"/>
          <p:cNvSpPr>
            <a:spLocks noGrp="1"/>
          </p:cNvSpPr>
          <p:nvPr>
            <p:ph idx="1"/>
          </p:nvPr>
        </p:nvSpPr>
        <p:spPr>
          <a:xfrm>
            <a:off x="685800" y="4843849"/>
            <a:ext cx="10820400" cy="1374836"/>
          </a:xfrm>
        </p:spPr>
        <p:txBody>
          <a:bodyPr>
            <a:normAutofit lnSpcReduction="10000"/>
          </a:bodyPr>
          <a:lstStyle/>
          <a:p>
            <a:r>
              <a:rPr lang="en-GB" dirty="0" smtClean="0">
                <a:latin typeface="Arial Rounded MT Bold" panose="020F0704030504030204" pitchFamily="34" charset="0"/>
              </a:rPr>
              <a:t>Raise your hands </a:t>
            </a:r>
            <a:r>
              <a:rPr lang="en-GB" dirty="0">
                <a:latin typeface="Arial Rounded MT Bold" panose="020F0704030504030204" pitchFamily="34" charset="0"/>
              </a:rPr>
              <a:t>up. Put them </a:t>
            </a:r>
            <a:r>
              <a:rPr lang="en-GB" dirty="0" smtClean="0">
                <a:latin typeface="Arial Rounded MT Bold" panose="020F0704030504030204" pitchFamily="34" charset="0"/>
              </a:rPr>
              <a:t>again on the right places. The different colours of the keys on the picture form the areas for every finger. </a:t>
            </a:r>
          </a:p>
          <a:p>
            <a:r>
              <a:rPr lang="en-GB" dirty="0" smtClean="0">
                <a:latin typeface="Arial Rounded MT Bold" panose="020F0704030504030204" pitchFamily="34" charset="0"/>
              </a:rPr>
              <a:t>Repeat the task above a few times. Then try to execute it with your eyes closed. These are the base positions of </a:t>
            </a:r>
            <a:r>
              <a:rPr lang="en-GB" dirty="0">
                <a:latin typeface="Arial Rounded MT Bold" panose="020F0704030504030204" pitchFamily="34" charset="0"/>
              </a:rPr>
              <a:t>your fingers</a:t>
            </a:r>
            <a:r>
              <a:rPr lang="en-GB" dirty="0" smtClean="0">
                <a:latin typeface="Arial Rounded MT Bold" panose="020F0704030504030204" pitchFamily="34" charset="0"/>
              </a:rPr>
              <a:t>. Remember them!</a:t>
            </a:r>
            <a:endParaRPr lang="bg-BG" dirty="0"/>
          </a:p>
        </p:txBody>
      </p:sp>
      <p:pic>
        <p:nvPicPr>
          <p:cNvPr id="4" name="Picture 3" descr="http://www.rapidtyping.com/img/typing/keyboards/qwerty.png"/>
          <p:cNvPicPr/>
          <p:nvPr/>
        </p:nvPicPr>
        <p:blipFill>
          <a:blip r:embed="rId2">
            <a:extLst>
              <a:ext uri="{28A0092B-C50C-407E-A947-70E740481C1C}">
                <a14:useLocalDpi xmlns:a14="http://schemas.microsoft.com/office/drawing/2010/main" val="0"/>
              </a:ext>
            </a:extLst>
          </a:blip>
          <a:srcRect/>
          <a:stretch>
            <a:fillRect/>
          </a:stretch>
        </p:blipFill>
        <p:spPr bwMode="auto">
          <a:xfrm>
            <a:off x="798060" y="1945422"/>
            <a:ext cx="10595879" cy="2730321"/>
          </a:xfrm>
          <a:prstGeom prst="rect">
            <a:avLst/>
          </a:prstGeom>
          <a:noFill/>
          <a:ln>
            <a:noFill/>
          </a:ln>
        </p:spPr>
      </p:pic>
    </p:spTree>
    <p:extLst>
      <p:ext uri="{BB962C8B-B14F-4D97-AF65-F5344CB8AC3E}">
        <p14:creationId xmlns:p14="http://schemas.microsoft.com/office/powerpoint/2010/main" val="42404708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Step 5</a:t>
            </a:r>
            <a:endParaRPr lang="bg-BG" b="1" dirty="0"/>
          </a:p>
        </p:txBody>
      </p:sp>
      <p:pic>
        <p:nvPicPr>
          <p:cNvPr id="4" name="Picture 3" descr="http://www.rapidtyping.com/img/typing/keyboards/qwerty.png"/>
          <p:cNvPicPr/>
          <p:nvPr/>
        </p:nvPicPr>
        <p:blipFill>
          <a:blip r:embed="rId2">
            <a:extLst>
              <a:ext uri="{28A0092B-C50C-407E-A947-70E740481C1C}">
                <a14:useLocalDpi xmlns:a14="http://schemas.microsoft.com/office/drawing/2010/main" val="0"/>
              </a:ext>
            </a:extLst>
          </a:blip>
          <a:srcRect/>
          <a:stretch>
            <a:fillRect/>
          </a:stretch>
        </p:blipFill>
        <p:spPr bwMode="auto">
          <a:xfrm>
            <a:off x="768178" y="2057401"/>
            <a:ext cx="10595879" cy="2730321"/>
          </a:xfrm>
          <a:prstGeom prst="rect">
            <a:avLst/>
          </a:prstGeom>
          <a:noFill/>
          <a:ln>
            <a:noFill/>
          </a:ln>
        </p:spPr>
      </p:pic>
      <p:sp>
        <p:nvSpPr>
          <p:cNvPr id="6" name="Content Placeholder 2"/>
          <p:cNvSpPr>
            <a:spLocks noGrp="1"/>
          </p:cNvSpPr>
          <p:nvPr>
            <p:ph idx="1"/>
          </p:nvPr>
        </p:nvSpPr>
        <p:spPr>
          <a:xfrm>
            <a:off x="768178" y="4893276"/>
            <a:ext cx="10595879" cy="1359244"/>
          </a:xfrm>
        </p:spPr>
        <p:txBody>
          <a:bodyPr>
            <a:normAutofit lnSpcReduction="10000"/>
          </a:bodyPr>
          <a:lstStyle/>
          <a:p>
            <a:pPr lvl="0"/>
            <a:r>
              <a:rPr lang="en-GB" dirty="0" smtClean="0">
                <a:latin typeface="Arial Rounded MT Bold" panose="020F0704030504030204" pitchFamily="34" charset="0"/>
              </a:rPr>
              <a:t>For typing a whole message in capital letters you switch the CAPS LOCK. But for single capital letters it’s supposed to use the Shift keys. </a:t>
            </a:r>
          </a:p>
          <a:p>
            <a:pPr lvl="0"/>
            <a:r>
              <a:rPr lang="en-GB" dirty="0" smtClean="0">
                <a:latin typeface="Arial Rounded MT Bold" panose="020F0704030504030204" pitchFamily="34" charset="0"/>
              </a:rPr>
              <a:t>A </a:t>
            </a:r>
            <a:r>
              <a:rPr lang="en-GB" dirty="0" err="1" smtClean="0">
                <a:latin typeface="Arial Rounded MT Bold" panose="020F0704030504030204" pitchFamily="34" charset="0"/>
              </a:rPr>
              <a:t>standart</a:t>
            </a:r>
            <a:r>
              <a:rPr lang="en-GB" dirty="0" smtClean="0">
                <a:latin typeface="Arial Rounded MT Bold" panose="020F0704030504030204" pitchFamily="34" charset="0"/>
              </a:rPr>
              <a:t> keyboard have left Shift key and right Shift key (one for the left </a:t>
            </a:r>
            <a:r>
              <a:rPr lang="en-GB" dirty="0" err="1" smtClean="0">
                <a:latin typeface="Arial Rounded MT Bold" panose="020F0704030504030204" pitchFamily="34" charset="0"/>
              </a:rPr>
              <a:t>pinky</a:t>
            </a:r>
            <a:r>
              <a:rPr lang="en-GB" dirty="0" smtClean="0">
                <a:latin typeface="Arial Rounded MT Bold" panose="020F0704030504030204" pitchFamily="34" charset="0"/>
              </a:rPr>
              <a:t> and one for the right </a:t>
            </a:r>
            <a:r>
              <a:rPr lang="en-GB" dirty="0" err="1" smtClean="0">
                <a:latin typeface="Arial Rounded MT Bold" panose="020F0704030504030204" pitchFamily="34" charset="0"/>
              </a:rPr>
              <a:t>pinky</a:t>
            </a:r>
            <a:r>
              <a:rPr lang="en-GB" dirty="0" smtClean="0">
                <a:latin typeface="Arial Rounded MT Bold" panose="020F0704030504030204" pitchFamily="34" charset="0"/>
              </a:rPr>
              <a:t>). Find them on the keyboard.</a:t>
            </a:r>
            <a:endParaRPr lang="bg-BG" dirty="0"/>
          </a:p>
        </p:txBody>
      </p:sp>
    </p:spTree>
    <p:extLst>
      <p:ext uri="{BB962C8B-B14F-4D97-AF65-F5344CB8AC3E}">
        <p14:creationId xmlns:p14="http://schemas.microsoft.com/office/powerpoint/2010/main" val="10730751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Step 6</a:t>
            </a:r>
            <a:endParaRPr lang="bg-BG" b="1" dirty="0"/>
          </a:p>
        </p:txBody>
      </p:sp>
      <p:sp>
        <p:nvSpPr>
          <p:cNvPr id="3" name="Content Placeholder 2"/>
          <p:cNvSpPr>
            <a:spLocks noGrp="1"/>
          </p:cNvSpPr>
          <p:nvPr>
            <p:ph idx="1"/>
          </p:nvPr>
        </p:nvSpPr>
        <p:spPr/>
        <p:txBody>
          <a:bodyPr/>
          <a:lstStyle/>
          <a:p>
            <a:r>
              <a:rPr lang="en-US" dirty="0" smtClean="0">
                <a:latin typeface="Arial Rounded MT Bold" panose="020F0704030504030204" pitchFamily="34" charset="0"/>
              </a:rPr>
              <a:t>In order to type a capital letter, which is pressed by some of your left fingers, you use the right Shift. For example, to type a capital “D”, press and hold the right Shift (by the right pinky) and press “D” using the left middle finger. </a:t>
            </a:r>
          </a:p>
          <a:p>
            <a:r>
              <a:rPr lang="en-US" dirty="0" smtClean="0">
                <a:latin typeface="Arial Rounded MT Bold" panose="020F0704030504030204" pitchFamily="34" charset="0"/>
              </a:rPr>
              <a:t>When you need to type </a:t>
            </a:r>
            <a:r>
              <a:rPr lang="en-US" dirty="0">
                <a:latin typeface="Arial Rounded MT Bold" panose="020F0704030504030204" pitchFamily="34" charset="0"/>
              </a:rPr>
              <a:t>a capital letter, which is pressed by some of your </a:t>
            </a:r>
            <a:r>
              <a:rPr lang="en-US" dirty="0" smtClean="0">
                <a:latin typeface="Arial Rounded MT Bold" panose="020F0704030504030204" pitchFamily="34" charset="0"/>
              </a:rPr>
              <a:t>right fingers</a:t>
            </a:r>
            <a:r>
              <a:rPr lang="en-US" dirty="0">
                <a:latin typeface="Arial Rounded MT Bold" panose="020F0704030504030204" pitchFamily="34" charset="0"/>
              </a:rPr>
              <a:t>, you </a:t>
            </a:r>
            <a:r>
              <a:rPr lang="en-US" dirty="0" smtClean="0">
                <a:latin typeface="Arial Rounded MT Bold" panose="020F0704030504030204" pitchFamily="34" charset="0"/>
              </a:rPr>
              <a:t>press and hold the left Shift using the left pinky.</a:t>
            </a:r>
          </a:p>
          <a:p>
            <a:endParaRPr lang="en-US" dirty="0">
              <a:latin typeface="Arial Rounded MT Bold" panose="020F0704030504030204" pitchFamily="34" charset="0"/>
            </a:endParaRPr>
          </a:p>
          <a:p>
            <a:pPr marL="0" indent="0">
              <a:buNone/>
            </a:pPr>
            <a:r>
              <a:rPr lang="en-US" dirty="0" smtClean="0">
                <a:latin typeface="Arial Rounded MT Bold" panose="020F0704030504030204" pitchFamily="34" charset="0"/>
              </a:rPr>
              <a:t> </a:t>
            </a:r>
          </a:p>
          <a:p>
            <a:r>
              <a:rPr lang="en-GB" dirty="0" smtClean="0">
                <a:latin typeface="Arial Rounded MT Bold" panose="020F0704030504030204" pitchFamily="34" charset="0"/>
              </a:rPr>
              <a:t>Try to type a few times F </a:t>
            </a:r>
            <a:r>
              <a:rPr lang="en-GB" dirty="0">
                <a:latin typeface="Arial Rounded MT Bold" panose="020F0704030504030204" pitchFamily="34" charset="0"/>
              </a:rPr>
              <a:t>and </a:t>
            </a:r>
            <a:r>
              <a:rPr lang="en-GB" dirty="0" smtClean="0">
                <a:latin typeface="Arial Rounded MT Bold" panose="020F0704030504030204" pitchFamily="34" charset="0"/>
              </a:rPr>
              <a:t>J – capital until you start doing it without looking at the keyboard. </a:t>
            </a:r>
            <a:endParaRPr lang="bg-BG" dirty="0"/>
          </a:p>
          <a:p>
            <a:endParaRPr lang="bg-BG" dirty="0"/>
          </a:p>
        </p:txBody>
      </p:sp>
    </p:spTree>
    <p:extLst>
      <p:ext uri="{BB962C8B-B14F-4D97-AF65-F5344CB8AC3E}">
        <p14:creationId xmlns:p14="http://schemas.microsoft.com/office/powerpoint/2010/main" val="5686860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6600" y="1206500"/>
            <a:ext cx="7924800" cy="5283200"/>
          </a:xfrm>
          <a:prstGeom prst="rect">
            <a:avLst/>
          </a:prstGeom>
        </p:spPr>
      </p:pic>
    </p:spTree>
    <p:extLst>
      <p:ext uri="{BB962C8B-B14F-4D97-AF65-F5344CB8AC3E}">
        <p14:creationId xmlns:p14="http://schemas.microsoft.com/office/powerpoint/2010/main" val="2337957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Step 7</a:t>
            </a:r>
            <a:endParaRPr lang="bg-BG" b="1" dirty="0"/>
          </a:p>
        </p:txBody>
      </p:sp>
      <p:sp>
        <p:nvSpPr>
          <p:cNvPr id="3" name="Content Placeholder 2"/>
          <p:cNvSpPr>
            <a:spLocks noGrp="1"/>
          </p:cNvSpPr>
          <p:nvPr>
            <p:ph idx="1"/>
          </p:nvPr>
        </p:nvSpPr>
        <p:spPr>
          <a:xfrm>
            <a:off x="782594" y="1947425"/>
            <a:ext cx="10723605" cy="1018197"/>
          </a:xfrm>
        </p:spPr>
        <p:txBody>
          <a:bodyPr/>
          <a:lstStyle/>
          <a:p>
            <a:pPr lvl="0" algn="just"/>
            <a:r>
              <a:rPr lang="en-GB" dirty="0" smtClean="0">
                <a:latin typeface="Arial Rounded MT Bold" panose="020F0704030504030204" pitchFamily="34" charset="0"/>
              </a:rPr>
              <a:t>Now go </a:t>
            </a:r>
            <a:r>
              <a:rPr lang="en-GB" dirty="0" smtClean="0">
                <a:latin typeface="Arial Rounded MT Bold" panose="020F0704030504030204" pitchFamily="34" charset="0"/>
                <a:hlinkClick r:id="rId2"/>
              </a:rPr>
              <a:t>http</a:t>
            </a:r>
            <a:r>
              <a:rPr lang="en-GB" dirty="0">
                <a:latin typeface="Arial Rounded MT Bold" panose="020F0704030504030204" pitchFamily="34" charset="0"/>
                <a:hlinkClick r:id="rId2"/>
              </a:rPr>
              <a:t>://</a:t>
            </a:r>
            <a:r>
              <a:rPr lang="en-GB" dirty="0" smtClean="0">
                <a:latin typeface="Arial Rounded MT Bold" panose="020F0704030504030204" pitchFamily="34" charset="0"/>
                <a:hlinkClick r:id="rId2"/>
              </a:rPr>
              <a:t>www.rapidtyping.com/downloads.html</a:t>
            </a:r>
            <a:r>
              <a:rPr lang="en-GB" dirty="0" smtClean="0">
                <a:latin typeface="Arial Rounded MT Bold" panose="020F0704030504030204" pitchFamily="34" charset="0"/>
              </a:rPr>
              <a:t>, download and install the appropriate version of </a:t>
            </a:r>
            <a:r>
              <a:rPr lang="en-GB" i="1" dirty="0" err="1" smtClean="0">
                <a:latin typeface="Arial Rounded MT Bold" panose="020F0704030504030204" pitchFamily="34" charset="0"/>
              </a:rPr>
              <a:t>RapidTyping</a:t>
            </a:r>
            <a:r>
              <a:rPr lang="en-GB" i="1" dirty="0" smtClean="0">
                <a:latin typeface="Arial Rounded MT Bold" panose="020F0704030504030204" pitchFamily="34" charset="0"/>
              </a:rPr>
              <a:t> 5</a:t>
            </a:r>
            <a:r>
              <a:rPr lang="en-GB" dirty="0" smtClean="0">
                <a:latin typeface="Arial Rounded MT Bold" panose="020F0704030504030204" pitchFamily="34" charset="0"/>
              </a:rPr>
              <a:t> for your computer. If you don’t know which one is it, install </a:t>
            </a:r>
            <a:r>
              <a:rPr lang="en-GB" i="1" dirty="0" smtClean="0">
                <a:latin typeface="Arial Rounded MT Bold" panose="020F0704030504030204" pitchFamily="34" charset="0"/>
              </a:rPr>
              <a:t>Download Setup x32</a:t>
            </a:r>
            <a:r>
              <a:rPr lang="en-GB" dirty="0" smtClean="0">
                <a:latin typeface="Arial Rounded MT Bold" panose="020F0704030504030204" pitchFamily="34" charset="0"/>
              </a:rPr>
              <a:t>.</a:t>
            </a:r>
            <a:endParaRPr lang="bg-BG" dirty="0"/>
          </a:p>
          <a:p>
            <a:endParaRPr lang="en-US" dirty="0" smtClean="0"/>
          </a:p>
          <a:p>
            <a:endParaRPr lang="en-US" dirty="0" smtClean="0"/>
          </a:p>
          <a:p>
            <a:endParaRPr lang="bg-BG"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3085" y="2627871"/>
            <a:ext cx="3763114" cy="3130378"/>
          </a:xfrm>
          <a:prstGeom prst="rect">
            <a:avLst/>
          </a:prstGeom>
        </p:spPr>
      </p:pic>
      <p:sp>
        <p:nvSpPr>
          <p:cNvPr id="5" name="Content Placeholder 2"/>
          <p:cNvSpPr txBox="1">
            <a:spLocks/>
          </p:cNvSpPr>
          <p:nvPr/>
        </p:nvSpPr>
        <p:spPr>
          <a:xfrm>
            <a:off x="782595" y="3748215"/>
            <a:ext cx="6853882" cy="20100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algn="just"/>
            <a:r>
              <a:rPr lang="en-GB" dirty="0" smtClean="0">
                <a:latin typeface="Arial Rounded MT Bold" panose="020F0704030504030204" pitchFamily="34" charset="0"/>
              </a:rPr>
              <a:t>Start the program for the first time and set the valid settings for your system. If you don’t know which are they, just leave the default ones.</a:t>
            </a:r>
            <a:endParaRPr lang="bg-BG" dirty="0" smtClean="0"/>
          </a:p>
          <a:p>
            <a:endParaRPr lang="en-US" dirty="0" smtClean="0"/>
          </a:p>
          <a:p>
            <a:endParaRPr lang="en-US" dirty="0" smtClean="0"/>
          </a:p>
          <a:p>
            <a:endParaRPr lang="bg-BG" dirty="0"/>
          </a:p>
        </p:txBody>
      </p:sp>
    </p:spTree>
    <p:extLst>
      <p:ext uri="{BB962C8B-B14F-4D97-AF65-F5344CB8AC3E}">
        <p14:creationId xmlns:p14="http://schemas.microsoft.com/office/powerpoint/2010/main" val="2749503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Step 8</a:t>
            </a:r>
            <a:endParaRPr lang="bg-BG" b="1" dirty="0"/>
          </a:p>
        </p:txBody>
      </p:sp>
      <p:sp>
        <p:nvSpPr>
          <p:cNvPr id="3" name="Content Placeholder 2"/>
          <p:cNvSpPr>
            <a:spLocks noGrp="1"/>
          </p:cNvSpPr>
          <p:nvPr>
            <p:ph idx="1"/>
          </p:nvPr>
        </p:nvSpPr>
        <p:spPr>
          <a:xfrm>
            <a:off x="685800" y="2057402"/>
            <a:ext cx="6830568" cy="2088298"/>
          </a:xfrm>
        </p:spPr>
        <p:txBody>
          <a:bodyPr>
            <a:normAutofit/>
          </a:bodyPr>
          <a:lstStyle/>
          <a:p>
            <a:pPr lvl="0"/>
            <a:r>
              <a:rPr lang="en-GB" dirty="0" smtClean="0">
                <a:latin typeface="Arial Rounded MT Bold" panose="020F0704030504030204" pitchFamily="34" charset="0"/>
              </a:rPr>
              <a:t>Choose </a:t>
            </a:r>
            <a:r>
              <a:rPr lang="en-GB" i="1" dirty="0" smtClean="0">
                <a:latin typeface="Arial Rounded MT Bold" panose="020F0704030504030204" pitchFamily="34" charset="0"/>
              </a:rPr>
              <a:t>“EN 1. Introduction</a:t>
            </a:r>
            <a:r>
              <a:rPr lang="en-GB" dirty="0" smtClean="0">
                <a:latin typeface="Arial Rounded MT Bold" panose="020F0704030504030204" pitchFamily="34" charset="0"/>
              </a:rPr>
              <a:t>” and </a:t>
            </a:r>
            <a:r>
              <a:rPr lang="en-GB" i="1" dirty="0" smtClean="0">
                <a:latin typeface="Arial Rounded MT Bold" panose="020F0704030504030204" pitchFamily="34" charset="0"/>
              </a:rPr>
              <a:t>“1. Basics – Lesson 1” as shown on the right picture.</a:t>
            </a:r>
          </a:p>
          <a:p>
            <a:r>
              <a:rPr lang="en-US" dirty="0" smtClean="0">
                <a:latin typeface="Arial Rounded MT Bold" panose="020F0704030504030204" pitchFamily="34" charset="0"/>
              </a:rPr>
              <a:t>Repeat every lesson at least 4-5 times and</a:t>
            </a:r>
            <a:r>
              <a:rPr lang="en-GB" dirty="0">
                <a:latin typeface="Arial Rounded MT Bold" panose="020F0704030504030204" pitchFamily="34" charset="0"/>
              </a:rPr>
              <a:t> </a:t>
            </a:r>
            <a:r>
              <a:rPr lang="en-GB" dirty="0" smtClean="0">
                <a:latin typeface="Arial Rounded MT Bold" panose="020F0704030504030204" pitchFamily="34" charset="0"/>
              </a:rPr>
              <a:t>be in NO harry. It is only important to press the right key using the right finger and make 100% accuracy.</a:t>
            </a:r>
            <a:endParaRPr lang="en-US" dirty="0" smtClean="0">
              <a:latin typeface="Arial Rounded MT Bold" panose="020F0704030504030204" pitchFamily="34" charset="0"/>
            </a:endParaRPr>
          </a:p>
        </p:txBody>
      </p:sp>
      <p:pic>
        <p:nvPicPr>
          <p:cNvPr id="4" name="Picture 3"/>
          <p:cNvPicPr>
            <a:picLocks noChangeAspect="1"/>
          </p:cNvPicPr>
          <p:nvPr/>
        </p:nvPicPr>
        <p:blipFill rotWithShape="1">
          <a:blip r:embed="rId2"/>
          <a:srcRect r="46673"/>
          <a:stretch/>
        </p:blipFill>
        <p:spPr>
          <a:xfrm>
            <a:off x="7616952" y="2035549"/>
            <a:ext cx="3889248" cy="4183137"/>
          </a:xfrm>
          <a:prstGeom prst="rect">
            <a:avLst/>
          </a:prstGeom>
        </p:spPr>
      </p:pic>
      <p:sp>
        <p:nvSpPr>
          <p:cNvPr id="5" name="Rounded Rectangle 4"/>
          <p:cNvSpPr/>
          <p:nvPr/>
        </p:nvSpPr>
        <p:spPr>
          <a:xfrm>
            <a:off x="7616952" y="2194560"/>
            <a:ext cx="914400" cy="274320"/>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7"/>
          <p:cNvSpPr/>
          <p:nvPr/>
        </p:nvSpPr>
        <p:spPr>
          <a:xfrm>
            <a:off x="8595360" y="2194560"/>
            <a:ext cx="923544" cy="274320"/>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Arrow Connector 10"/>
          <p:cNvCxnSpPr/>
          <p:nvPr/>
        </p:nvCxnSpPr>
        <p:spPr>
          <a:xfrm flipV="1">
            <a:off x="7973568" y="2468880"/>
            <a:ext cx="100584" cy="85039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8" idx="2"/>
          </p:cNvCxnSpPr>
          <p:nvPr/>
        </p:nvCxnSpPr>
        <p:spPr>
          <a:xfrm flipH="1" flipV="1">
            <a:off x="9057132" y="2468880"/>
            <a:ext cx="160020" cy="85039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4145700"/>
            <a:ext cx="6931152" cy="2072986"/>
          </a:xfrm>
          <a:prstGeom prst="rect">
            <a:avLst/>
          </a:prstGeom>
        </p:spPr>
      </p:pic>
      <p:cxnSp>
        <p:nvCxnSpPr>
          <p:cNvPr id="19" name="Straight Arrow Connector 18"/>
          <p:cNvCxnSpPr/>
          <p:nvPr/>
        </p:nvCxnSpPr>
        <p:spPr>
          <a:xfrm flipV="1">
            <a:off x="8878824" y="3767328"/>
            <a:ext cx="1115568" cy="89611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8979408" y="4855464"/>
            <a:ext cx="603504" cy="60350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5961888" y="4928616"/>
            <a:ext cx="832104" cy="25603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893460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764373"/>
            <a:ext cx="8610600" cy="808395"/>
          </a:xfrm>
        </p:spPr>
        <p:txBody>
          <a:bodyPr/>
          <a:lstStyle/>
          <a:p>
            <a:r>
              <a:rPr lang="en-US" b="1" dirty="0" smtClean="0"/>
              <a:t>Step 9, 10…</a:t>
            </a:r>
            <a:endParaRPr lang="bg-BG" b="1" dirty="0"/>
          </a:p>
        </p:txBody>
      </p:sp>
      <p:sp>
        <p:nvSpPr>
          <p:cNvPr id="3" name="Content Placeholder 2"/>
          <p:cNvSpPr>
            <a:spLocks noGrp="1"/>
          </p:cNvSpPr>
          <p:nvPr>
            <p:ph idx="1"/>
          </p:nvPr>
        </p:nvSpPr>
        <p:spPr>
          <a:xfrm>
            <a:off x="566928" y="1572768"/>
            <a:ext cx="11036808" cy="4645917"/>
          </a:xfrm>
        </p:spPr>
        <p:txBody>
          <a:bodyPr>
            <a:normAutofit lnSpcReduction="10000"/>
          </a:bodyPr>
          <a:lstStyle/>
          <a:p>
            <a:r>
              <a:rPr lang="en-US" dirty="0" smtClean="0">
                <a:latin typeface="Arial Rounded MT Bold" panose="020F0704030504030204" pitchFamily="34" charset="0"/>
              </a:rPr>
              <a:t>When necessary to move your finger in order to press a key on a different line, move only that finger and return it to its base/usual position after that.</a:t>
            </a:r>
          </a:p>
          <a:p>
            <a:r>
              <a:rPr lang="en-US" dirty="0" smtClean="0">
                <a:latin typeface="Arial Rounded MT Bold" panose="020F0704030504030204" pitchFamily="34" charset="0"/>
              </a:rPr>
              <a:t>Practice not that long periods of time, but regularly - if possible, every day!</a:t>
            </a:r>
          </a:p>
          <a:p>
            <a:pPr lvl="0"/>
            <a:r>
              <a:rPr lang="en-US" dirty="0" smtClean="0">
                <a:latin typeface="Arial Rounded MT Bold" panose="020F0704030504030204" pitchFamily="34" charset="0"/>
              </a:rPr>
              <a:t>Not necessary to </a:t>
            </a:r>
            <a:r>
              <a:rPr lang="en-GB" dirty="0" smtClean="0">
                <a:latin typeface="Arial Rounded MT Bold" panose="020F0704030504030204" pitchFamily="34" charset="0"/>
              </a:rPr>
              <a:t>do</a:t>
            </a:r>
            <a:r>
              <a:rPr lang="en-US" dirty="0" smtClean="0">
                <a:latin typeface="Arial Rounded MT Bold" panose="020F0704030504030204" pitchFamily="34" charset="0"/>
              </a:rPr>
              <a:t> all the lessons: </a:t>
            </a:r>
          </a:p>
          <a:p>
            <a:pPr lvl="1"/>
            <a:r>
              <a:rPr lang="en-US" dirty="0" smtClean="0">
                <a:latin typeface="Arial Rounded MT Bold" panose="020F0704030504030204" pitchFamily="34" charset="0"/>
              </a:rPr>
              <a:t>Perform “</a:t>
            </a:r>
            <a:r>
              <a:rPr lang="en-GB" i="1" dirty="0" smtClean="0">
                <a:latin typeface="Arial Rounded MT Bold" panose="020F0704030504030204" pitchFamily="34" charset="0"/>
              </a:rPr>
              <a:t>EN 1. Introduction</a:t>
            </a:r>
            <a:r>
              <a:rPr lang="en-GB" dirty="0" smtClean="0">
                <a:latin typeface="Arial Rounded MT Bold" panose="020F0704030504030204" pitchFamily="34" charset="0"/>
              </a:rPr>
              <a:t>” , </a:t>
            </a:r>
            <a:r>
              <a:rPr lang="en-GB" i="1" dirty="0" smtClean="0">
                <a:latin typeface="Arial Rounded MT Bold" panose="020F0704030504030204" pitchFamily="34" charset="0"/>
              </a:rPr>
              <a:t>Lessons 1</a:t>
            </a:r>
            <a:r>
              <a:rPr lang="bg-BG" i="1" dirty="0" smtClean="0">
                <a:latin typeface="Arial Rounded MT Bold" panose="020F0704030504030204" pitchFamily="34" charset="0"/>
              </a:rPr>
              <a:t>.1</a:t>
            </a:r>
            <a:r>
              <a:rPr lang="en-GB" i="1" dirty="0" smtClean="0">
                <a:latin typeface="Arial Rounded MT Bold" panose="020F0704030504030204" pitchFamily="34" charset="0"/>
              </a:rPr>
              <a:t> to </a:t>
            </a:r>
            <a:r>
              <a:rPr lang="bg-BG" i="1" dirty="0" smtClean="0">
                <a:latin typeface="Arial Rounded MT Bold" panose="020F0704030504030204" pitchFamily="34" charset="0"/>
              </a:rPr>
              <a:t>1.</a:t>
            </a:r>
            <a:r>
              <a:rPr lang="en-GB" i="1" dirty="0" smtClean="0">
                <a:latin typeface="Arial Rounded MT Bold" panose="020F0704030504030204" pitchFamily="34" charset="0"/>
              </a:rPr>
              <a:t>9</a:t>
            </a:r>
            <a:endParaRPr lang="en-US" dirty="0">
              <a:latin typeface="Arial Rounded MT Bold" panose="020F0704030504030204" pitchFamily="34" charset="0"/>
            </a:endParaRPr>
          </a:p>
          <a:p>
            <a:pPr lvl="1"/>
            <a:r>
              <a:rPr lang="en-US" dirty="0" smtClean="0">
                <a:latin typeface="Arial Rounded MT Bold" panose="020F0704030504030204" pitchFamily="34" charset="0"/>
              </a:rPr>
              <a:t>Perform “</a:t>
            </a:r>
            <a:r>
              <a:rPr lang="en-GB" i="1" dirty="0" smtClean="0">
                <a:latin typeface="Arial Rounded MT Bold" panose="020F0704030504030204" pitchFamily="34" charset="0"/>
              </a:rPr>
              <a:t>EN 1. Introduction</a:t>
            </a:r>
            <a:r>
              <a:rPr lang="en-GB" dirty="0" smtClean="0">
                <a:latin typeface="Arial Rounded MT Bold" panose="020F0704030504030204" pitchFamily="34" charset="0"/>
              </a:rPr>
              <a:t>” , </a:t>
            </a:r>
            <a:r>
              <a:rPr lang="en-GB" i="1" dirty="0" smtClean="0">
                <a:latin typeface="Arial Rounded MT Bold" panose="020F0704030504030204" pitchFamily="34" charset="0"/>
              </a:rPr>
              <a:t>Lessons </a:t>
            </a:r>
            <a:r>
              <a:rPr lang="bg-BG" i="1" dirty="0" smtClean="0">
                <a:latin typeface="Arial Rounded MT Bold" panose="020F0704030504030204" pitchFamily="34" charset="0"/>
              </a:rPr>
              <a:t>2.</a:t>
            </a:r>
            <a:r>
              <a:rPr lang="en-GB" i="1" dirty="0" smtClean="0">
                <a:latin typeface="Arial Rounded MT Bold" panose="020F0704030504030204" pitchFamily="34" charset="0"/>
              </a:rPr>
              <a:t>1 to </a:t>
            </a:r>
            <a:r>
              <a:rPr lang="bg-BG" i="1" dirty="0" smtClean="0">
                <a:latin typeface="Arial Rounded MT Bold" panose="020F0704030504030204" pitchFamily="34" charset="0"/>
              </a:rPr>
              <a:t>2.</a:t>
            </a:r>
            <a:r>
              <a:rPr lang="en-GB" i="1" dirty="0" smtClean="0">
                <a:latin typeface="Arial Rounded MT Bold" panose="020F0704030504030204" pitchFamily="34" charset="0"/>
              </a:rPr>
              <a:t>4 and lessons </a:t>
            </a:r>
            <a:r>
              <a:rPr lang="bg-BG" i="1" dirty="0" smtClean="0">
                <a:latin typeface="Arial Rounded MT Bold" panose="020F0704030504030204" pitchFamily="34" charset="0"/>
              </a:rPr>
              <a:t>2.</a:t>
            </a:r>
            <a:r>
              <a:rPr lang="en-GB" i="1" dirty="0" smtClean="0">
                <a:latin typeface="Arial Rounded MT Bold" panose="020F0704030504030204" pitchFamily="34" charset="0"/>
              </a:rPr>
              <a:t>7 to </a:t>
            </a:r>
            <a:r>
              <a:rPr lang="bg-BG" i="1" dirty="0" smtClean="0">
                <a:latin typeface="Arial Rounded MT Bold" panose="020F0704030504030204" pitchFamily="34" charset="0"/>
              </a:rPr>
              <a:t>2.</a:t>
            </a:r>
            <a:r>
              <a:rPr lang="en-GB" i="1" dirty="0" smtClean="0">
                <a:latin typeface="Arial Rounded MT Bold" panose="020F0704030504030204" pitchFamily="34" charset="0"/>
              </a:rPr>
              <a:t>9</a:t>
            </a:r>
          </a:p>
          <a:p>
            <a:pPr lvl="1"/>
            <a:r>
              <a:rPr lang="en-US" dirty="0">
                <a:latin typeface="Arial Rounded MT Bold" panose="020F0704030504030204" pitchFamily="34" charset="0"/>
              </a:rPr>
              <a:t>Perform “</a:t>
            </a:r>
            <a:r>
              <a:rPr lang="en-GB" i="1" dirty="0">
                <a:latin typeface="Arial Rounded MT Bold" panose="020F0704030504030204" pitchFamily="34" charset="0"/>
              </a:rPr>
              <a:t>EN </a:t>
            </a:r>
            <a:r>
              <a:rPr lang="en-GB" i="1" dirty="0" smtClean="0">
                <a:latin typeface="Arial Rounded MT Bold" panose="020F0704030504030204" pitchFamily="34" charset="0"/>
              </a:rPr>
              <a:t>2. Beginner</a:t>
            </a:r>
            <a:r>
              <a:rPr lang="en-GB" dirty="0" smtClean="0">
                <a:latin typeface="Arial Rounded MT Bold" panose="020F0704030504030204" pitchFamily="34" charset="0"/>
              </a:rPr>
              <a:t>” </a:t>
            </a:r>
            <a:r>
              <a:rPr lang="en-GB" dirty="0">
                <a:latin typeface="Arial Rounded MT Bold" panose="020F0704030504030204" pitchFamily="34" charset="0"/>
              </a:rPr>
              <a:t>, </a:t>
            </a:r>
            <a:r>
              <a:rPr lang="en-GB" i="1" dirty="0">
                <a:latin typeface="Arial Rounded MT Bold" panose="020F0704030504030204" pitchFamily="34" charset="0"/>
              </a:rPr>
              <a:t>Lessons </a:t>
            </a:r>
            <a:r>
              <a:rPr lang="en-GB" i="1" dirty="0" smtClean="0">
                <a:latin typeface="Arial Rounded MT Bold" panose="020F0704030504030204" pitchFamily="34" charset="0"/>
              </a:rPr>
              <a:t>1</a:t>
            </a:r>
            <a:r>
              <a:rPr lang="bg-BG" i="1" dirty="0" smtClean="0">
                <a:latin typeface="Arial Rounded MT Bold" panose="020F0704030504030204" pitchFamily="34" charset="0"/>
              </a:rPr>
              <a:t>.1</a:t>
            </a:r>
            <a:r>
              <a:rPr lang="en-GB" i="1" dirty="0" smtClean="0">
                <a:latin typeface="Arial Rounded MT Bold" panose="020F0704030504030204" pitchFamily="34" charset="0"/>
              </a:rPr>
              <a:t> </a:t>
            </a:r>
            <a:r>
              <a:rPr lang="en-GB" i="1" dirty="0">
                <a:latin typeface="Arial Rounded MT Bold" panose="020F0704030504030204" pitchFamily="34" charset="0"/>
              </a:rPr>
              <a:t>to </a:t>
            </a:r>
            <a:r>
              <a:rPr lang="bg-BG" i="1" dirty="0" smtClean="0">
                <a:latin typeface="Arial Rounded MT Bold" panose="020F0704030504030204" pitchFamily="34" charset="0"/>
              </a:rPr>
              <a:t>1.</a:t>
            </a:r>
            <a:r>
              <a:rPr lang="en-GB" i="1" dirty="0" smtClean="0">
                <a:latin typeface="Arial Rounded MT Bold" panose="020F0704030504030204" pitchFamily="34" charset="0"/>
              </a:rPr>
              <a:t>9</a:t>
            </a:r>
            <a:endParaRPr lang="en-US" dirty="0">
              <a:latin typeface="Arial Rounded MT Bold" panose="020F0704030504030204" pitchFamily="34" charset="0"/>
            </a:endParaRPr>
          </a:p>
          <a:p>
            <a:pPr lvl="1"/>
            <a:r>
              <a:rPr lang="en-US" dirty="0">
                <a:latin typeface="Arial Rounded MT Bold" panose="020F0704030504030204" pitchFamily="34" charset="0"/>
              </a:rPr>
              <a:t>Perform “</a:t>
            </a:r>
            <a:r>
              <a:rPr lang="en-GB" i="1" dirty="0">
                <a:latin typeface="Arial Rounded MT Bold" panose="020F0704030504030204" pitchFamily="34" charset="0"/>
              </a:rPr>
              <a:t>EN </a:t>
            </a:r>
            <a:r>
              <a:rPr lang="en-GB" i="1" dirty="0" smtClean="0">
                <a:latin typeface="Arial Rounded MT Bold" panose="020F0704030504030204" pitchFamily="34" charset="0"/>
              </a:rPr>
              <a:t>2. </a:t>
            </a:r>
            <a:r>
              <a:rPr lang="en-GB" i="1" dirty="0">
                <a:latin typeface="Arial Rounded MT Bold" panose="020F0704030504030204" pitchFamily="34" charset="0"/>
              </a:rPr>
              <a:t>Beginner</a:t>
            </a:r>
            <a:r>
              <a:rPr lang="en-GB" dirty="0" smtClean="0">
                <a:latin typeface="Arial Rounded MT Bold" panose="020F0704030504030204" pitchFamily="34" charset="0"/>
              </a:rPr>
              <a:t>” </a:t>
            </a:r>
            <a:r>
              <a:rPr lang="en-GB" dirty="0">
                <a:latin typeface="Arial Rounded MT Bold" panose="020F0704030504030204" pitchFamily="34" charset="0"/>
              </a:rPr>
              <a:t>, </a:t>
            </a:r>
            <a:r>
              <a:rPr lang="en-GB" i="1" dirty="0">
                <a:latin typeface="Arial Rounded MT Bold" panose="020F0704030504030204" pitchFamily="34" charset="0"/>
              </a:rPr>
              <a:t>Lessons </a:t>
            </a:r>
            <a:r>
              <a:rPr lang="bg-BG" i="1" dirty="0" smtClean="0">
                <a:latin typeface="Arial Rounded MT Bold" panose="020F0704030504030204" pitchFamily="34" charset="0"/>
              </a:rPr>
              <a:t>2.</a:t>
            </a:r>
            <a:r>
              <a:rPr lang="en-GB" i="1" dirty="0" smtClean="0">
                <a:latin typeface="Arial Rounded MT Bold" panose="020F0704030504030204" pitchFamily="34" charset="0"/>
              </a:rPr>
              <a:t>1 </a:t>
            </a:r>
            <a:r>
              <a:rPr lang="en-GB" i="1" dirty="0">
                <a:latin typeface="Arial Rounded MT Bold" panose="020F0704030504030204" pitchFamily="34" charset="0"/>
              </a:rPr>
              <a:t>to </a:t>
            </a:r>
            <a:r>
              <a:rPr lang="bg-BG" i="1" dirty="0" smtClean="0">
                <a:latin typeface="Arial Rounded MT Bold" panose="020F0704030504030204" pitchFamily="34" charset="0"/>
              </a:rPr>
              <a:t>2.</a:t>
            </a:r>
            <a:r>
              <a:rPr lang="en-GB" i="1" dirty="0" smtClean="0">
                <a:latin typeface="Arial Rounded MT Bold" panose="020F0704030504030204" pitchFamily="34" charset="0"/>
              </a:rPr>
              <a:t>4 </a:t>
            </a:r>
            <a:r>
              <a:rPr lang="en-GB" i="1" dirty="0">
                <a:latin typeface="Arial Rounded MT Bold" panose="020F0704030504030204" pitchFamily="34" charset="0"/>
              </a:rPr>
              <a:t>and lessons </a:t>
            </a:r>
            <a:r>
              <a:rPr lang="bg-BG" i="1" dirty="0" smtClean="0">
                <a:latin typeface="Arial Rounded MT Bold" panose="020F0704030504030204" pitchFamily="34" charset="0"/>
              </a:rPr>
              <a:t>2.</a:t>
            </a:r>
            <a:r>
              <a:rPr lang="en-GB" i="1" dirty="0" smtClean="0">
                <a:latin typeface="Arial Rounded MT Bold" panose="020F0704030504030204" pitchFamily="34" charset="0"/>
              </a:rPr>
              <a:t>7 </a:t>
            </a:r>
            <a:r>
              <a:rPr lang="en-GB" i="1" dirty="0">
                <a:latin typeface="Arial Rounded MT Bold" panose="020F0704030504030204" pitchFamily="34" charset="0"/>
              </a:rPr>
              <a:t>to </a:t>
            </a:r>
            <a:r>
              <a:rPr lang="bg-BG" i="1" dirty="0" smtClean="0">
                <a:latin typeface="Arial Rounded MT Bold" panose="020F0704030504030204" pitchFamily="34" charset="0"/>
              </a:rPr>
              <a:t>2.</a:t>
            </a:r>
            <a:r>
              <a:rPr lang="en-GB" i="1" dirty="0" smtClean="0">
                <a:latin typeface="Arial Rounded MT Bold" panose="020F0704030504030204" pitchFamily="34" charset="0"/>
              </a:rPr>
              <a:t>9</a:t>
            </a:r>
          </a:p>
          <a:p>
            <a:r>
              <a:rPr lang="en-US" dirty="0" smtClean="0">
                <a:latin typeface="Arial Rounded MT Bold" panose="020F0704030504030204" pitchFamily="34" charset="0"/>
              </a:rPr>
              <a:t>Then you can leave the program and just apply what you’ve learned in your daily computer use. Or complete the course </a:t>
            </a:r>
            <a:r>
              <a:rPr lang="en-US" dirty="0">
                <a:latin typeface="Arial Rounded MT Bold" panose="020F0704030504030204" pitchFamily="34" charset="0"/>
              </a:rPr>
              <a:t>with “</a:t>
            </a:r>
            <a:r>
              <a:rPr lang="en-GB" i="1" dirty="0">
                <a:latin typeface="Arial Rounded MT Bold" panose="020F0704030504030204" pitchFamily="34" charset="0"/>
              </a:rPr>
              <a:t>EN </a:t>
            </a:r>
            <a:r>
              <a:rPr lang="en-GB" i="1" dirty="0" smtClean="0">
                <a:latin typeface="Arial Rounded MT Bold" panose="020F0704030504030204" pitchFamily="34" charset="0"/>
              </a:rPr>
              <a:t>3. Experienced</a:t>
            </a:r>
            <a:r>
              <a:rPr lang="en-GB" dirty="0" smtClean="0">
                <a:latin typeface="Arial Rounded MT Bold" panose="020F0704030504030204" pitchFamily="34" charset="0"/>
              </a:rPr>
              <a:t>”, </a:t>
            </a:r>
            <a:r>
              <a:rPr lang="en-US" dirty="0">
                <a:latin typeface="Arial Rounded MT Bold" panose="020F0704030504030204" pitchFamily="34" charset="0"/>
              </a:rPr>
              <a:t>“</a:t>
            </a:r>
            <a:r>
              <a:rPr lang="en-GB" i="1" dirty="0">
                <a:latin typeface="Arial Rounded MT Bold" panose="020F0704030504030204" pitchFamily="34" charset="0"/>
              </a:rPr>
              <a:t>EN </a:t>
            </a:r>
            <a:r>
              <a:rPr lang="en-GB" i="1" dirty="0" smtClean="0">
                <a:latin typeface="Arial Rounded MT Bold" panose="020F0704030504030204" pitchFamily="34" charset="0"/>
              </a:rPr>
              <a:t>4. Advanced</a:t>
            </a:r>
            <a:r>
              <a:rPr lang="en-GB" dirty="0" smtClean="0">
                <a:latin typeface="Arial Rounded MT Bold" panose="020F0704030504030204" pitchFamily="34" charset="0"/>
              </a:rPr>
              <a:t>” and </a:t>
            </a:r>
            <a:r>
              <a:rPr lang="en-US" dirty="0">
                <a:latin typeface="Arial Rounded MT Bold" panose="020F0704030504030204" pitchFamily="34" charset="0"/>
              </a:rPr>
              <a:t>“</a:t>
            </a:r>
            <a:r>
              <a:rPr lang="en-GB" i="1" dirty="0">
                <a:latin typeface="Arial Rounded MT Bold" panose="020F0704030504030204" pitchFamily="34" charset="0"/>
              </a:rPr>
              <a:t>EN </a:t>
            </a:r>
            <a:r>
              <a:rPr lang="en-GB" i="1" dirty="0" smtClean="0">
                <a:latin typeface="Arial Rounded MT Bold" panose="020F0704030504030204" pitchFamily="34" charset="0"/>
              </a:rPr>
              <a:t>5. Testing</a:t>
            </a:r>
            <a:r>
              <a:rPr lang="en-GB" dirty="0" smtClean="0">
                <a:latin typeface="Arial Rounded MT Bold" panose="020F0704030504030204" pitchFamily="34" charset="0"/>
              </a:rPr>
              <a:t>” </a:t>
            </a:r>
            <a:endParaRPr lang="en-US" dirty="0">
              <a:latin typeface="Arial Rounded MT Bold" panose="020F0704030504030204" pitchFamily="34" charset="0"/>
            </a:endParaRPr>
          </a:p>
          <a:p>
            <a:r>
              <a:rPr lang="en-US" dirty="0" smtClean="0">
                <a:solidFill>
                  <a:srgbClr val="7030A0"/>
                </a:solidFill>
                <a:latin typeface="Arial Rounded MT Bold" panose="020F0704030504030204" pitchFamily="34" charset="0"/>
              </a:rPr>
              <a:t>!!!It will be very hard and tedious at the beginning as the habit will try to make you return to your previous style of typing. The most important is to NEVER do that until the 10 fingers style becomes natural for you.</a:t>
            </a:r>
            <a:endParaRPr lang="bg-BG" dirty="0">
              <a:solidFill>
                <a:srgbClr val="7030A0"/>
              </a:solidFill>
            </a:endParaRPr>
          </a:p>
        </p:txBody>
      </p:sp>
    </p:spTree>
    <p:extLst>
      <p:ext uri="{BB962C8B-B14F-4D97-AF65-F5344CB8AC3E}">
        <p14:creationId xmlns:p14="http://schemas.microsoft.com/office/powerpoint/2010/main" val="36543979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3537" y="1155700"/>
            <a:ext cx="6971355" cy="5207000"/>
          </a:xfrm>
          <a:prstGeom prst="rect">
            <a:avLst/>
          </a:prstGeom>
        </p:spPr>
      </p:pic>
    </p:spTree>
    <p:extLst>
      <p:ext uri="{BB962C8B-B14F-4D97-AF65-F5344CB8AC3E}">
        <p14:creationId xmlns:p14="http://schemas.microsoft.com/office/powerpoint/2010/main" val="6842790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40359" y="3746500"/>
            <a:ext cx="8914621" cy="2554545"/>
          </a:xfrm>
          <a:prstGeom prst="rect">
            <a:avLst/>
          </a:prstGeom>
          <a:noFill/>
        </p:spPr>
        <p:txBody>
          <a:bodyPr wrap="none" rtlCol="0">
            <a:spAutoFit/>
          </a:bodyPr>
          <a:lstStyle/>
          <a:p>
            <a:pPr algn="ctr"/>
            <a:r>
              <a:rPr lang="en-US" sz="3200" dirty="0" smtClean="0"/>
              <a:t>The workshop was presented during</a:t>
            </a:r>
          </a:p>
          <a:p>
            <a:pPr algn="ctr"/>
            <a:r>
              <a:rPr lang="en-US" sz="3200" dirty="0" smtClean="0"/>
              <a:t> the First  Transnational meeting</a:t>
            </a:r>
          </a:p>
          <a:p>
            <a:pPr algn="ctr"/>
            <a:r>
              <a:rPr lang="en-US" sz="3200" dirty="0"/>
              <a:t> </a:t>
            </a:r>
            <a:r>
              <a:rPr lang="en-US" sz="3200" dirty="0" smtClean="0"/>
              <a:t>in  October 2016  held  in  SU </a:t>
            </a:r>
            <a:r>
              <a:rPr lang="en-US" sz="3200" dirty="0" err="1" smtClean="0"/>
              <a:t>Ekzarh</a:t>
            </a:r>
            <a:r>
              <a:rPr lang="en-US" sz="3200" dirty="0" smtClean="0"/>
              <a:t> </a:t>
            </a:r>
            <a:r>
              <a:rPr lang="en-US" sz="3200" dirty="0" err="1" smtClean="0"/>
              <a:t>Antim</a:t>
            </a:r>
            <a:r>
              <a:rPr lang="en-US" sz="3200" dirty="0" smtClean="0"/>
              <a:t> I,</a:t>
            </a:r>
          </a:p>
          <a:p>
            <a:pPr algn="ctr"/>
            <a:r>
              <a:rPr lang="en-US" sz="3200" dirty="0" err="1" smtClean="0"/>
              <a:t>Kazanlak</a:t>
            </a:r>
            <a:r>
              <a:rPr lang="en-US" sz="3200" dirty="0" smtClean="0"/>
              <a:t>, Bulgaria</a:t>
            </a:r>
          </a:p>
          <a:p>
            <a:pPr algn="ctr"/>
            <a:endParaRPr lang="bg-BG" sz="32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2791" y="952500"/>
            <a:ext cx="5649756" cy="2381302"/>
          </a:xfrm>
          <a:prstGeom prst="rect">
            <a:avLst/>
          </a:prstGeom>
        </p:spPr>
      </p:pic>
    </p:spTree>
    <p:extLst>
      <p:ext uri="{BB962C8B-B14F-4D97-AF65-F5344CB8AC3E}">
        <p14:creationId xmlns:p14="http://schemas.microsoft.com/office/powerpoint/2010/main" val="6977217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Rounded MT Bold" panose="020F0704030504030204" pitchFamily="34" charset="0"/>
              </a:rPr>
              <a:t>You have seen them,</a:t>
            </a:r>
            <a:endParaRPr lang="bg-BG" dirty="0"/>
          </a:p>
        </p:txBody>
      </p:sp>
      <p:sp>
        <p:nvSpPr>
          <p:cNvPr id="3" name="Content Placeholder 2"/>
          <p:cNvSpPr>
            <a:spLocks noGrp="1"/>
          </p:cNvSpPr>
          <p:nvPr>
            <p:ph idx="1"/>
          </p:nvPr>
        </p:nvSpPr>
        <p:spPr/>
        <p:txBody>
          <a:bodyPr/>
          <a:lstStyle/>
          <a:p>
            <a:pPr marL="0" indent="0">
              <a:buNone/>
            </a:pPr>
            <a:r>
              <a:rPr lang="en-GB" dirty="0" smtClean="0">
                <a:latin typeface="Arial Rounded MT Bold" panose="020F0704030504030204" pitchFamily="34" charset="0"/>
              </a:rPr>
              <a:t>whether in films or in real life, these keyboard masters who type faster than you can read. </a:t>
            </a:r>
          </a:p>
          <a:p>
            <a:pPr marL="0" indent="0">
              <a:buNone/>
            </a:pPr>
            <a:endParaRPr lang="bg-BG" dirty="0" smtClean="0">
              <a:latin typeface="Arial Rounded MT Bold" panose="020F0704030504030204" pitchFamily="34" charset="0"/>
            </a:endParaRPr>
          </a:p>
          <a:p>
            <a:pPr marL="0" indent="0">
              <a:buNone/>
            </a:pPr>
            <a:endParaRPr lang="en-GB" dirty="0">
              <a:latin typeface="Arial Rounded MT Bold" panose="020F0704030504030204" pitchFamily="34" charset="0"/>
            </a:endParaRPr>
          </a:p>
          <a:p>
            <a:pPr marL="0" indent="0">
              <a:buNone/>
            </a:pPr>
            <a:r>
              <a:rPr lang="en-GB" dirty="0" smtClean="0">
                <a:latin typeface="Arial Rounded MT Bold" panose="020F0704030504030204" pitchFamily="34" charset="0"/>
              </a:rPr>
              <a:t>They look so cool, don’t they?</a:t>
            </a:r>
            <a:endParaRPr lang="bg-BG" dirty="0" smtClean="0"/>
          </a:p>
          <a:p>
            <a:pPr marL="0" indent="0">
              <a:buNone/>
            </a:pPr>
            <a:endParaRPr lang="en-US" dirty="0">
              <a:latin typeface="Arial Rounded MT Bold" panose="020F0704030504030204" pitchFamily="34" charset="0"/>
            </a:endParaRPr>
          </a:p>
          <a:p>
            <a:pPr marL="0" indent="0">
              <a:buNone/>
            </a:pPr>
            <a:r>
              <a:rPr lang="en-GB" dirty="0">
                <a:latin typeface="Arial Rounded MT Bold" panose="020F0704030504030204" pitchFamily="34" charset="0"/>
              </a:rPr>
              <a:t>The good </a:t>
            </a:r>
            <a:r>
              <a:rPr lang="en-GB" dirty="0" smtClean="0">
                <a:latin typeface="Arial Rounded MT Bold" panose="020F0704030504030204" pitchFamily="34" charset="0"/>
              </a:rPr>
              <a:t>news</a:t>
            </a:r>
            <a:r>
              <a:rPr lang="bg-BG" dirty="0" smtClean="0">
                <a:latin typeface="Arial Rounded MT Bold" panose="020F0704030504030204" pitchFamily="34" charset="0"/>
              </a:rPr>
              <a:t>: </a:t>
            </a:r>
            <a:r>
              <a:rPr lang="en-GB" dirty="0" smtClean="0">
                <a:latin typeface="Arial Rounded MT Bold" panose="020F0704030504030204" pitchFamily="34" charset="0"/>
              </a:rPr>
              <a:t>everyone </a:t>
            </a:r>
            <a:r>
              <a:rPr lang="en-GB" dirty="0">
                <a:latin typeface="Arial Rounded MT Bold" panose="020F0704030504030204" pitchFamily="34" charset="0"/>
              </a:rPr>
              <a:t>can learn to </a:t>
            </a:r>
            <a:r>
              <a:rPr lang="en-GB" dirty="0" smtClean="0">
                <a:latin typeface="Arial Rounded MT Bold" panose="020F0704030504030204" pitchFamily="34" charset="0"/>
              </a:rPr>
              <a:t>type this way. 	</a:t>
            </a:r>
          </a:p>
          <a:p>
            <a:pPr marL="0" indent="0">
              <a:buNone/>
            </a:pPr>
            <a:r>
              <a:rPr lang="en-GB" dirty="0">
                <a:latin typeface="Arial Rounded MT Bold" panose="020F0704030504030204" pitchFamily="34" charset="0"/>
              </a:rPr>
              <a:t>And looking like a computer </a:t>
            </a:r>
            <a:r>
              <a:rPr lang="en-GB" dirty="0" smtClean="0">
                <a:latin typeface="Arial Rounded MT Bold" panose="020F0704030504030204" pitchFamily="34" charset="0"/>
              </a:rPr>
              <a:t>expert is </a:t>
            </a:r>
            <a:r>
              <a:rPr lang="en-GB" dirty="0">
                <a:latin typeface="Arial Rounded MT Bold" panose="020F0704030504030204" pitchFamily="34" charset="0"/>
              </a:rPr>
              <a:t>the least reward you get </a:t>
            </a:r>
            <a:r>
              <a:rPr lang="en-GB" dirty="0" smtClean="0">
                <a:latin typeface="Arial Rounded MT Bold" panose="020F0704030504030204" pitchFamily="34" charset="0"/>
              </a:rPr>
              <a:t>from that.</a:t>
            </a:r>
            <a:endParaRPr lang="bg-BG" dirty="0">
              <a:latin typeface="Arial Rounded MT Bold" panose="020F0704030504030204" pitchFamily="34" charset="0"/>
            </a:endParaRPr>
          </a:p>
        </p:txBody>
      </p:sp>
    </p:spTree>
    <p:extLst>
      <p:ext uri="{BB962C8B-B14F-4D97-AF65-F5344CB8AC3E}">
        <p14:creationId xmlns:p14="http://schemas.microsoft.com/office/powerpoint/2010/main" val="22065512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References</a:t>
            </a:r>
            <a:endParaRPr lang="bg-BG" b="1" dirty="0"/>
          </a:p>
        </p:txBody>
      </p:sp>
      <p:sp>
        <p:nvSpPr>
          <p:cNvPr id="3" name="Content Placeholder 2"/>
          <p:cNvSpPr>
            <a:spLocks noGrp="1"/>
          </p:cNvSpPr>
          <p:nvPr>
            <p:ph idx="1"/>
          </p:nvPr>
        </p:nvSpPr>
        <p:spPr>
          <a:xfrm>
            <a:off x="685800" y="1880316"/>
            <a:ext cx="10820400" cy="4338370"/>
          </a:xfrm>
        </p:spPr>
        <p:txBody>
          <a:bodyPr/>
          <a:lstStyle/>
          <a:p>
            <a:r>
              <a:rPr lang="en-US" dirty="0" smtClean="0">
                <a:latin typeface="Arial Rounded MT Bold" panose="020F0704030504030204" pitchFamily="34" charset="0"/>
              </a:rPr>
              <a:t>ALL PICTURES in the presentation are screenshots of the </a:t>
            </a:r>
            <a:r>
              <a:rPr lang="en-US" dirty="0" err="1" smtClean="0">
                <a:latin typeface="Arial Rounded MT Bold" panose="020F0704030504030204" pitchFamily="34" charset="0"/>
              </a:rPr>
              <a:t>RapidTyping</a:t>
            </a:r>
            <a:r>
              <a:rPr lang="en-US" dirty="0" smtClean="0">
                <a:latin typeface="Arial Rounded MT Bold" panose="020F0704030504030204" pitchFamily="34" charset="0"/>
              </a:rPr>
              <a:t> software. </a:t>
            </a:r>
            <a:endParaRPr lang="bg-BG" dirty="0"/>
          </a:p>
          <a:p>
            <a:r>
              <a:rPr lang="en-US" dirty="0" smtClean="0">
                <a:latin typeface="Arial Rounded MT Bold" panose="020F0704030504030204" pitchFamily="34" charset="0"/>
              </a:rPr>
              <a:t>THIS SOFTWARE is downloaded from </a:t>
            </a:r>
            <a:r>
              <a:rPr lang="en-GB" u="sng" dirty="0" smtClean="0">
                <a:latin typeface="Arial Rounded MT Bold" panose="020F0704030504030204" pitchFamily="34" charset="0"/>
                <a:hlinkClick r:id="rId2"/>
              </a:rPr>
              <a:t>http</a:t>
            </a:r>
            <a:r>
              <a:rPr lang="en-GB" u="sng" dirty="0">
                <a:latin typeface="Arial Rounded MT Bold" panose="020F0704030504030204" pitchFamily="34" charset="0"/>
                <a:hlinkClick r:id="rId2"/>
              </a:rPr>
              <a:t>://www.rapidtyping.com</a:t>
            </a:r>
            <a:r>
              <a:rPr lang="en-GB" u="sng" dirty="0" smtClean="0">
                <a:latin typeface="Arial Rounded MT Bold" panose="020F0704030504030204" pitchFamily="34" charset="0"/>
                <a:hlinkClick r:id="rId2"/>
              </a:rPr>
              <a:t>/</a:t>
            </a:r>
          </a:p>
          <a:p>
            <a:pPr marL="0" indent="0">
              <a:buNone/>
            </a:pPr>
            <a:endParaRPr lang="en-GB" u="sng" dirty="0">
              <a:latin typeface="Arial Rounded MT Bold" panose="020F0704030504030204" pitchFamily="34" charset="0"/>
              <a:hlinkClick r:id="rId2"/>
            </a:endParaRPr>
          </a:p>
          <a:p>
            <a:pPr marL="0" indent="0">
              <a:buNone/>
            </a:pPr>
            <a:r>
              <a:rPr lang="en-GB" u="sng" dirty="0" smtClean="0">
                <a:latin typeface="Arial Rounded MT Bold" panose="020F0704030504030204" pitchFamily="34" charset="0"/>
              </a:rPr>
              <a:t>Tools for testing:</a:t>
            </a:r>
            <a:endParaRPr lang="en-GB" u="sng" dirty="0">
              <a:latin typeface="Arial Rounded MT Bold" panose="020F0704030504030204" pitchFamily="34" charset="0"/>
              <a:hlinkClick r:id="rId2"/>
            </a:endParaRPr>
          </a:p>
          <a:p>
            <a:r>
              <a:rPr lang="en-GB" u="sng" dirty="0">
                <a:latin typeface="Arial Rounded MT Bold" panose="020F0704030504030204" pitchFamily="34" charset="0"/>
                <a:hlinkClick r:id="rId3"/>
              </a:rPr>
              <a:t>https://10fastfingers.com/typing-test/english</a:t>
            </a:r>
            <a:endParaRPr lang="bg-BG" dirty="0"/>
          </a:p>
          <a:p>
            <a:r>
              <a:rPr lang="en-US" dirty="0">
                <a:latin typeface="Arial Rounded MT Bold" panose="020F0704030504030204" pitchFamily="34" charset="0"/>
                <a:hlinkClick r:id="rId4"/>
              </a:rPr>
              <a:t>http://</a:t>
            </a:r>
            <a:r>
              <a:rPr lang="en-US" dirty="0" smtClean="0">
                <a:latin typeface="Arial Rounded MT Bold" panose="020F0704030504030204" pitchFamily="34" charset="0"/>
                <a:hlinkClick r:id="rId4"/>
              </a:rPr>
              <a:t>rapidtyping.com/online-typing-games/fast-typer-2.html</a:t>
            </a:r>
            <a:r>
              <a:rPr lang="en-US" dirty="0" smtClean="0">
                <a:latin typeface="Arial Rounded MT Bold" panose="020F0704030504030204" pitchFamily="34" charset="0"/>
              </a:rPr>
              <a:t/>
            </a:r>
            <a:br>
              <a:rPr lang="en-US" dirty="0" smtClean="0">
                <a:latin typeface="Arial Rounded MT Bold" panose="020F0704030504030204" pitchFamily="34" charset="0"/>
              </a:rPr>
            </a:br>
            <a:endParaRPr lang="en-US" dirty="0" smtClean="0">
              <a:latin typeface="Arial Rounded MT Bold" panose="020F0704030504030204" pitchFamily="34" charset="0"/>
            </a:endParaRPr>
          </a:p>
          <a:p>
            <a:pPr marL="0" indent="0">
              <a:buNone/>
            </a:pPr>
            <a:r>
              <a:rPr lang="en-US" u="sng" dirty="0" smtClean="0">
                <a:latin typeface="Arial Rounded MT Bold" panose="020F0704030504030204" pitchFamily="34" charset="0"/>
              </a:rPr>
              <a:t>You may also be interested about DVORAK keyboard layout:</a:t>
            </a:r>
          </a:p>
          <a:p>
            <a:pPr marL="0" indent="0">
              <a:buNone/>
            </a:pPr>
            <a:r>
              <a:rPr lang="en-US" dirty="0" smtClean="0">
                <a:latin typeface="Arial Rounded MT Bold" panose="020F0704030504030204" pitchFamily="34" charset="0"/>
                <a:hlinkClick r:id="rId5"/>
              </a:rPr>
              <a:t>http</a:t>
            </a:r>
            <a:r>
              <a:rPr lang="en-US" dirty="0">
                <a:latin typeface="Arial Rounded MT Bold" panose="020F0704030504030204" pitchFamily="34" charset="0"/>
                <a:hlinkClick r:id="rId5"/>
              </a:rPr>
              <a:t>://</a:t>
            </a:r>
            <a:r>
              <a:rPr lang="en-US">
                <a:latin typeface="Arial Rounded MT Bold" panose="020F0704030504030204" pitchFamily="34" charset="0"/>
                <a:hlinkClick r:id="rId5"/>
              </a:rPr>
              <a:t>www.dvorak-keyboard.com</a:t>
            </a:r>
            <a:r>
              <a:rPr lang="en-US" smtClean="0">
                <a:latin typeface="Arial Rounded MT Bold" panose="020F0704030504030204" pitchFamily="34" charset="0"/>
                <a:hlinkClick r:id="rId5"/>
              </a:rPr>
              <a:t>/</a:t>
            </a:r>
            <a:endParaRPr lang="en-US" dirty="0">
              <a:latin typeface="Arial Rounded MT Bold" panose="020F0704030504030204" pitchFamily="34" charset="0"/>
            </a:endParaRPr>
          </a:p>
          <a:p>
            <a:endParaRPr lang="bg-BG" dirty="0"/>
          </a:p>
        </p:txBody>
      </p:sp>
    </p:spTree>
    <p:extLst>
      <p:ext uri="{BB962C8B-B14F-4D97-AF65-F5344CB8AC3E}">
        <p14:creationId xmlns:p14="http://schemas.microsoft.com/office/powerpoint/2010/main" val="3559953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Rounded MT Bold" panose="020F0704030504030204" pitchFamily="34" charset="0"/>
              </a:rPr>
              <a:t> OTHER benefits</a:t>
            </a:r>
            <a:endParaRPr lang="bg-BG" dirty="0"/>
          </a:p>
        </p:txBody>
      </p:sp>
      <p:sp>
        <p:nvSpPr>
          <p:cNvPr id="3" name="Content Placeholder 2"/>
          <p:cNvSpPr>
            <a:spLocks noGrp="1"/>
          </p:cNvSpPr>
          <p:nvPr>
            <p:ph idx="1"/>
          </p:nvPr>
        </p:nvSpPr>
        <p:spPr/>
        <p:txBody>
          <a:bodyPr/>
          <a:lstStyle/>
          <a:p>
            <a:pPr marL="0" indent="0">
              <a:buNone/>
            </a:pPr>
            <a:r>
              <a:rPr lang="en-GB" b="1" u="sng" dirty="0">
                <a:solidFill>
                  <a:schemeClr val="accent3">
                    <a:lumMod val="40000"/>
                    <a:lumOff val="60000"/>
                  </a:schemeClr>
                </a:solidFill>
                <a:latin typeface="Arial Rounded MT Bold" panose="020F0704030504030204" pitchFamily="34" charset="0"/>
              </a:rPr>
              <a:t>Your fingers will get tired much slower</a:t>
            </a:r>
            <a:r>
              <a:rPr lang="en-GB" b="1" dirty="0">
                <a:solidFill>
                  <a:schemeClr val="accent3">
                    <a:lumMod val="40000"/>
                    <a:lumOff val="60000"/>
                  </a:schemeClr>
                </a:solidFill>
                <a:latin typeface="Arial Rounded MT Bold" panose="020F0704030504030204" pitchFamily="34" charset="0"/>
              </a:rPr>
              <a:t> </a:t>
            </a:r>
            <a:r>
              <a:rPr lang="en-GB" dirty="0">
                <a:latin typeface="Arial Rounded MT Bold" panose="020F0704030504030204" pitchFamily="34" charset="0"/>
              </a:rPr>
              <a:t>and you’ll be able to type longer periods of time on the keyboard. The </a:t>
            </a:r>
            <a:r>
              <a:rPr lang="en-GB" dirty="0" smtClean="0">
                <a:latin typeface="Arial Rounded MT Bold" panose="020F0704030504030204" pitchFamily="34" charset="0"/>
              </a:rPr>
              <a:t>reason: </a:t>
            </a:r>
            <a:r>
              <a:rPr lang="en-GB" dirty="0">
                <a:latin typeface="Arial Rounded MT Bold" panose="020F0704030504030204" pitchFamily="34" charset="0"/>
              </a:rPr>
              <a:t>“work” is divided in 10 instead on 2 or 4 fingers. As consequence of this the fingers cross much less distance.</a:t>
            </a:r>
            <a:endParaRPr lang="bg-BG" dirty="0">
              <a:latin typeface="Arial Rounded MT Bold" panose="020F0704030504030204" pitchFamily="34" charset="0"/>
            </a:endParaRPr>
          </a:p>
          <a:p>
            <a:pPr marL="0" indent="0">
              <a:buNone/>
            </a:pPr>
            <a:r>
              <a:rPr lang="en-GB" dirty="0">
                <a:latin typeface="Arial Rounded MT Bold" panose="020F0704030504030204" pitchFamily="34" charset="0"/>
              </a:rPr>
              <a:t>And because the work is divided </a:t>
            </a:r>
            <a:r>
              <a:rPr lang="en-GB" dirty="0" smtClean="0">
                <a:latin typeface="Arial Rounded MT Bold" panose="020F0704030504030204" pitchFamily="34" charset="0"/>
              </a:rPr>
              <a:t>among </a:t>
            </a:r>
            <a:r>
              <a:rPr lang="en-GB" dirty="0">
                <a:latin typeface="Arial Rounded MT Bold" panose="020F0704030504030204" pitchFamily="34" charset="0"/>
              </a:rPr>
              <a:t>more “units”, </a:t>
            </a:r>
            <a:r>
              <a:rPr lang="en-GB" b="1" u="sng" dirty="0">
                <a:solidFill>
                  <a:schemeClr val="accent3">
                    <a:lumMod val="40000"/>
                    <a:lumOff val="60000"/>
                  </a:schemeClr>
                </a:solidFill>
                <a:latin typeface="Arial Rounded MT Bold" panose="020F0704030504030204" pitchFamily="34" charset="0"/>
              </a:rPr>
              <a:t>the speed also gets up</a:t>
            </a:r>
            <a:r>
              <a:rPr lang="en-GB" dirty="0">
                <a:latin typeface="Arial Rounded MT Bold" panose="020F0704030504030204" pitchFamily="34" charset="0"/>
              </a:rPr>
              <a:t>. It’s not that at the beginning but once your fingers learn the positions of the keys, the more you type, the faster you become</a:t>
            </a:r>
            <a:r>
              <a:rPr lang="en-GB" dirty="0" smtClean="0">
                <a:latin typeface="Arial Rounded MT Bold" panose="020F0704030504030204" pitchFamily="34" charset="0"/>
              </a:rPr>
              <a:t>.</a:t>
            </a:r>
          </a:p>
          <a:p>
            <a:pPr marL="0" indent="0">
              <a:buNone/>
            </a:pPr>
            <a:r>
              <a:rPr lang="en-GB" dirty="0">
                <a:latin typeface="Arial Rounded MT Bold" panose="020F0704030504030204" pitchFamily="34" charset="0"/>
              </a:rPr>
              <a:t>You </a:t>
            </a:r>
            <a:r>
              <a:rPr lang="en-GB" b="1" u="sng" dirty="0">
                <a:solidFill>
                  <a:schemeClr val="accent3">
                    <a:lumMod val="40000"/>
                    <a:lumOff val="60000"/>
                  </a:schemeClr>
                </a:solidFill>
                <a:latin typeface="Arial Rounded MT Bold" panose="020F0704030504030204" pitchFamily="34" charset="0"/>
              </a:rPr>
              <a:t>don’t need to look at the keyboard </a:t>
            </a:r>
            <a:r>
              <a:rPr lang="en-GB" dirty="0">
                <a:latin typeface="Arial Rounded MT Bold" panose="020F0704030504030204" pitchFamily="34" charset="0"/>
              </a:rPr>
              <a:t>and to </a:t>
            </a:r>
            <a:r>
              <a:rPr lang="bg-BG" dirty="0">
                <a:latin typeface="Arial Rounded MT Bold" panose="020F0704030504030204" pitchFamily="34" charset="0"/>
              </a:rPr>
              <a:t>shake your head </a:t>
            </a:r>
            <a:r>
              <a:rPr lang="bg-BG" dirty="0" smtClean="0">
                <a:latin typeface="Arial Rounded MT Bold" panose="020F0704030504030204" pitchFamily="34" charset="0"/>
              </a:rPr>
              <a:t>up </a:t>
            </a:r>
            <a:r>
              <a:rPr lang="bg-BG" dirty="0">
                <a:latin typeface="Arial Rounded MT Bold" panose="020F0704030504030204" pitchFamily="34" charset="0"/>
              </a:rPr>
              <a:t>and down</a:t>
            </a:r>
            <a:r>
              <a:rPr lang="en-GB" dirty="0">
                <a:latin typeface="Arial Rounded MT Bold" panose="020F0704030504030204" pitchFamily="34" charset="0"/>
              </a:rPr>
              <a:t> </a:t>
            </a:r>
            <a:r>
              <a:rPr lang="en-GB" dirty="0" smtClean="0">
                <a:latin typeface="Arial Rounded MT Bold" panose="020F0704030504030204" pitchFamily="34" charset="0"/>
              </a:rPr>
              <a:t>like heavy </a:t>
            </a:r>
            <a:r>
              <a:rPr lang="en-GB" dirty="0" err="1" smtClean="0">
                <a:latin typeface="Arial Rounded MT Bold" panose="020F0704030504030204" pitchFamily="34" charset="0"/>
              </a:rPr>
              <a:t>metalist</a:t>
            </a:r>
            <a:r>
              <a:rPr lang="en-GB" dirty="0" smtClean="0">
                <a:latin typeface="Arial Rounded MT Bold" panose="020F0704030504030204" pitchFamily="34" charset="0"/>
              </a:rPr>
              <a:t>.</a:t>
            </a:r>
            <a:endParaRPr lang="bg-BG" dirty="0">
              <a:latin typeface="Arial Rounded MT Bold" panose="020F0704030504030204" pitchFamily="34" charset="0"/>
            </a:endParaRPr>
          </a:p>
        </p:txBody>
      </p:sp>
    </p:spTree>
    <p:extLst>
      <p:ext uri="{BB962C8B-B14F-4D97-AF65-F5344CB8AC3E}">
        <p14:creationId xmlns:p14="http://schemas.microsoft.com/office/powerpoint/2010/main" val="33387341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4800" y="891430"/>
            <a:ext cx="7988300" cy="5966570"/>
          </a:xfrm>
          <a:prstGeom prst="rect">
            <a:avLst/>
          </a:prstGeom>
        </p:spPr>
      </p:pic>
    </p:spTree>
    <p:extLst>
      <p:ext uri="{BB962C8B-B14F-4D97-AF65-F5344CB8AC3E}">
        <p14:creationId xmlns:p14="http://schemas.microsoft.com/office/powerpoint/2010/main" val="17898658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What do you need </a:t>
            </a:r>
            <a:endParaRPr lang="bg-BG" b="1" dirty="0"/>
          </a:p>
        </p:txBody>
      </p:sp>
      <p:sp>
        <p:nvSpPr>
          <p:cNvPr id="3" name="Content Placeholder 2"/>
          <p:cNvSpPr>
            <a:spLocks noGrp="1"/>
          </p:cNvSpPr>
          <p:nvPr>
            <p:ph idx="1"/>
          </p:nvPr>
        </p:nvSpPr>
        <p:spPr>
          <a:xfrm>
            <a:off x="685800" y="2194560"/>
            <a:ext cx="10820400" cy="4099147"/>
          </a:xfrm>
        </p:spPr>
        <p:txBody>
          <a:bodyPr/>
          <a:lstStyle/>
          <a:p>
            <a:r>
              <a:rPr lang="en-US" dirty="0" smtClean="0">
                <a:latin typeface="Arial Rounded MT Bold" panose="020F0704030504030204" pitchFamily="34" charset="0"/>
              </a:rPr>
              <a:t>Computer and Internet (the easy part).</a:t>
            </a:r>
            <a:endParaRPr lang="en-US" dirty="0">
              <a:latin typeface="Arial Rounded MT Bold" panose="020F0704030504030204" pitchFamily="34" charset="0"/>
            </a:endParaRPr>
          </a:p>
          <a:p>
            <a:endParaRPr lang="en-US" dirty="0" smtClean="0">
              <a:latin typeface="Arial Rounded MT Bold" panose="020F0704030504030204" pitchFamily="34" charset="0"/>
            </a:endParaRPr>
          </a:p>
          <a:p>
            <a:r>
              <a:rPr lang="en-GB" dirty="0" smtClean="0">
                <a:latin typeface="Arial Rounded MT Bold" panose="020F0704030504030204" pitchFamily="34" charset="0"/>
              </a:rPr>
              <a:t>Desire</a:t>
            </a:r>
            <a:r>
              <a:rPr lang="en-GB" dirty="0">
                <a:latin typeface="Arial Rounded MT Bold" panose="020F0704030504030204" pitchFamily="34" charset="0"/>
              </a:rPr>
              <a:t>, perseverance and </a:t>
            </a:r>
            <a:r>
              <a:rPr lang="en-GB" dirty="0" smtClean="0">
                <a:latin typeface="Arial Rounded MT Bold" panose="020F0704030504030204" pitchFamily="34" charset="0"/>
              </a:rPr>
              <a:t>practice</a:t>
            </a:r>
            <a:r>
              <a:rPr lang="bg-BG" dirty="0" smtClean="0">
                <a:latin typeface="Arial Rounded MT Bold" panose="020F0704030504030204" pitchFamily="34" charset="0"/>
              </a:rPr>
              <a:t> (</a:t>
            </a:r>
            <a:r>
              <a:rPr lang="en-GB" dirty="0" smtClean="0">
                <a:latin typeface="Arial Rounded MT Bold" panose="020F0704030504030204" pitchFamily="34" charset="0"/>
              </a:rPr>
              <a:t>the difficult part</a:t>
            </a:r>
            <a:r>
              <a:rPr lang="bg-BG" dirty="0" smtClean="0">
                <a:latin typeface="Arial Rounded MT Bold" panose="020F0704030504030204" pitchFamily="34" charset="0"/>
              </a:rPr>
              <a:t>)</a:t>
            </a:r>
            <a:r>
              <a:rPr lang="en-GB" dirty="0" smtClean="0">
                <a:latin typeface="Arial Rounded MT Bold" panose="020F0704030504030204" pitchFamily="34" charset="0"/>
              </a:rPr>
              <a:t>.</a:t>
            </a:r>
          </a:p>
          <a:p>
            <a:endParaRPr lang="en-GB" dirty="0" smtClean="0">
              <a:latin typeface="Arial Rounded MT Bold" panose="020F0704030504030204" pitchFamily="34" charset="0"/>
            </a:endParaRPr>
          </a:p>
          <a:p>
            <a:r>
              <a:rPr lang="en-GB" dirty="0" smtClean="0">
                <a:latin typeface="Arial Rounded MT Bold" panose="020F0704030504030204" pitchFamily="34" charset="0"/>
              </a:rPr>
              <a:t>MUCH </a:t>
            </a:r>
            <a:r>
              <a:rPr lang="en-GB" dirty="0">
                <a:latin typeface="Arial Rounded MT Bold" panose="020F0704030504030204" pitchFamily="34" charset="0"/>
              </a:rPr>
              <a:t>OF </a:t>
            </a:r>
            <a:r>
              <a:rPr lang="en-GB" dirty="0" smtClean="0">
                <a:latin typeface="Arial Rounded MT Bold" panose="020F0704030504030204" pitchFamily="34" charset="0"/>
              </a:rPr>
              <a:t>PRACTICE (another difficult part). </a:t>
            </a:r>
          </a:p>
          <a:p>
            <a:endParaRPr lang="en-GB" dirty="0">
              <a:latin typeface="Arial Rounded MT Bold" panose="020F0704030504030204" pitchFamily="34" charset="0"/>
            </a:endParaRPr>
          </a:p>
          <a:p>
            <a:endParaRPr lang="en-GB" dirty="0" smtClean="0">
              <a:latin typeface="Arial Rounded MT Bold" panose="020F0704030504030204" pitchFamily="34" charset="0"/>
            </a:endParaRPr>
          </a:p>
          <a:p>
            <a:pPr marL="0" indent="0" algn="ctr">
              <a:buNone/>
            </a:pPr>
            <a:r>
              <a:rPr lang="en-GB" dirty="0">
                <a:latin typeface="Arial Rounded MT Bold" panose="020F0704030504030204" pitchFamily="34" charset="0"/>
              </a:rPr>
              <a:t> </a:t>
            </a:r>
            <a:r>
              <a:rPr lang="en-GB" dirty="0" smtClean="0">
                <a:latin typeface="Arial Rounded MT Bold" panose="020F0704030504030204" pitchFamily="34" charset="0"/>
              </a:rPr>
              <a:t>   LET’S START MAKING THE STEPS</a:t>
            </a:r>
            <a:endParaRPr lang="bg-BG" dirty="0"/>
          </a:p>
          <a:p>
            <a:endParaRPr lang="en-US" dirty="0" smtClean="0">
              <a:latin typeface="Arial Rounded MT Bold" panose="020F0704030504030204" pitchFamily="34" charset="0"/>
            </a:endParaRPr>
          </a:p>
        </p:txBody>
      </p:sp>
    </p:spTree>
    <p:extLst>
      <p:ext uri="{BB962C8B-B14F-4D97-AF65-F5344CB8AC3E}">
        <p14:creationId xmlns:p14="http://schemas.microsoft.com/office/powerpoint/2010/main" val="17395609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1800" y="974764"/>
            <a:ext cx="7689692" cy="5743535"/>
          </a:xfrm>
          <a:prstGeom prst="rect">
            <a:avLst/>
          </a:prstGeom>
        </p:spPr>
      </p:pic>
    </p:spTree>
    <p:extLst>
      <p:ext uri="{BB962C8B-B14F-4D97-AF65-F5344CB8AC3E}">
        <p14:creationId xmlns:p14="http://schemas.microsoft.com/office/powerpoint/2010/main" val="4369505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Step 1</a:t>
            </a:r>
            <a:endParaRPr lang="bg-BG" b="1" dirty="0"/>
          </a:p>
        </p:txBody>
      </p:sp>
      <p:sp>
        <p:nvSpPr>
          <p:cNvPr id="3" name="Content Placeholder 2"/>
          <p:cNvSpPr>
            <a:spLocks noGrp="1"/>
          </p:cNvSpPr>
          <p:nvPr>
            <p:ph idx="1"/>
          </p:nvPr>
        </p:nvSpPr>
        <p:spPr/>
        <p:txBody>
          <a:bodyPr/>
          <a:lstStyle/>
          <a:p>
            <a:pPr lvl="0"/>
            <a:r>
              <a:rPr lang="en-GB" dirty="0" smtClean="0">
                <a:latin typeface="Arial Rounded MT Bold" panose="020F0704030504030204" pitchFamily="34" charset="0"/>
              </a:rPr>
              <a:t>Look carefully at the keyboard of your desktop computer or laptop and find the keys for letter “F” and “J”.</a:t>
            </a:r>
          </a:p>
          <a:p>
            <a:pPr lvl="0"/>
            <a:endParaRPr lang="en-GB" dirty="0">
              <a:latin typeface="Arial Rounded MT Bold" panose="020F0704030504030204" pitchFamily="34" charset="0"/>
            </a:endParaRPr>
          </a:p>
          <a:p>
            <a:pPr lvl="0"/>
            <a:r>
              <a:rPr lang="en-GB" dirty="0" smtClean="0">
                <a:latin typeface="Arial Rounded MT Bold" panose="020F0704030504030204" pitchFamily="34" charset="0"/>
              </a:rPr>
              <a:t>Do they differ somehow from the others?</a:t>
            </a:r>
          </a:p>
          <a:p>
            <a:pPr lvl="0"/>
            <a:endParaRPr lang="en-GB" dirty="0">
              <a:latin typeface="Arial Rounded MT Bold" panose="020F0704030504030204" pitchFamily="34" charset="0"/>
            </a:endParaRPr>
          </a:p>
          <a:p>
            <a:pPr lvl="0"/>
            <a:r>
              <a:rPr lang="en-GB" dirty="0" smtClean="0">
                <a:latin typeface="Arial Rounded MT Bold" panose="020F0704030504030204" pitchFamily="34" charset="0"/>
              </a:rPr>
              <a:t>If you don’t see it, try to feel it.</a:t>
            </a:r>
            <a:r>
              <a:rPr lang="bg-BG" dirty="0" smtClean="0">
                <a:latin typeface="Arial Rounded MT Bold" panose="020F0704030504030204" pitchFamily="34" charset="0"/>
              </a:rPr>
              <a:t> </a:t>
            </a:r>
            <a:r>
              <a:rPr lang="en-GB" dirty="0" smtClean="0">
                <a:latin typeface="Arial Rounded MT Bold" panose="020F0704030504030204" pitchFamily="34" charset="0"/>
              </a:rPr>
              <a:t>Put and slide your fingers over the surface of these keys.</a:t>
            </a:r>
            <a:r>
              <a:rPr lang="en-GB" dirty="0">
                <a:latin typeface="Arial Rounded MT Bold" panose="020F0704030504030204" pitchFamily="34" charset="0"/>
              </a:rPr>
              <a:t> </a:t>
            </a:r>
            <a:r>
              <a:rPr lang="en-GB" dirty="0" smtClean="0">
                <a:latin typeface="Arial Rounded MT Bold" panose="020F0704030504030204" pitchFamily="34" charset="0"/>
              </a:rPr>
              <a:t>The reason for their little roughness is: </a:t>
            </a:r>
          </a:p>
          <a:p>
            <a:pPr lvl="0"/>
            <a:endParaRPr lang="en-GB" dirty="0">
              <a:latin typeface="Arial Rounded MT Bold" panose="020F0704030504030204" pitchFamily="34" charset="0"/>
            </a:endParaRPr>
          </a:p>
          <a:p>
            <a:pPr lvl="0"/>
            <a:r>
              <a:rPr lang="en-GB" dirty="0" smtClean="0">
                <a:latin typeface="Arial Rounded MT Bold" panose="020F0704030504030204" pitchFamily="34" charset="0"/>
              </a:rPr>
              <a:t>These are the places where your index fingers usually stay on. You have to be able to find them without looking at the keyboard.</a:t>
            </a:r>
          </a:p>
          <a:p>
            <a:pPr marL="0" lvl="0" indent="0">
              <a:buNone/>
            </a:pPr>
            <a:endParaRPr lang="en-GB" dirty="0">
              <a:latin typeface="Arial Rounded MT Bold" panose="020F0704030504030204" pitchFamily="34" charset="0"/>
            </a:endParaRPr>
          </a:p>
        </p:txBody>
      </p:sp>
    </p:spTree>
    <p:extLst>
      <p:ext uri="{BB962C8B-B14F-4D97-AF65-F5344CB8AC3E}">
        <p14:creationId xmlns:p14="http://schemas.microsoft.com/office/powerpoint/2010/main" val="18846115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0300" y="1198032"/>
            <a:ext cx="7899400" cy="5266267"/>
          </a:xfrm>
          <a:prstGeom prst="rect">
            <a:avLst/>
          </a:prstGeom>
        </p:spPr>
      </p:pic>
    </p:spTree>
    <p:extLst>
      <p:ext uri="{BB962C8B-B14F-4D97-AF65-F5344CB8AC3E}">
        <p14:creationId xmlns:p14="http://schemas.microsoft.com/office/powerpoint/2010/main" val="6645627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Step 2 </a:t>
            </a:r>
            <a:endParaRPr lang="bg-BG" b="1" dirty="0"/>
          </a:p>
        </p:txBody>
      </p:sp>
      <p:sp>
        <p:nvSpPr>
          <p:cNvPr id="3" name="Content Placeholder 2"/>
          <p:cNvSpPr>
            <a:spLocks noGrp="1"/>
          </p:cNvSpPr>
          <p:nvPr>
            <p:ph idx="1"/>
          </p:nvPr>
        </p:nvSpPr>
        <p:spPr/>
        <p:txBody>
          <a:bodyPr/>
          <a:lstStyle/>
          <a:p>
            <a:r>
              <a:rPr lang="en-GB" dirty="0" smtClean="0">
                <a:latin typeface="Arial Rounded MT Bold" panose="020F0704030504030204" pitchFamily="34" charset="0"/>
              </a:rPr>
              <a:t>First, put your left index finger on “F” (without pressing it) and your right index finger on “J”. You have to touch the keys by the tips of the fingers.</a:t>
            </a:r>
          </a:p>
          <a:p>
            <a:endParaRPr lang="en-GB" dirty="0">
              <a:latin typeface="Arial Rounded MT Bold" panose="020F0704030504030204" pitchFamily="34" charset="0"/>
            </a:endParaRPr>
          </a:p>
          <a:p>
            <a:r>
              <a:rPr lang="en-GB" dirty="0" smtClean="0">
                <a:latin typeface="Arial Rounded MT Bold" panose="020F0704030504030204" pitchFamily="34" charset="0"/>
              </a:rPr>
              <a:t>Close </a:t>
            </a:r>
            <a:r>
              <a:rPr lang="en-GB" dirty="0">
                <a:latin typeface="Arial Rounded MT Bold" panose="020F0704030504030204" pitchFamily="34" charset="0"/>
              </a:rPr>
              <a:t>your eyes</a:t>
            </a:r>
            <a:r>
              <a:rPr lang="en-GB" dirty="0" smtClean="0">
                <a:latin typeface="Arial Rounded MT Bold" panose="020F0704030504030204" pitchFamily="34" charset="0"/>
              </a:rPr>
              <a:t>. Put your hands behind your back.</a:t>
            </a:r>
          </a:p>
          <a:p>
            <a:r>
              <a:rPr lang="en-GB" dirty="0" smtClean="0">
                <a:latin typeface="Arial Rounded MT Bold" panose="020F0704030504030204" pitchFamily="34" charset="0"/>
              </a:rPr>
              <a:t>Find the </a:t>
            </a:r>
            <a:r>
              <a:rPr lang="en-GB" dirty="0">
                <a:latin typeface="Arial Rounded MT Bold" panose="020F0704030504030204" pitchFamily="34" charset="0"/>
              </a:rPr>
              <a:t>“F” </a:t>
            </a:r>
            <a:r>
              <a:rPr lang="en-GB" dirty="0" smtClean="0">
                <a:latin typeface="Arial Rounded MT Bold" panose="020F0704030504030204" pitchFamily="34" charset="0"/>
              </a:rPr>
              <a:t> and </a:t>
            </a:r>
            <a:r>
              <a:rPr lang="en-GB" dirty="0">
                <a:latin typeface="Arial Rounded MT Bold" panose="020F0704030504030204" pitchFamily="34" charset="0"/>
              </a:rPr>
              <a:t>“J</a:t>
            </a:r>
            <a:r>
              <a:rPr lang="en-GB" dirty="0" smtClean="0">
                <a:latin typeface="Arial Rounded MT Bold" panose="020F0704030504030204" pitchFamily="34" charset="0"/>
              </a:rPr>
              <a:t>” with your eyes closed and place your index fingers there.</a:t>
            </a:r>
          </a:p>
          <a:p>
            <a:endParaRPr lang="en-GB" dirty="0">
              <a:latin typeface="Arial Rounded MT Bold" panose="020F0704030504030204" pitchFamily="34" charset="0"/>
            </a:endParaRPr>
          </a:p>
          <a:p>
            <a:r>
              <a:rPr lang="en-GB" dirty="0" smtClean="0">
                <a:latin typeface="Arial Rounded MT Bold" panose="020F0704030504030204" pitchFamily="34" charset="0"/>
              </a:rPr>
              <a:t>Then repeat the above two </a:t>
            </a:r>
            <a:r>
              <a:rPr lang="en-US" dirty="0" smtClean="0">
                <a:latin typeface="Arial Rounded MT Bold" panose="020F0704030504030204" pitchFamily="34" charset="0"/>
              </a:rPr>
              <a:t>bullets.</a:t>
            </a:r>
            <a:endParaRPr lang="bg-BG" dirty="0"/>
          </a:p>
        </p:txBody>
      </p:sp>
    </p:spTree>
    <p:extLst>
      <p:ext uri="{BB962C8B-B14F-4D97-AF65-F5344CB8AC3E}">
        <p14:creationId xmlns:p14="http://schemas.microsoft.com/office/powerpoint/2010/main" val="3796867628"/>
      </p:ext>
    </p:extLst>
  </p:cSld>
  <p:clrMapOvr>
    <a:masterClrMapping/>
  </p:clrMapOvr>
  <p:timing>
    <p:tnLst>
      <p:par>
        <p:cTn id="1" dur="indefinite" restart="never" nodeType="tmRoot"/>
      </p:par>
    </p:tnLst>
  </p:timing>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docProps/app.xml><?xml version="1.0" encoding="utf-8"?>
<Properties xmlns="http://schemas.openxmlformats.org/officeDocument/2006/extended-properties" xmlns:vt="http://schemas.openxmlformats.org/officeDocument/2006/docPropsVTypes">
  <Template>Vapor Trail</Template>
  <TotalTime>353</TotalTime>
  <Words>1119</Words>
  <Application>Microsoft Office PowerPoint</Application>
  <PresentationFormat>Widescreen</PresentationFormat>
  <Paragraphs>87</Paragraphs>
  <Slides>20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Arial Rounded MT Bold</vt:lpstr>
      <vt:lpstr>Century Gothic</vt:lpstr>
      <vt:lpstr>Vapor Trail</vt:lpstr>
      <vt:lpstr>10 fingers typing</vt:lpstr>
      <vt:lpstr>You have seen them,</vt:lpstr>
      <vt:lpstr> OTHER benefits</vt:lpstr>
      <vt:lpstr>PowerPoint Presentation</vt:lpstr>
      <vt:lpstr>What do you need </vt:lpstr>
      <vt:lpstr>PowerPoint Presentation</vt:lpstr>
      <vt:lpstr>Step 1</vt:lpstr>
      <vt:lpstr>PowerPoint Presentation</vt:lpstr>
      <vt:lpstr>Step 2 </vt:lpstr>
      <vt:lpstr>Step 3</vt:lpstr>
      <vt:lpstr>Step 4</vt:lpstr>
      <vt:lpstr>Step 5</vt:lpstr>
      <vt:lpstr>Step 6</vt:lpstr>
      <vt:lpstr>PowerPoint Presentation</vt:lpstr>
      <vt:lpstr>Step 7</vt:lpstr>
      <vt:lpstr>Step 8</vt:lpstr>
      <vt:lpstr>Step 9, 10…</vt:lpstr>
      <vt:lpstr>PowerPoint Presentation</vt:lpstr>
      <vt:lpstr>PowerPoint Presentation</vt:lpstr>
      <vt:lpstr>References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Мирослав Костов</dc:creator>
  <cp:lastModifiedBy>natasha djurkova</cp:lastModifiedBy>
  <cp:revision>44</cp:revision>
  <dcterms:created xsi:type="dcterms:W3CDTF">2017-02-17T13:43:20Z</dcterms:created>
  <dcterms:modified xsi:type="dcterms:W3CDTF">2017-05-07T17:33:09Z</dcterms:modified>
</cp:coreProperties>
</file>