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33"/>
  </p:notesMasterIdLst>
  <p:sldIdLst>
    <p:sldId id="256" r:id="rId2"/>
    <p:sldId id="277" r:id="rId3"/>
    <p:sldId id="311" r:id="rId4"/>
    <p:sldId id="306" r:id="rId5"/>
    <p:sldId id="281" r:id="rId6"/>
    <p:sldId id="280" r:id="rId7"/>
    <p:sldId id="282" r:id="rId8"/>
    <p:sldId id="283" r:id="rId9"/>
    <p:sldId id="267" r:id="rId10"/>
    <p:sldId id="268" r:id="rId11"/>
    <p:sldId id="263" r:id="rId12"/>
    <p:sldId id="304" r:id="rId13"/>
    <p:sldId id="307" r:id="rId14"/>
    <p:sldId id="274" r:id="rId15"/>
    <p:sldId id="284" r:id="rId16"/>
    <p:sldId id="292" r:id="rId17"/>
    <p:sldId id="300" r:id="rId18"/>
    <p:sldId id="297" r:id="rId19"/>
    <p:sldId id="298" r:id="rId20"/>
    <p:sldId id="296" r:id="rId21"/>
    <p:sldId id="309" r:id="rId22"/>
    <p:sldId id="302" r:id="rId23"/>
    <p:sldId id="301" r:id="rId24"/>
    <p:sldId id="295" r:id="rId25"/>
    <p:sldId id="294" r:id="rId26"/>
    <p:sldId id="308" r:id="rId27"/>
    <p:sldId id="287" r:id="rId28"/>
    <p:sldId id="285" r:id="rId29"/>
    <p:sldId id="286" r:id="rId30"/>
    <p:sldId id="310" r:id="rId31"/>
    <p:sldId id="305" r:id="rId32"/>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4D0A2-EB37-437F-B43A-D039CF5396E9}" type="datetimeFigureOut">
              <a:rPr lang="sl-SI" smtClean="0"/>
              <a:t>1.12.2016</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865E4-59C1-45AA-9A75-E2A6DC3D2E14}" type="slidenum">
              <a:rPr lang="sl-SI" smtClean="0"/>
              <a:t>‹#›</a:t>
            </a:fld>
            <a:endParaRPr lang="sl-SI"/>
          </a:p>
        </p:txBody>
      </p:sp>
    </p:spTree>
    <p:extLst>
      <p:ext uri="{BB962C8B-B14F-4D97-AF65-F5344CB8AC3E}">
        <p14:creationId xmlns:p14="http://schemas.microsoft.com/office/powerpoint/2010/main" val="258893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59D865E4-59C1-45AA-9A75-E2A6DC3D2E14}" type="slidenum">
              <a:rPr lang="sl-SI" smtClean="0"/>
              <a:t>1</a:t>
            </a:fld>
            <a:endParaRPr lang="sl-SI"/>
          </a:p>
        </p:txBody>
      </p:sp>
    </p:spTree>
    <p:extLst>
      <p:ext uri="{BB962C8B-B14F-4D97-AF65-F5344CB8AC3E}">
        <p14:creationId xmlns:p14="http://schemas.microsoft.com/office/powerpoint/2010/main" val="234360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59D865E4-59C1-45AA-9A75-E2A6DC3D2E14}" type="slidenum">
              <a:rPr lang="sl-SI" smtClean="0"/>
              <a:t>29</a:t>
            </a:fld>
            <a:endParaRPr lang="sl-SI"/>
          </a:p>
        </p:txBody>
      </p:sp>
    </p:spTree>
    <p:extLst>
      <p:ext uri="{BB962C8B-B14F-4D97-AF65-F5344CB8AC3E}">
        <p14:creationId xmlns:p14="http://schemas.microsoft.com/office/powerpoint/2010/main" val="61831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Ref idx="1001">
        <a:schemeClr val="bg2"/>
      </p:bgRef>
    </p:bg>
    <p:spTree>
      <p:nvGrpSpPr>
        <p:cNvPr id="1" name=""/>
        <p:cNvGrpSpPr/>
        <p:nvPr/>
      </p:nvGrpSpPr>
      <p:grpSpPr>
        <a:xfrm>
          <a:off x="0" y="0"/>
          <a:ext cx="0" cy="0"/>
          <a:chOff x="0" y="0"/>
          <a:chExt cx="0" cy="0"/>
        </a:xfrm>
      </p:grpSpPr>
      <p:sp>
        <p:nvSpPr>
          <p:cNvPr id="15" name="Pravokotni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otni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otni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otni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avokotni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slov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smtClean="0"/>
              <a:t>Uredite slog podnaslova matrice</a:t>
            </a:r>
            <a:endParaRPr kumimoji="0" lang="en-US"/>
          </a:p>
        </p:txBody>
      </p:sp>
      <p:sp>
        <p:nvSpPr>
          <p:cNvPr id="28" name="Ograda datuma 27"/>
          <p:cNvSpPr>
            <a:spLocks noGrp="1"/>
          </p:cNvSpPr>
          <p:nvPr>
            <p:ph type="dt" sz="half" idx="10"/>
          </p:nvPr>
        </p:nvSpPr>
        <p:spPr/>
        <p:txBody>
          <a:bodyPr/>
          <a:lstStyle/>
          <a:p>
            <a:fld id="{DA86CF6E-2B35-47EA-BD6E-14C599741562}" type="datetimeFigureOut">
              <a:rPr lang="sl-SI" smtClean="0"/>
              <a:t>1.12.2016</a:t>
            </a:fld>
            <a:endParaRPr lang="sl-SI"/>
          </a:p>
        </p:txBody>
      </p:sp>
      <p:sp>
        <p:nvSpPr>
          <p:cNvPr id="17" name="Ograda noge 16"/>
          <p:cNvSpPr>
            <a:spLocks noGrp="1"/>
          </p:cNvSpPr>
          <p:nvPr>
            <p:ph type="ftr" sz="quarter" idx="11"/>
          </p:nvPr>
        </p:nvSpPr>
        <p:spPr/>
        <p:txBody>
          <a:bodyPr/>
          <a:lstStyle/>
          <a:p>
            <a:endParaRPr lang="sl-SI"/>
          </a:p>
        </p:txBody>
      </p:sp>
      <p:sp>
        <p:nvSpPr>
          <p:cNvPr id="7" name="Raven povezovalnik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Pravokotni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grada številke diapozitiva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C1F6E27-662B-40F9-967E-74B0603380B2}" type="slidenum">
              <a:rPr lang="sl-SI" smtClean="0"/>
              <a:t>‹#›</a:t>
            </a:fld>
            <a:endParaRPr lang="sl-SI"/>
          </a:p>
        </p:txBody>
      </p:sp>
      <p:sp>
        <p:nvSpPr>
          <p:cNvPr id="8" name="Naslov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sl-SI" smtClean="0"/>
              <a:t>Uredite slog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bg>
      <p:bgRef idx="1001">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Uredite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DA86CF6E-2B35-47EA-BD6E-14C599741562}" type="datetimeFigureOut">
              <a:rPr lang="sl-SI" smtClean="0"/>
              <a:t>1.12.2016</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C1F6E27-662B-40F9-967E-74B0603380B2}" type="slidenum">
              <a:rPr lang="sl-SI" smtClean="0"/>
              <a:t>‹#›</a:t>
            </a:fld>
            <a:endParaRPr lang="sl-SI"/>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bg>
      <p:bgRef idx="1001">
        <a:schemeClr val="bg2"/>
      </p:bgRef>
    </p:bg>
    <p:spTree>
      <p:nvGrpSpPr>
        <p:cNvPr id="1" name=""/>
        <p:cNvGrpSpPr/>
        <p:nvPr/>
      </p:nvGrpSpPr>
      <p:grpSpPr>
        <a:xfrm>
          <a:off x="0" y="0"/>
          <a:ext cx="0" cy="0"/>
          <a:chOff x="0" y="0"/>
          <a:chExt cx="0" cy="0"/>
        </a:xfrm>
      </p:grpSpPr>
      <p:sp>
        <p:nvSpPr>
          <p:cNvPr id="7" name="Pravokotni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avokotni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avokotni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Pravokotni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Pravokotni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avokotni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aven povezovalnik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Ograda številke diapozitiva 5"/>
          <p:cNvSpPr>
            <a:spLocks noGrp="1"/>
          </p:cNvSpPr>
          <p:nvPr>
            <p:ph type="sldNum" sz="quarter" idx="12"/>
          </p:nvPr>
        </p:nvSpPr>
        <p:spPr>
          <a:xfrm>
            <a:off x="6915912" y="3009901"/>
            <a:ext cx="457200" cy="441325"/>
          </a:xfrm>
        </p:spPr>
        <p:txBody>
          <a:bodyPr/>
          <a:lstStyle/>
          <a:p>
            <a:fld id="{DC1F6E27-662B-40F9-967E-74B0603380B2}" type="slidenum">
              <a:rPr lang="sl-SI" smtClean="0"/>
              <a:t>‹#›</a:t>
            </a:fld>
            <a:endParaRPr lang="sl-SI"/>
          </a:p>
        </p:txBody>
      </p:sp>
      <p:sp>
        <p:nvSpPr>
          <p:cNvPr id="3" name="Ograda navpičnega besedila 2"/>
          <p:cNvSpPr>
            <a:spLocks noGrp="1"/>
          </p:cNvSpPr>
          <p:nvPr>
            <p:ph type="body" orient="vert" idx="1"/>
          </p:nvPr>
        </p:nvSpPr>
        <p:spPr>
          <a:xfrm>
            <a:off x="304800" y="304800"/>
            <a:ext cx="6553200" cy="5821366"/>
          </a:xfrm>
        </p:spPr>
        <p:txBody>
          <a:bodyPr vert="eaVert"/>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DA86CF6E-2B35-47EA-BD6E-14C599741562}" type="datetimeFigureOut">
              <a:rPr lang="sl-SI" smtClean="0"/>
              <a:t>1.12.2016</a:t>
            </a:fld>
            <a:endParaRPr lang="sl-SI"/>
          </a:p>
        </p:txBody>
      </p:sp>
      <p:sp>
        <p:nvSpPr>
          <p:cNvPr id="5" name="Ograda noge 4"/>
          <p:cNvSpPr>
            <a:spLocks noGrp="1"/>
          </p:cNvSpPr>
          <p:nvPr>
            <p:ph type="ftr" sz="quarter" idx="11"/>
          </p:nvPr>
        </p:nvSpPr>
        <p:spPr/>
        <p:txBody>
          <a:bodyPr/>
          <a:lstStyle/>
          <a:p>
            <a:endParaRPr lang="sl-SI"/>
          </a:p>
        </p:txBody>
      </p:sp>
      <p:sp>
        <p:nvSpPr>
          <p:cNvPr id="2" name="Navpični naslov 1"/>
          <p:cNvSpPr>
            <a:spLocks noGrp="1"/>
          </p:cNvSpPr>
          <p:nvPr>
            <p:ph type="title" orient="vert"/>
          </p:nvPr>
        </p:nvSpPr>
        <p:spPr>
          <a:xfrm>
            <a:off x="7391400" y="304801"/>
            <a:ext cx="1447800" cy="5851525"/>
          </a:xfrm>
        </p:spPr>
        <p:txBody>
          <a:bodyPr vert="eaVert"/>
          <a:lstStyle/>
          <a:p>
            <a:r>
              <a:rPr kumimoji="0" lang="sl-SI" smtClean="0"/>
              <a:t>Uredite slog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bg>
      <p:bgRef idx="1001">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solidFill>
                  <a:schemeClr val="accent3">
                    <a:shade val="75000"/>
                  </a:schemeClr>
                </a:solidFill>
              </a:defRPr>
            </a:lvl1pPr>
          </a:lstStyle>
          <a:p>
            <a:r>
              <a:rPr kumimoji="0" lang="sl-SI" smtClean="0"/>
              <a:t>Uredite slog naslova matrice</a:t>
            </a:r>
            <a:endParaRPr kumimoji="0" lang="en-US"/>
          </a:p>
        </p:txBody>
      </p:sp>
      <p:sp>
        <p:nvSpPr>
          <p:cNvPr id="4" name="Ograda datuma 3"/>
          <p:cNvSpPr>
            <a:spLocks noGrp="1"/>
          </p:cNvSpPr>
          <p:nvPr>
            <p:ph type="dt" sz="half" idx="10"/>
          </p:nvPr>
        </p:nvSpPr>
        <p:spPr/>
        <p:txBody>
          <a:bodyPr/>
          <a:lstStyle/>
          <a:p>
            <a:fld id="{DA86CF6E-2B35-47EA-BD6E-14C599741562}" type="datetimeFigureOut">
              <a:rPr lang="sl-SI" smtClean="0"/>
              <a:t>1.12.2016</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a:xfrm>
            <a:off x="4361688" y="1026372"/>
            <a:ext cx="457200" cy="441325"/>
          </a:xfrm>
        </p:spPr>
        <p:txBody>
          <a:bodyPr/>
          <a:lstStyle/>
          <a:p>
            <a:fld id="{DC1F6E27-662B-40F9-967E-74B0603380B2}" type="slidenum">
              <a:rPr lang="sl-SI" smtClean="0"/>
              <a:t>‹#›</a:t>
            </a:fld>
            <a:endParaRPr lang="sl-SI"/>
          </a:p>
        </p:txBody>
      </p:sp>
      <p:sp>
        <p:nvSpPr>
          <p:cNvPr id="8" name="Ograda vsebine 7"/>
          <p:cNvSpPr>
            <a:spLocks noGrp="1"/>
          </p:cNvSpPr>
          <p:nvPr>
            <p:ph sz="quarter" idx="1"/>
          </p:nvPr>
        </p:nvSpPr>
        <p:spPr>
          <a:xfrm>
            <a:off x="301752" y="1527048"/>
            <a:ext cx="8503920" cy="4572000"/>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Ref idx="1001">
        <a:schemeClr val="bg1"/>
      </p:bgRef>
    </p:bg>
    <p:spTree>
      <p:nvGrpSpPr>
        <p:cNvPr id="1" name=""/>
        <p:cNvGrpSpPr/>
        <p:nvPr/>
      </p:nvGrpSpPr>
      <p:grpSpPr>
        <a:xfrm>
          <a:off x="0" y="0"/>
          <a:ext cx="0" cy="0"/>
          <a:chOff x="0" y="0"/>
          <a:chExt cx="0" cy="0"/>
        </a:xfrm>
      </p:grpSpPr>
      <p:sp>
        <p:nvSpPr>
          <p:cNvPr id="17" name="Pravokotni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Pravokotni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otni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otni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otni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avokotni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Ograda besedila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smtClean="0"/>
              <a:t>Uredite sloge besedila matrice</a:t>
            </a:r>
          </a:p>
        </p:txBody>
      </p:sp>
      <p:sp>
        <p:nvSpPr>
          <p:cNvPr id="13" name="Pravokotni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Pravokotni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Ograda noge 4"/>
          <p:cNvSpPr>
            <a:spLocks noGrp="1"/>
          </p:cNvSpPr>
          <p:nvPr>
            <p:ph type="ftr" sz="quarter" idx="11"/>
          </p:nvPr>
        </p:nvSpPr>
        <p:spPr/>
        <p:txBody>
          <a:bodyPr/>
          <a:lstStyle/>
          <a:p>
            <a:endParaRPr lang="sl-SI"/>
          </a:p>
        </p:txBody>
      </p:sp>
      <p:sp>
        <p:nvSpPr>
          <p:cNvPr id="4" name="Ograda datuma 3"/>
          <p:cNvSpPr>
            <a:spLocks noGrp="1"/>
          </p:cNvSpPr>
          <p:nvPr>
            <p:ph type="dt" sz="half" idx="10"/>
          </p:nvPr>
        </p:nvSpPr>
        <p:spPr/>
        <p:txBody>
          <a:bodyPr/>
          <a:lstStyle/>
          <a:p>
            <a:fld id="{DA86CF6E-2B35-47EA-BD6E-14C599741562}" type="datetimeFigureOut">
              <a:rPr lang="sl-SI" smtClean="0"/>
              <a:t>1.12.2016</a:t>
            </a:fld>
            <a:endParaRPr lang="sl-SI"/>
          </a:p>
        </p:txBody>
      </p:sp>
      <p:sp>
        <p:nvSpPr>
          <p:cNvPr id="8" name="Raven povezovalnik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Ograda številke diapozitiva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C1F6E27-662B-40F9-967E-74B0603380B2}" type="slidenum">
              <a:rPr lang="sl-SI" smtClean="0"/>
              <a:t>‹#›</a:t>
            </a:fld>
            <a:endParaRPr lang="sl-SI"/>
          </a:p>
        </p:txBody>
      </p:sp>
      <p:sp>
        <p:nvSpPr>
          <p:cNvPr id="2" name="Naslov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sl-SI" smtClean="0"/>
              <a:t>Uredite slog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bg>
      <p:bgRef idx="1001">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301752" y="228600"/>
            <a:ext cx="8534400" cy="758952"/>
          </a:xfrm>
        </p:spPr>
        <p:txBody>
          <a:bodyPr/>
          <a:lstStyle/>
          <a:p>
            <a:r>
              <a:rPr kumimoji="0" lang="sl-SI" smtClean="0"/>
              <a:t>Uredite slog naslova matrice</a:t>
            </a:r>
            <a:endParaRPr kumimoji="0" lang="en-US"/>
          </a:p>
        </p:txBody>
      </p:sp>
      <p:sp>
        <p:nvSpPr>
          <p:cNvPr id="5" name="Ograda datuma 4"/>
          <p:cNvSpPr>
            <a:spLocks noGrp="1"/>
          </p:cNvSpPr>
          <p:nvPr>
            <p:ph type="dt" sz="half" idx="10"/>
          </p:nvPr>
        </p:nvSpPr>
        <p:spPr>
          <a:xfrm>
            <a:off x="5791200" y="6409944"/>
            <a:ext cx="3044952" cy="365760"/>
          </a:xfrm>
        </p:spPr>
        <p:txBody>
          <a:bodyPr/>
          <a:lstStyle/>
          <a:p>
            <a:fld id="{DA86CF6E-2B35-47EA-BD6E-14C599741562}" type="datetimeFigureOut">
              <a:rPr lang="sl-SI" smtClean="0"/>
              <a:t>1.12.2016</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C1F6E27-662B-40F9-967E-74B0603380B2}" type="slidenum">
              <a:rPr lang="sl-SI" smtClean="0"/>
              <a:t>‹#›</a:t>
            </a:fld>
            <a:endParaRPr lang="sl-SI"/>
          </a:p>
        </p:txBody>
      </p:sp>
      <p:sp>
        <p:nvSpPr>
          <p:cNvPr id="8" name="Raven povezovalnik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grada vsebine 9"/>
          <p:cNvSpPr>
            <a:spLocks noGrp="1"/>
          </p:cNvSpPr>
          <p:nvPr>
            <p:ph sz="half" idx="1"/>
          </p:nvPr>
        </p:nvSpPr>
        <p:spPr>
          <a:xfrm>
            <a:off x="301752" y="1371600"/>
            <a:ext cx="4038600" cy="4681728"/>
          </a:xfrm>
        </p:spPr>
        <p:txBody>
          <a:bodyPr/>
          <a:lstStyle>
            <a:lvl1pPr>
              <a:defRPr sz="2500"/>
            </a:lvl1p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12" name="Ograda vsebine 11"/>
          <p:cNvSpPr>
            <a:spLocks noGrp="1"/>
          </p:cNvSpPr>
          <p:nvPr>
            <p:ph sz="half" idx="2"/>
          </p:nvPr>
        </p:nvSpPr>
        <p:spPr>
          <a:xfrm>
            <a:off x="4800600" y="1371600"/>
            <a:ext cx="4038600" cy="4681728"/>
          </a:xfrm>
        </p:spPr>
        <p:txBody>
          <a:bodyPr/>
          <a:lstStyle>
            <a:lvl1pPr>
              <a:defRPr sz="2500"/>
            </a:lvl1p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rimerjava">
    <p:bg>
      <p:bgRef idx="1001">
        <a:schemeClr val="bg2"/>
      </p:bgRef>
    </p:bg>
    <p:spTree>
      <p:nvGrpSpPr>
        <p:cNvPr id="1" name=""/>
        <p:cNvGrpSpPr/>
        <p:nvPr/>
      </p:nvGrpSpPr>
      <p:grpSpPr>
        <a:xfrm>
          <a:off x="0" y="0"/>
          <a:ext cx="0" cy="0"/>
          <a:chOff x="0" y="0"/>
          <a:chExt cx="0" cy="0"/>
        </a:xfrm>
      </p:grpSpPr>
      <p:sp>
        <p:nvSpPr>
          <p:cNvPr id="10" name="Raven povezovalnik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Pravokotni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otni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Pravokotni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Pravokotni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Pravokotni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ravokotni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Ograda besedila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Uredite sloge besedila matrice</a:t>
            </a:r>
          </a:p>
        </p:txBody>
      </p:sp>
      <p:sp>
        <p:nvSpPr>
          <p:cNvPr id="4" name="Ograda besedila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Uredite sloge besedila matrice</a:t>
            </a:r>
          </a:p>
        </p:txBody>
      </p:sp>
      <p:sp>
        <p:nvSpPr>
          <p:cNvPr id="7" name="Ograda datuma 6"/>
          <p:cNvSpPr>
            <a:spLocks noGrp="1"/>
          </p:cNvSpPr>
          <p:nvPr>
            <p:ph type="dt" sz="half" idx="10"/>
          </p:nvPr>
        </p:nvSpPr>
        <p:spPr/>
        <p:txBody>
          <a:bodyPr/>
          <a:lstStyle/>
          <a:p>
            <a:fld id="{DA86CF6E-2B35-47EA-BD6E-14C599741562}" type="datetimeFigureOut">
              <a:rPr lang="sl-SI" smtClean="0"/>
              <a:t>1.12.2016</a:t>
            </a:fld>
            <a:endParaRPr lang="sl-SI"/>
          </a:p>
        </p:txBody>
      </p:sp>
      <p:sp>
        <p:nvSpPr>
          <p:cNvPr id="8" name="Ograda noge 7"/>
          <p:cNvSpPr>
            <a:spLocks noGrp="1"/>
          </p:cNvSpPr>
          <p:nvPr>
            <p:ph type="ftr" sz="quarter" idx="11"/>
          </p:nvPr>
        </p:nvSpPr>
        <p:spPr>
          <a:xfrm>
            <a:off x="304800" y="6409944"/>
            <a:ext cx="3581400" cy="365760"/>
          </a:xfrm>
        </p:spPr>
        <p:txBody>
          <a:bodyPr/>
          <a:lstStyle/>
          <a:p>
            <a:endParaRPr lang="sl-SI"/>
          </a:p>
        </p:txBody>
      </p:sp>
      <p:sp>
        <p:nvSpPr>
          <p:cNvPr id="15" name="Raven povezovalnik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Pravokotni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Ograda vsebine 23"/>
          <p:cNvSpPr>
            <a:spLocks noGrp="1"/>
          </p:cNvSpPr>
          <p:nvPr>
            <p:ph sz="quarter" idx="2"/>
          </p:nvPr>
        </p:nvSpPr>
        <p:spPr>
          <a:xfrm>
            <a:off x="301752" y="2471383"/>
            <a:ext cx="4041648" cy="3818404"/>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26" name="Ograda vsebine 25"/>
          <p:cNvSpPr>
            <a:spLocks noGrp="1"/>
          </p:cNvSpPr>
          <p:nvPr>
            <p:ph sz="quarter" idx="4"/>
          </p:nvPr>
        </p:nvSpPr>
        <p:spPr>
          <a:xfrm>
            <a:off x="4800600" y="2471383"/>
            <a:ext cx="4038600" cy="3822192"/>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grada številke diapozitiva 8"/>
          <p:cNvSpPr>
            <a:spLocks noGrp="1"/>
          </p:cNvSpPr>
          <p:nvPr>
            <p:ph type="sldNum" sz="quarter" idx="12"/>
          </p:nvPr>
        </p:nvSpPr>
        <p:spPr>
          <a:xfrm>
            <a:off x="4343400" y="1042416"/>
            <a:ext cx="457200" cy="441325"/>
          </a:xfrm>
        </p:spPr>
        <p:txBody>
          <a:bodyPr/>
          <a:lstStyle>
            <a:lvl1pPr algn="ctr">
              <a:defRPr/>
            </a:lvl1pPr>
          </a:lstStyle>
          <a:p>
            <a:fld id="{DC1F6E27-662B-40F9-967E-74B0603380B2}" type="slidenum">
              <a:rPr lang="sl-SI" smtClean="0"/>
              <a:t>‹#›</a:t>
            </a:fld>
            <a:endParaRPr lang="sl-SI"/>
          </a:p>
        </p:txBody>
      </p:sp>
      <p:sp>
        <p:nvSpPr>
          <p:cNvPr id="23" name="Naslov 22"/>
          <p:cNvSpPr>
            <a:spLocks noGrp="1"/>
          </p:cNvSpPr>
          <p:nvPr>
            <p:ph type="title"/>
          </p:nvPr>
        </p:nvSpPr>
        <p:spPr/>
        <p:txBody>
          <a:bodyPr rtlCol="0" anchor="b" anchorCtr="0"/>
          <a:lstStyle/>
          <a:p>
            <a:r>
              <a:rPr kumimoji="0" lang="sl-SI" smtClean="0"/>
              <a:t>Uredite slog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Uredite slog naslova matrice</a:t>
            </a:r>
            <a:endParaRPr kumimoji="0" lang="en-US"/>
          </a:p>
        </p:txBody>
      </p:sp>
      <p:sp>
        <p:nvSpPr>
          <p:cNvPr id="3" name="Ograda datuma 2"/>
          <p:cNvSpPr>
            <a:spLocks noGrp="1"/>
          </p:cNvSpPr>
          <p:nvPr>
            <p:ph type="dt" sz="half" idx="10"/>
          </p:nvPr>
        </p:nvSpPr>
        <p:spPr/>
        <p:txBody>
          <a:bodyPr/>
          <a:lstStyle/>
          <a:p>
            <a:fld id="{DA86CF6E-2B35-47EA-BD6E-14C599741562}" type="datetimeFigureOut">
              <a:rPr lang="sl-SI" smtClean="0"/>
              <a:t>1.12.2016</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a:xfrm>
            <a:off x="4343400" y="1036020"/>
            <a:ext cx="457200" cy="441325"/>
          </a:xfrm>
        </p:spPr>
        <p:txBody>
          <a:bodyPr/>
          <a:lstStyle/>
          <a:p>
            <a:fld id="{DC1F6E27-662B-40F9-967E-74B0603380B2}" type="slidenum">
              <a:rPr lang="sl-SI" smtClean="0"/>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7" name="Pravokotni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avokotni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Pravokotni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avokotni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Pravokotni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Pravokotni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Ograda datuma 1"/>
          <p:cNvSpPr>
            <a:spLocks noGrp="1"/>
          </p:cNvSpPr>
          <p:nvPr>
            <p:ph type="dt" sz="half" idx="10"/>
          </p:nvPr>
        </p:nvSpPr>
        <p:spPr/>
        <p:txBody>
          <a:bodyPr/>
          <a:lstStyle/>
          <a:p>
            <a:fld id="{DA86CF6E-2B35-47EA-BD6E-14C599741562}" type="datetimeFigureOut">
              <a:rPr lang="sl-SI" smtClean="0"/>
              <a:t>1.12.2016</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C1F6E27-662B-40F9-967E-74B0603380B2}" type="slidenum">
              <a:rPr lang="sl-SI" smtClean="0"/>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bg>
      <p:bgRef idx="1001">
        <a:schemeClr val="bg1"/>
      </p:bgRef>
    </p:bg>
    <p:spTree>
      <p:nvGrpSpPr>
        <p:cNvPr id="1" name=""/>
        <p:cNvGrpSpPr/>
        <p:nvPr/>
      </p:nvGrpSpPr>
      <p:grpSpPr>
        <a:xfrm>
          <a:off x="0" y="0"/>
          <a:ext cx="0" cy="0"/>
          <a:chOff x="0" y="0"/>
          <a:chExt cx="0" cy="0"/>
        </a:xfrm>
      </p:grpSpPr>
      <p:sp>
        <p:nvSpPr>
          <p:cNvPr id="19" name="Pravokotni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Pravokotni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otni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otni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Pravokotni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Pravokotni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slov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sl-SI" smtClean="0"/>
              <a:t>Uredite slog naslova matrice</a:t>
            </a:r>
            <a:endParaRPr kumimoji="0" lang="en-US"/>
          </a:p>
        </p:txBody>
      </p:sp>
      <p:sp>
        <p:nvSpPr>
          <p:cNvPr id="3" name="Ograda besedila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sl-SI" smtClean="0"/>
              <a:t>Uredite sloge besedila matrice</a:t>
            </a:r>
          </a:p>
        </p:txBody>
      </p:sp>
      <p:sp>
        <p:nvSpPr>
          <p:cNvPr id="8" name="Pravokotni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aven povezovalnik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grada vsebine 19"/>
          <p:cNvSpPr>
            <a:spLocks noGrp="1"/>
          </p:cNvSpPr>
          <p:nvPr>
            <p:ph sz="quarter" idx="1"/>
          </p:nvPr>
        </p:nvSpPr>
        <p:spPr>
          <a:xfrm>
            <a:off x="3124200" y="685800"/>
            <a:ext cx="5638800" cy="5410200"/>
          </a:xfrm>
        </p:spPr>
        <p:txBody>
          <a:bodyPr/>
          <a:lstStyle/>
          <a:p>
            <a:pPr lvl="0" eaLnBrk="1" latinLnBrk="0" hangingPunct="1"/>
            <a:r>
              <a:rPr lang="sl-SI" smtClean="0"/>
              <a:t>Uredite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grada številke diapozitiva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C1F6E27-662B-40F9-967E-74B0603380B2}" type="slidenum">
              <a:rPr lang="sl-SI" smtClean="0"/>
              <a:t>‹#›</a:t>
            </a:fld>
            <a:endParaRPr lang="sl-SI"/>
          </a:p>
        </p:txBody>
      </p:sp>
      <p:sp>
        <p:nvSpPr>
          <p:cNvPr id="21" name="Pravokotni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grada datuma 4"/>
          <p:cNvSpPr>
            <a:spLocks noGrp="1"/>
          </p:cNvSpPr>
          <p:nvPr>
            <p:ph type="dt" sz="half" idx="10"/>
          </p:nvPr>
        </p:nvSpPr>
        <p:spPr/>
        <p:txBody>
          <a:bodyPr/>
          <a:lstStyle/>
          <a:p>
            <a:fld id="{DA86CF6E-2B35-47EA-BD6E-14C599741562}" type="datetimeFigureOut">
              <a:rPr lang="sl-SI" smtClean="0"/>
              <a:t>1.12.2016</a:t>
            </a:fld>
            <a:endParaRPr lang="sl-SI"/>
          </a:p>
        </p:txBody>
      </p:sp>
      <p:sp>
        <p:nvSpPr>
          <p:cNvPr id="6" name="Ograda noge 5"/>
          <p:cNvSpPr>
            <a:spLocks noGrp="1"/>
          </p:cNvSpPr>
          <p:nvPr>
            <p:ph type="ftr" sz="quarter" idx="11"/>
          </p:nvPr>
        </p:nvSpPr>
        <p:spPr>
          <a:xfrm>
            <a:off x="301752" y="6410848"/>
            <a:ext cx="3383280" cy="365760"/>
          </a:xfrm>
        </p:spPr>
        <p:txBody>
          <a:bodyPr/>
          <a:lstStyle/>
          <a:p>
            <a:endParaRPr lang="sl-SI"/>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21" name="Raven povezovalnik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Pravokotni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otni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Pravokotni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otni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Pravokotni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avokotni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Pravokotni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grada številke diapozitiva 6"/>
          <p:cNvSpPr>
            <a:spLocks noGrp="1"/>
          </p:cNvSpPr>
          <p:nvPr>
            <p:ph type="sldNum" sz="quarter" idx="12"/>
          </p:nvPr>
        </p:nvSpPr>
        <p:spPr>
          <a:xfrm>
            <a:off x="1371600" y="312738"/>
            <a:ext cx="457200" cy="441325"/>
          </a:xfrm>
        </p:spPr>
        <p:txBody>
          <a:bodyPr/>
          <a:lstStyle/>
          <a:p>
            <a:fld id="{DC1F6E27-662B-40F9-967E-74B0603380B2}" type="slidenum">
              <a:rPr lang="sl-SI" smtClean="0"/>
              <a:t>‹#›</a:t>
            </a:fld>
            <a:endParaRPr lang="sl-SI"/>
          </a:p>
        </p:txBody>
      </p:sp>
      <p:sp>
        <p:nvSpPr>
          <p:cNvPr id="2" name="Naslov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sl-SI" smtClean="0"/>
              <a:t>Uredite slog naslova matrice</a:t>
            </a:r>
            <a:endParaRPr kumimoji="0" lang="en-US"/>
          </a:p>
        </p:txBody>
      </p:sp>
      <p:sp>
        <p:nvSpPr>
          <p:cNvPr id="3" name="Ograda slike 2"/>
          <p:cNvSpPr>
            <a:spLocks noGrp="1"/>
          </p:cNvSpPr>
          <p:nvPr>
            <p:ph type="pic" idx="1"/>
          </p:nvPr>
        </p:nvSpPr>
        <p:spPr>
          <a:xfrm>
            <a:off x="3000375" y="609600"/>
            <a:ext cx="5867400" cy="4267200"/>
          </a:xfrm>
        </p:spPr>
        <p:txBody>
          <a:bodyPr/>
          <a:lstStyle>
            <a:lvl1pPr marL="0" indent="0">
              <a:buNone/>
              <a:defRPr sz="3200"/>
            </a:lvl1pPr>
          </a:lstStyle>
          <a:p>
            <a:r>
              <a:rPr kumimoji="0" lang="sl-SI" smtClean="0"/>
              <a:t>Kliknite ikono, če želite dodati sliko</a:t>
            </a:r>
            <a:endParaRPr kumimoji="0" lang="en-US" dirty="0"/>
          </a:p>
        </p:txBody>
      </p:sp>
      <p:sp>
        <p:nvSpPr>
          <p:cNvPr id="4" name="Ograda besedila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sl-SI" smtClean="0"/>
              <a:t>Uredite sloge besedila matrice</a:t>
            </a:r>
          </a:p>
        </p:txBody>
      </p:sp>
      <p:sp>
        <p:nvSpPr>
          <p:cNvPr id="22" name="Pravokotni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grada datuma 4"/>
          <p:cNvSpPr>
            <a:spLocks noGrp="1"/>
          </p:cNvSpPr>
          <p:nvPr>
            <p:ph type="dt" sz="half" idx="10"/>
          </p:nvPr>
        </p:nvSpPr>
        <p:spPr>
          <a:xfrm>
            <a:off x="5788152" y="6404984"/>
            <a:ext cx="3044952" cy="365760"/>
          </a:xfrm>
        </p:spPr>
        <p:txBody>
          <a:bodyPr/>
          <a:lstStyle/>
          <a:p>
            <a:fld id="{DA86CF6E-2B35-47EA-BD6E-14C599741562}" type="datetimeFigureOut">
              <a:rPr lang="sl-SI" smtClean="0"/>
              <a:t>1.12.2016</a:t>
            </a:fld>
            <a:endParaRPr lang="sl-SI"/>
          </a:p>
        </p:txBody>
      </p:sp>
      <p:sp>
        <p:nvSpPr>
          <p:cNvPr id="6" name="Ograda noge 5"/>
          <p:cNvSpPr>
            <a:spLocks noGrp="1"/>
          </p:cNvSpPr>
          <p:nvPr>
            <p:ph type="ftr" sz="quarter" idx="11"/>
          </p:nvPr>
        </p:nvSpPr>
        <p:spPr>
          <a:xfrm>
            <a:off x="301752" y="6410848"/>
            <a:ext cx="3584448" cy="365760"/>
          </a:xfrm>
        </p:spPr>
        <p:txBody>
          <a:bodyPr/>
          <a:lstStyle/>
          <a:p>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Pravokotni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otni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otni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otni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avokotni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grada datuma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A86CF6E-2B35-47EA-BD6E-14C599741562}" type="datetimeFigureOut">
              <a:rPr lang="sl-SI" smtClean="0"/>
              <a:t>1.12.2016</a:t>
            </a:fld>
            <a:endParaRPr lang="sl-SI"/>
          </a:p>
        </p:txBody>
      </p:sp>
      <p:sp>
        <p:nvSpPr>
          <p:cNvPr id="3" name="Ograda no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sl-SI"/>
          </a:p>
        </p:txBody>
      </p:sp>
      <p:sp>
        <p:nvSpPr>
          <p:cNvPr id="8" name="Pravokotni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aven povezovalnik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Ograda številke diapozitiva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C1F6E27-662B-40F9-967E-74B0603380B2}" type="slidenum">
              <a:rPr lang="sl-SI" smtClean="0"/>
              <a:t>‹#›</a:t>
            </a:fld>
            <a:endParaRPr lang="sl-SI"/>
          </a:p>
        </p:txBody>
      </p:sp>
      <p:sp>
        <p:nvSpPr>
          <p:cNvPr id="22" name="Ograda naslova 21"/>
          <p:cNvSpPr>
            <a:spLocks noGrp="1"/>
          </p:cNvSpPr>
          <p:nvPr>
            <p:ph type="title"/>
          </p:nvPr>
        </p:nvSpPr>
        <p:spPr>
          <a:xfrm>
            <a:off x="301752" y="228600"/>
            <a:ext cx="8534400" cy="758952"/>
          </a:xfrm>
          <a:prstGeom prst="rect">
            <a:avLst/>
          </a:prstGeom>
        </p:spPr>
        <p:txBody>
          <a:bodyPr vert="horz" anchor="b">
            <a:normAutofit/>
          </a:bodyPr>
          <a:lstStyle/>
          <a:p>
            <a:r>
              <a:rPr kumimoji="0" lang="sl-SI" smtClean="0"/>
              <a:t>Uredite slog naslova matrice</a:t>
            </a:r>
            <a:endParaRPr kumimoji="0" lang="en-US"/>
          </a:p>
        </p:txBody>
      </p:sp>
      <p:sp>
        <p:nvSpPr>
          <p:cNvPr id="13" name="Ograda besedila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sl-SI" smtClean="0"/>
              <a:t>Uredite sloge besedila matrice</a:t>
            </a:r>
          </a:p>
          <a:p>
            <a:pPr lvl="1" eaLnBrk="1" latinLnBrk="0" hangingPunct="1"/>
            <a:r>
              <a:rPr kumimoji="0" lang="sl-SI" smtClean="0"/>
              <a:t>Druga raven</a:t>
            </a:r>
          </a:p>
          <a:p>
            <a:pPr lvl="2" eaLnBrk="1" latinLnBrk="0" hangingPunct="1"/>
            <a:r>
              <a:rPr kumimoji="0" lang="sl-SI" smtClean="0"/>
              <a:t>Tretja raven</a:t>
            </a:r>
          </a:p>
          <a:p>
            <a:pPr lvl="3" eaLnBrk="1" latinLnBrk="0" hangingPunct="1"/>
            <a:r>
              <a:rPr kumimoji="0" lang="sl-SI" smtClean="0"/>
              <a:t>Četrta raven</a:t>
            </a:r>
          </a:p>
          <a:p>
            <a:pPr lvl="4" eaLnBrk="1" latinLnBrk="0" hangingPunct="1"/>
            <a:r>
              <a:rPr kumimoji="0" lang="sl-SI" smtClean="0"/>
              <a:t>Peta raven</a:t>
            </a:r>
            <a:endParaRPr kumimoji="0"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971600" y="476672"/>
            <a:ext cx="7117180" cy="1470025"/>
          </a:xfrm>
        </p:spPr>
        <p:txBody>
          <a:bodyPr>
            <a:normAutofit/>
          </a:bodyPr>
          <a:lstStyle/>
          <a:p>
            <a:r>
              <a:rPr lang="sl-SI" dirty="0" smtClean="0"/>
              <a:t>PRIMARY SCHOOL MIHE PINTARJA TOLEDA</a:t>
            </a:r>
            <a:endParaRPr lang="sl-SI" dirty="0"/>
          </a:p>
        </p:txBody>
      </p:sp>
      <p:pic>
        <p:nvPicPr>
          <p:cNvPr id="3" name="Picture 2" descr="F:\Fotke - MPT\DSC_0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25959"/>
            <a:ext cx="8873858" cy="4913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55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otografij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10542101"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5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porabnik\Pictures\Šola\Šola v naravi 2016 Bohinj\Nova mapa (2)\SLIKE 4.DAN\IMG_2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2920" y="195041"/>
            <a:ext cx="3458325" cy="2308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Uporabnik\Pictures\Šola\Šola v naravi 2016 Bohinj\Slike 2.dan\101CANON\101CANON\IMG_21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151605"/>
            <a:ext cx="3528392" cy="23522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Uporabnik\Pictures\Šola\Šola v naravi 2016 Bohinj\Nova mapa (2)\SLIKE 4.DAN\IMG_27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2557063"/>
            <a:ext cx="6012159" cy="4013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09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395536" y="332656"/>
            <a:ext cx="8496944" cy="2808312"/>
          </a:xfrm>
        </p:spPr>
        <p:txBody>
          <a:bodyPr>
            <a:normAutofit fontScale="90000"/>
          </a:bodyPr>
          <a:lstStyle/>
          <a:p>
            <a:r>
              <a:rPr lang="en-GB" sz="2800" dirty="0"/>
              <a:t>Aside from the usual curriculum, we also offer our pupils numerous choices of after school activities, like drama club, gardening, fairy tale club, Rubik's Cube solving, dance lessons, choir. </a:t>
            </a:r>
            <a:r>
              <a:rPr lang="sl-SI" sz="4400" dirty="0"/>
              <a:t/>
            </a:r>
            <a:br>
              <a:rPr lang="sl-SI" sz="4400" dirty="0"/>
            </a:br>
            <a:r>
              <a:rPr lang="sl-SI" sz="4400" dirty="0" smtClean="0"/>
              <a:t/>
            </a:r>
            <a:br>
              <a:rPr lang="sl-SI" sz="4400" dirty="0" smtClean="0"/>
            </a:br>
            <a:endParaRPr lang="sl-SI" dirty="0"/>
          </a:p>
        </p:txBody>
      </p:sp>
      <p:pic>
        <p:nvPicPr>
          <p:cNvPr id="5" name="Picture 2" descr="https://lh3.googleusercontent.com/oIIT9PebpYytLustqukQQGs_35yEWIcZWyx132q4WSqdz04KaHYC42DSBKhZq-tP4CyHyiqDVr0kKQ=w1171-h657-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20888"/>
            <a:ext cx="4716826" cy="2740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Fotografij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791057"/>
            <a:ext cx="4600600" cy="2733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a:xfrm>
            <a:off x="395536" y="332656"/>
            <a:ext cx="8171185" cy="1080121"/>
          </a:xfrm>
        </p:spPr>
        <p:txBody>
          <a:bodyPr>
            <a:normAutofit fontScale="90000"/>
          </a:bodyPr>
          <a:lstStyle/>
          <a:p>
            <a:r>
              <a:rPr lang="sl-SI" sz="2800" dirty="0" err="1" smtClean="0"/>
              <a:t>Important</a:t>
            </a:r>
            <a:r>
              <a:rPr lang="sl-SI" sz="2800" dirty="0" smtClean="0"/>
              <a:t> </a:t>
            </a:r>
            <a:r>
              <a:rPr lang="sl-SI" sz="2800" dirty="0" err="1" smtClean="0"/>
              <a:t>areas</a:t>
            </a:r>
            <a:r>
              <a:rPr lang="sl-SI" sz="2800" dirty="0" smtClean="0"/>
              <a:t> </a:t>
            </a:r>
            <a:r>
              <a:rPr lang="sl-SI" sz="2800" dirty="0" err="1"/>
              <a:t>of</a:t>
            </a:r>
            <a:r>
              <a:rPr lang="sl-SI" sz="2800" dirty="0"/>
              <a:t> </a:t>
            </a:r>
            <a:r>
              <a:rPr lang="sl-SI" sz="2800" dirty="0" err="1"/>
              <a:t>our</a:t>
            </a:r>
            <a:r>
              <a:rPr lang="sl-SI" sz="2800" dirty="0"/>
              <a:t> </a:t>
            </a:r>
            <a:r>
              <a:rPr lang="sl-SI" sz="2800" dirty="0" err="1"/>
              <a:t>school</a:t>
            </a:r>
            <a:r>
              <a:rPr lang="sl-SI" sz="2800" dirty="0"/>
              <a:t> </a:t>
            </a:r>
            <a:r>
              <a:rPr lang="sl-SI" sz="2800" dirty="0" err="1"/>
              <a:t>curriculum</a:t>
            </a:r>
            <a:r>
              <a:rPr lang="sl-SI" sz="2800" dirty="0"/>
              <a:t> </a:t>
            </a:r>
            <a:r>
              <a:rPr lang="sl-SI" sz="2800" dirty="0" smtClean="0"/>
              <a:t>are </a:t>
            </a:r>
            <a:r>
              <a:rPr lang="sl-SI" sz="2800" dirty="0" err="1" smtClean="0"/>
              <a:t>theatrical</a:t>
            </a:r>
            <a:r>
              <a:rPr lang="sl-SI" sz="2800" dirty="0" smtClean="0"/>
              <a:t> </a:t>
            </a:r>
            <a:r>
              <a:rPr lang="sl-SI" sz="2800" dirty="0" err="1" smtClean="0"/>
              <a:t>and</a:t>
            </a:r>
            <a:r>
              <a:rPr lang="sl-SI" sz="2800" dirty="0" smtClean="0"/>
              <a:t> </a:t>
            </a:r>
            <a:r>
              <a:rPr lang="sl-SI" sz="2800" dirty="0"/>
              <a:t>musical </a:t>
            </a:r>
            <a:r>
              <a:rPr lang="sl-SI" sz="2800" dirty="0" err="1"/>
              <a:t>productions</a:t>
            </a:r>
            <a:r>
              <a:rPr lang="sl-SI" sz="2800" dirty="0"/>
              <a:t>, </a:t>
            </a:r>
            <a:r>
              <a:rPr lang="sl-SI" sz="2800" dirty="0" err="1"/>
              <a:t>fairy-tales</a:t>
            </a:r>
            <a:r>
              <a:rPr lang="sl-SI" sz="2800" dirty="0"/>
              <a:t> </a:t>
            </a:r>
            <a:r>
              <a:rPr lang="sl-SI" sz="2800" dirty="0" err="1"/>
              <a:t>and</a:t>
            </a:r>
            <a:r>
              <a:rPr lang="sl-SI" sz="2800" dirty="0"/>
              <a:t> </a:t>
            </a:r>
            <a:r>
              <a:rPr lang="sl-SI" sz="2800" dirty="0" err="1"/>
              <a:t>musicals</a:t>
            </a:r>
            <a:r>
              <a:rPr lang="sl-SI" sz="2800" dirty="0"/>
              <a:t>. </a:t>
            </a:r>
            <a:r>
              <a:rPr lang="sl-SI" sz="2800" dirty="0" smtClean="0"/>
              <a:t/>
            </a:r>
            <a:br>
              <a:rPr lang="sl-SI" sz="2800" dirty="0" smtClean="0"/>
            </a:br>
            <a:endParaRPr lang="sl-SI" sz="2800" dirty="0"/>
          </a:p>
        </p:txBody>
      </p:sp>
      <p:pic>
        <p:nvPicPr>
          <p:cNvPr id="4" name="Picture 2" descr="Fotografij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7"/>
            <a:ext cx="9144000" cy="5445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199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tografij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71" y="404664"/>
            <a:ext cx="9867412" cy="608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54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a:xfrm>
            <a:off x="755576" y="116632"/>
            <a:ext cx="7772400" cy="2444824"/>
          </a:xfrm>
        </p:spPr>
        <p:txBody>
          <a:bodyPr>
            <a:normAutofit fontScale="90000"/>
          </a:bodyPr>
          <a:lstStyle/>
          <a:p>
            <a:r>
              <a:rPr lang="sl-SI" sz="3100" dirty="0" smtClean="0"/>
              <a:t/>
            </a:r>
            <a:br>
              <a:rPr lang="sl-SI" sz="3100" dirty="0" smtClean="0"/>
            </a:br>
            <a:r>
              <a:rPr lang="sl-SI" sz="3100" dirty="0"/>
              <a:t/>
            </a:r>
            <a:br>
              <a:rPr lang="sl-SI" sz="3100" dirty="0"/>
            </a:br>
            <a:r>
              <a:rPr lang="sl-SI" sz="3100" dirty="0" err="1" smtClean="0"/>
              <a:t>Our</a:t>
            </a:r>
            <a:r>
              <a:rPr lang="sl-SI" sz="3100" dirty="0" smtClean="0"/>
              <a:t> </a:t>
            </a:r>
            <a:r>
              <a:rPr lang="sl-SI" sz="3100" dirty="0" err="1"/>
              <a:t>teachers</a:t>
            </a:r>
            <a:r>
              <a:rPr lang="sl-SI" sz="3100" dirty="0"/>
              <a:t> </a:t>
            </a:r>
            <a:r>
              <a:rPr lang="sl-SI" sz="3100" dirty="0" err="1"/>
              <a:t>and</a:t>
            </a:r>
            <a:r>
              <a:rPr lang="sl-SI" sz="3100" dirty="0"/>
              <a:t> </a:t>
            </a:r>
            <a:r>
              <a:rPr lang="sl-SI" sz="3100" dirty="0" err="1"/>
              <a:t>students</a:t>
            </a:r>
            <a:r>
              <a:rPr lang="sl-SI" sz="3100" dirty="0"/>
              <a:t> are </a:t>
            </a:r>
            <a:r>
              <a:rPr lang="sl-SI" sz="3100" dirty="0" err="1"/>
              <a:t>also</a:t>
            </a:r>
            <a:r>
              <a:rPr lang="sl-SI" sz="3100" dirty="0"/>
              <a:t> </a:t>
            </a:r>
            <a:r>
              <a:rPr lang="sl-SI" sz="3100" dirty="0" err="1"/>
              <a:t>very</a:t>
            </a:r>
            <a:r>
              <a:rPr lang="sl-SI" sz="3100" dirty="0"/>
              <a:t> </a:t>
            </a:r>
            <a:r>
              <a:rPr lang="sl-SI" sz="3100" dirty="0" err="1"/>
              <a:t>actively</a:t>
            </a:r>
            <a:r>
              <a:rPr lang="sl-SI" sz="3100" dirty="0"/>
              <a:t> </a:t>
            </a:r>
            <a:r>
              <a:rPr lang="sl-SI" sz="3100" dirty="0" err="1"/>
              <a:t>involved</a:t>
            </a:r>
            <a:r>
              <a:rPr lang="sl-SI" sz="3100" dirty="0"/>
              <a:t> in </a:t>
            </a:r>
            <a:r>
              <a:rPr lang="sl-SI" sz="3100" dirty="0" err="1"/>
              <a:t>different</a:t>
            </a:r>
            <a:r>
              <a:rPr lang="sl-SI" sz="3100" dirty="0"/>
              <a:t> </a:t>
            </a:r>
            <a:r>
              <a:rPr lang="sl-SI" sz="3100" dirty="0" err="1"/>
              <a:t>projects</a:t>
            </a:r>
            <a:r>
              <a:rPr lang="sl-SI" sz="3100" dirty="0"/>
              <a:t>. </a:t>
            </a:r>
            <a:r>
              <a:rPr lang="sl-SI" sz="3100" dirty="0" err="1"/>
              <a:t>Since</a:t>
            </a:r>
            <a:r>
              <a:rPr lang="sl-SI" sz="3100" dirty="0"/>
              <a:t> 2012 </a:t>
            </a:r>
            <a:r>
              <a:rPr lang="sl-SI" sz="3100" dirty="0" err="1"/>
              <a:t>our</a:t>
            </a:r>
            <a:r>
              <a:rPr lang="sl-SI" sz="3100" dirty="0"/>
              <a:t> </a:t>
            </a:r>
            <a:r>
              <a:rPr lang="sl-SI" sz="3100" dirty="0" err="1"/>
              <a:t>school</a:t>
            </a:r>
            <a:r>
              <a:rPr lang="sl-SI" sz="3100" dirty="0"/>
              <a:t> </a:t>
            </a:r>
            <a:r>
              <a:rPr lang="sl-SI" sz="3100" dirty="0" err="1"/>
              <a:t>has</a:t>
            </a:r>
            <a:r>
              <a:rPr lang="sl-SI" sz="3100" dirty="0"/>
              <a:t> </a:t>
            </a:r>
            <a:r>
              <a:rPr lang="sl-SI" sz="3100" dirty="0" err="1"/>
              <a:t>been</a:t>
            </a:r>
            <a:r>
              <a:rPr lang="sl-SI" sz="3100" dirty="0"/>
              <a:t> </a:t>
            </a:r>
            <a:r>
              <a:rPr lang="sl-SI" sz="3100" dirty="0" err="1"/>
              <a:t>the</a:t>
            </a:r>
            <a:r>
              <a:rPr lang="sl-SI" sz="3100" dirty="0"/>
              <a:t> </a:t>
            </a:r>
            <a:r>
              <a:rPr lang="sl-SI" sz="3100" dirty="0" err="1"/>
              <a:t>official</a:t>
            </a:r>
            <a:r>
              <a:rPr lang="sl-SI" sz="3100" dirty="0"/>
              <a:t> </a:t>
            </a:r>
            <a:r>
              <a:rPr lang="sl-SI" sz="3100" dirty="0" err="1"/>
              <a:t>coordinator</a:t>
            </a:r>
            <a:r>
              <a:rPr lang="sl-SI" sz="3100" dirty="0"/>
              <a:t> </a:t>
            </a:r>
            <a:r>
              <a:rPr lang="sl-SI" sz="3100" dirty="0" err="1"/>
              <a:t>of</a:t>
            </a:r>
            <a:r>
              <a:rPr lang="sl-SI" sz="3100" dirty="0"/>
              <a:t> </a:t>
            </a:r>
            <a:r>
              <a:rPr lang="sl-SI" sz="3100" dirty="0" err="1"/>
              <a:t>Earth</a:t>
            </a:r>
            <a:r>
              <a:rPr lang="sl-SI" sz="3100" dirty="0"/>
              <a:t> </a:t>
            </a:r>
            <a:r>
              <a:rPr lang="sl-SI" sz="3100" dirty="0" err="1"/>
              <a:t>Hour</a:t>
            </a:r>
            <a:r>
              <a:rPr lang="sl-SI" sz="3100" dirty="0"/>
              <a:t> in </a:t>
            </a:r>
            <a:r>
              <a:rPr lang="sl-SI" sz="3100" dirty="0" err="1"/>
              <a:t>Slovenia</a:t>
            </a:r>
            <a:r>
              <a:rPr lang="sl-SI" sz="3100" dirty="0"/>
              <a:t>.</a:t>
            </a:r>
            <a:r>
              <a:rPr lang="sl-SI" sz="4400" dirty="0"/>
              <a:t/>
            </a:r>
            <a:br>
              <a:rPr lang="sl-SI" sz="4400" dirty="0"/>
            </a:br>
            <a:endParaRPr lang="sl-SI" dirty="0"/>
          </a:p>
        </p:txBody>
      </p:sp>
      <p:pic>
        <p:nvPicPr>
          <p:cNvPr id="4" name="Picture 4" descr="Rezultat iskanja slik za ura za zeml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4771"/>
            <a:ext cx="9144000" cy="231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27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a:xfrm>
            <a:off x="395536" y="692696"/>
            <a:ext cx="8352928" cy="1944216"/>
          </a:xfrm>
        </p:spPr>
        <p:txBody>
          <a:bodyPr>
            <a:normAutofit fontScale="90000"/>
          </a:bodyPr>
          <a:lstStyle/>
          <a:p>
            <a:r>
              <a:rPr lang="sl-SI" sz="2800" dirty="0" err="1"/>
              <a:t>Each</a:t>
            </a:r>
            <a:r>
              <a:rPr lang="sl-SI" sz="2800" dirty="0"/>
              <a:t> </a:t>
            </a:r>
            <a:r>
              <a:rPr lang="sl-SI" sz="2800" dirty="0" err="1"/>
              <a:t>year</a:t>
            </a:r>
            <a:r>
              <a:rPr lang="sl-SI" sz="2800" dirty="0"/>
              <a:t> more </a:t>
            </a:r>
            <a:r>
              <a:rPr lang="sl-SI" sz="2800" dirty="0" err="1"/>
              <a:t>and</a:t>
            </a:r>
            <a:r>
              <a:rPr lang="sl-SI" sz="2800" dirty="0"/>
              <a:t> more </a:t>
            </a:r>
            <a:r>
              <a:rPr lang="sl-SI" sz="2800" dirty="0" err="1"/>
              <a:t>municipalities</a:t>
            </a:r>
            <a:r>
              <a:rPr lang="sl-SI" sz="2800" dirty="0"/>
              <a:t>, </a:t>
            </a:r>
            <a:r>
              <a:rPr lang="sl-SI" sz="2800" dirty="0" err="1"/>
              <a:t>mayors</a:t>
            </a:r>
            <a:r>
              <a:rPr lang="sl-SI" sz="2800" dirty="0"/>
              <a:t>, </a:t>
            </a:r>
            <a:r>
              <a:rPr lang="sl-SI" sz="2800" dirty="0" err="1"/>
              <a:t>businesses</a:t>
            </a:r>
            <a:r>
              <a:rPr lang="sl-SI" sz="2800" dirty="0"/>
              <a:t>, </a:t>
            </a:r>
            <a:r>
              <a:rPr lang="sl-SI" sz="2800" dirty="0" err="1"/>
              <a:t>organizations</a:t>
            </a:r>
            <a:r>
              <a:rPr lang="sl-SI" sz="2800" dirty="0"/>
              <a:t>, </a:t>
            </a:r>
            <a:r>
              <a:rPr lang="sl-SI" sz="2800" dirty="0" err="1"/>
              <a:t>and</a:t>
            </a:r>
            <a:r>
              <a:rPr lang="sl-SI" sz="2800" dirty="0"/>
              <a:t> </a:t>
            </a:r>
            <a:r>
              <a:rPr lang="sl-SI" sz="2800" dirty="0" err="1"/>
              <a:t>individuals</a:t>
            </a:r>
            <a:r>
              <a:rPr lang="sl-SI" sz="2800" dirty="0"/>
              <a:t> </a:t>
            </a:r>
            <a:r>
              <a:rPr lang="sl-SI" sz="2800" dirty="0" err="1"/>
              <a:t>support</a:t>
            </a:r>
            <a:r>
              <a:rPr lang="sl-SI" sz="2800" dirty="0"/>
              <a:t> us in </a:t>
            </a:r>
            <a:r>
              <a:rPr lang="sl-SI" sz="2800" dirty="0" err="1" smtClean="0"/>
              <a:t>the</a:t>
            </a:r>
            <a:r>
              <a:rPr lang="sl-SI" sz="2800" dirty="0" smtClean="0"/>
              <a:t> </a:t>
            </a:r>
            <a:r>
              <a:rPr lang="sl-SI" sz="2800" dirty="0" err="1" smtClean="0"/>
              <a:t>Earth</a:t>
            </a:r>
            <a:r>
              <a:rPr lang="sl-SI" sz="2800" dirty="0" smtClean="0"/>
              <a:t> </a:t>
            </a:r>
            <a:r>
              <a:rPr lang="sl-SI" sz="2800" dirty="0" err="1"/>
              <a:t>Hour</a:t>
            </a:r>
            <a:r>
              <a:rPr lang="sl-SI" sz="2800" dirty="0"/>
              <a:t>. </a:t>
            </a:r>
            <a:r>
              <a:rPr lang="sl-SI" sz="2800" dirty="0" err="1"/>
              <a:t>Under</a:t>
            </a:r>
            <a:r>
              <a:rPr lang="sl-SI" sz="2800" dirty="0"/>
              <a:t> </a:t>
            </a:r>
            <a:r>
              <a:rPr lang="sl-SI" sz="2800" dirty="0" err="1"/>
              <a:t>the</a:t>
            </a:r>
            <a:r>
              <a:rPr lang="sl-SI" sz="2800" dirty="0"/>
              <a:t> </a:t>
            </a:r>
            <a:r>
              <a:rPr lang="sl-SI" sz="2800" dirty="0" err="1"/>
              <a:t>terms</a:t>
            </a:r>
            <a:r>
              <a:rPr lang="sl-SI" sz="2800" dirty="0"/>
              <a:t> </a:t>
            </a:r>
            <a:r>
              <a:rPr lang="sl-SI" sz="2800" dirty="0" err="1"/>
              <a:t>of</a:t>
            </a:r>
            <a:r>
              <a:rPr lang="sl-SI" sz="2800" dirty="0"/>
              <a:t> </a:t>
            </a:r>
            <a:r>
              <a:rPr lang="sl-SI" sz="2800" dirty="0" err="1"/>
              <a:t>the</a:t>
            </a:r>
            <a:r>
              <a:rPr lang="sl-SI" sz="2800" dirty="0"/>
              <a:t> </a:t>
            </a:r>
            <a:r>
              <a:rPr lang="sl-SI" sz="2800" dirty="0" err="1" smtClean="0"/>
              <a:t>project</a:t>
            </a:r>
            <a:r>
              <a:rPr lang="sl-SI" sz="2800" dirty="0" smtClean="0"/>
              <a:t>, </a:t>
            </a:r>
            <a:r>
              <a:rPr lang="sl-SI" sz="2800" dirty="0" err="1"/>
              <a:t>we</a:t>
            </a:r>
            <a:r>
              <a:rPr lang="sl-SI" sz="2800" dirty="0"/>
              <a:t> </a:t>
            </a:r>
            <a:r>
              <a:rPr lang="sl-SI" sz="2800" dirty="0" err="1"/>
              <a:t>have</a:t>
            </a:r>
            <a:r>
              <a:rPr lang="sl-SI" sz="2800" dirty="0"/>
              <a:t> </a:t>
            </a:r>
            <a:r>
              <a:rPr lang="sl-SI" sz="2800" dirty="0" err="1"/>
              <a:t>organized</a:t>
            </a:r>
            <a:r>
              <a:rPr lang="sl-SI" sz="2800" dirty="0"/>
              <a:t> </a:t>
            </a:r>
            <a:r>
              <a:rPr lang="sl-SI" sz="2800" dirty="0" err="1"/>
              <a:t>cultural</a:t>
            </a:r>
            <a:r>
              <a:rPr lang="sl-SI" sz="2800" dirty="0"/>
              <a:t> </a:t>
            </a:r>
            <a:r>
              <a:rPr lang="sl-SI" sz="2800" dirty="0" err="1"/>
              <a:t>events</a:t>
            </a:r>
            <a:r>
              <a:rPr lang="sl-SI" sz="2800" dirty="0"/>
              <a:t>, </a:t>
            </a:r>
            <a:r>
              <a:rPr lang="sl-SI" sz="2800" dirty="0" err="1"/>
              <a:t>painting</a:t>
            </a:r>
            <a:r>
              <a:rPr lang="sl-SI" sz="2800" dirty="0"/>
              <a:t> </a:t>
            </a:r>
            <a:r>
              <a:rPr lang="sl-SI" sz="2800" dirty="0" err="1"/>
              <a:t>exhibitions</a:t>
            </a:r>
            <a:r>
              <a:rPr lang="sl-SI" sz="2800" dirty="0"/>
              <a:t>, </a:t>
            </a:r>
            <a:r>
              <a:rPr lang="sl-SI" sz="2800" dirty="0" err="1"/>
              <a:t>eco-workshops</a:t>
            </a:r>
            <a:r>
              <a:rPr lang="sl-SI" sz="2800" dirty="0"/>
              <a:t> </a:t>
            </a:r>
            <a:r>
              <a:rPr lang="sl-SI" sz="2800" dirty="0" err="1"/>
              <a:t>and</a:t>
            </a:r>
            <a:r>
              <a:rPr lang="sl-SI" sz="2800" dirty="0"/>
              <a:t> </a:t>
            </a:r>
            <a:r>
              <a:rPr lang="sl-SI" sz="2800" dirty="0" err="1"/>
              <a:t>lectures</a:t>
            </a:r>
            <a:r>
              <a:rPr lang="sl-SI" sz="2800" dirty="0"/>
              <a:t>. </a:t>
            </a:r>
            <a:br>
              <a:rPr lang="sl-SI" sz="2800" dirty="0"/>
            </a:br>
            <a:endParaRPr lang="sl-SI" sz="2800" dirty="0"/>
          </a:p>
        </p:txBody>
      </p:sp>
      <p:pic>
        <p:nvPicPr>
          <p:cNvPr id="9218" name="Picture 2" descr="C:\Users\Uporabnik\Pictures\Šola\Atrij , vrt\prireditev\DSC_0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348880"/>
            <a:ext cx="5862808" cy="392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0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a:xfrm>
            <a:off x="722313" y="260648"/>
            <a:ext cx="7772400" cy="2232248"/>
          </a:xfrm>
        </p:spPr>
        <p:txBody>
          <a:bodyPr>
            <a:normAutofit fontScale="90000"/>
          </a:bodyPr>
          <a:lstStyle/>
          <a:p>
            <a:r>
              <a:rPr lang="sl-SI" sz="2800" dirty="0" err="1" smtClean="0"/>
              <a:t>Our</a:t>
            </a:r>
            <a:r>
              <a:rPr lang="sl-SI" sz="2800" dirty="0" smtClean="0"/>
              <a:t> </a:t>
            </a:r>
            <a:r>
              <a:rPr lang="sl-SI" sz="2800" dirty="0" err="1" smtClean="0"/>
              <a:t>main</a:t>
            </a:r>
            <a:r>
              <a:rPr lang="sl-SI" sz="2800" dirty="0" smtClean="0"/>
              <a:t> </a:t>
            </a:r>
            <a:r>
              <a:rPr lang="sl-SI" sz="2800" dirty="0" err="1" smtClean="0"/>
              <a:t>goal</a:t>
            </a:r>
            <a:r>
              <a:rPr lang="sl-SI" sz="2800" dirty="0" smtClean="0"/>
              <a:t> in </a:t>
            </a:r>
            <a:r>
              <a:rPr lang="sl-SI" sz="3100" dirty="0" err="1" smtClean="0"/>
              <a:t>Earth</a:t>
            </a:r>
            <a:r>
              <a:rPr lang="sl-SI" sz="3100" dirty="0" smtClean="0"/>
              <a:t> </a:t>
            </a:r>
            <a:r>
              <a:rPr lang="sl-SI" sz="3100" dirty="0" err="1" smtClean="0"/>
              <a:t>Hour</a:t>
            </a:r>
            <a:r>
              <a:rPr lang="sl-SI" sz="3100" dirty="0" smtClean="0"/>
              <a:t> </a:t>
            </a:r>
            <a:r>
              <a:rPr lang="sl-SI" sz="3100" dirty="0" err="1" smtClean="0"/>
              <a:t>was</a:t>
            </a:r>
            <a:r>
              <a:rPr lang="sl-SI" sz="3100" dirty="0" smtClean="0"/>
              <a:t> to </a:t>
            </a:r>
            <a:r>
              <a:rPr lang="sl-SI" sz="3100" dirty="0" err="1" smtClean="0"/>
              <a:t>bring</a:t>
            </a:r>
            <a:r>
              <a:rPr lang="sl-SI" sz="3100" dirty="0" smtClean="0"/>
              <a:t> nature </a:t>
            </a:r>
            <a:r>
              <a:rPr lang="sl-SI" sz="3100" dirty="0" err="1" smtClean="0"/>
              <a:t>closer</a:t>
            </a:r>
            <a:r>
              <a:rPr lang="sl-SI" sz="3100" dirty="0" smtClean="0"/>
              <a:t> to </a:t>
            </a:r>
            <a:r>
              <a:rPr lang="sl-SI" sz="3100" dirty="0" err="1" smtClean="0"/>
              <a:t>our</a:t>
            </a:r>
            <a:r>
              <a:rPr lang="sl-SI" sz="3100" dirty="0" smtClean="0"/>
              <a:t> </a:t>
            </a:r>
            <a:r>
              <a:rPr lang="sl-SI" sz="3100" dirty="0" err="1" smtClean="0"/>
              <a:t>pupils</a:t>
            </a:r>
            <a:r>
              <a:rPr lang="sl-SI" sz="3100" dirty="0" smtClean="0"/>
              <a:t>. </a:t>
            </a:r>
            <a:r>
              <a:rPr lang="sl-SI" sz="3100" dirty="0" err="1" smtClean="0"/>
              <a:t>We</a:t>
            </a:r>
            <a:r>
              <a:rPr lang="sl-SI" sz="3100" dirty="0" smtClean="0"/>
              <a:t> </a:t>
            </a:r>
            <a:r>
              <a:rPr lang="sl-SI" sz="3100" dirty="0" err="1" smtClean="0"/>
              <a:t>decided</a:t>
            </a:r>
            <a:r>
              <a:rPr lang="sl-SI" sz="3100" dirty="0" smtClean="0"/>
              <a:t> to </a:t>
            </a:r>
            <a:r>
              <a:rPr lang="sl-SI" sz="3100" dirty="0" err="1" smtClean="0"/>
              <a:t>prepare</a:t>
            </a:r>
            <a:r>
              <a:rPr lang="sl-SI" sz="3100" dirty="0" smtClean="0"/>
              <a:t> a </a:t>
            </a:r>
            <a:r>
              <a:rPr lang="sl-SI" sz="3100" dirty="0" err="1" smtClean="0"/>
              <a:t>classrom</a:t>
            </a:r>
            <a:r>
              <a:rPr lang="sl-SI" sz="3100" dirty="0" smtClean="0"/>
              <a:t> in nature (</a:t>
            </a:r>
            <a:r>
              <a:rPr lang="sl-SI" sz="3100" dirty="0" err="1" smtClean="0"/>
              <a:t>outside</a:t>
            </a:r>
            <a:r>
              <a:rPr lang="sl-SI" sz="3100" dirty="0" smtClean="0"/>
              <a:t>) </a:t>
            </a:r>
            <a:r>
              <a:rPr lang="sl-SI" sz="3100" dirty="0" err="1" smtClean="0"/>
              <a:t>and</a:t>
            </a:r>
            <a:r>
              <a:rPr lang="sl-SI" sz="3100" dirty="0" smtClean="0"/>
              <a:t> </a:t>
            </a:r>
            <a:r>
              <a:rPr lang="sl-SI" sz="3100" dirty="0" err="1" smtClean="0"/>
              <a:t>an</a:t>
            </a:r>
            <a:r>
              <a:rPr lang="sl-SI" sz="3100" dirty="0" smtClean="0"/>
              <a:t> </a:t>
            </a:r>
            <a:r>
              <a:rPr lang="sl-SI" sz="3100" dirty="0" err="1" smtClean="0"/>
              <a:t>eco</a:t>
            </a:r>
            <a:r>
              <a:rPr lang="sl-SI" sz="3100" dirty="0" smtClean="0"/>
              <a:t> garden.</a:t>
            </a:r>
            <a:br>
              <a:rPr lang="sl-SI" sz="3100" dirty="0" smtClean="0"/>
            </a:br>
            <a:r>
              <a:rPr lang="sl-SI" sz="3100" dirty="0" smtClean="0"/>
              <a:t>.. </a:t>
            </a:r>
            <a:endParaRPr lang="sl-SI" sz="3100" dirty="0"/>
          </a:p>
        </p:txBody>
      </p:sp>
      <p:pic>
        <p:nvPicPr>
          <p:cNvPr id="4" name="Picture 2" descr="C:\Users\Uporabnik\Pictures\Šola\Atrij , vrt\ura za zemljo-slike\Nekoč je bilo vse prazno in pus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348879"/>
            <a:ext cx="5967709" cy="399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porabnik\Pictures\Šola\Atrij , vrt\ura za zemljo-slike\Kdo je bolj priden, starši, učitelji ali učenc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358"/>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8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porabnik\Pictures\Šola\Atrij , vrt\ura za zemljo-slike\Gredice že čakajo na seme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091" y="0"/>
            <a:ext cx="9663091"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225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2"/>
          </p:nvPr>
        </p:nvSpPr>
        <p:spPr>
          <a:xfrm>
            <a:off x="251520" y="980728"/>
            <a:ext cx="2736304" cy="5145435"/>
          </a:xfrm>
        </p:spPr>
        <p:txBody>
          <a:bodyPr>
            <a:normAutofit lnSpcReduction="10000"/>
          </a:bodyPr>
          <a:lstStyle/>
          <a:p>
            <a:r>
              <a:rPr lang="sl-SI" sz="2400" dirty="0" err="1"/>
              <a:t>Our</a:t>
            </a:r>
            <a:r>
              <a:rPr lang="sl-SI" sz="2400" dirty="0"/>
              <a:t> </a:t>
            </a:r>
            <a:r>
              <a:rPr lang="sl-SI" sz="2400" dirty="0" err="1"/>
              <a:t>school</a:t>
            </a:r>
            <a:r>
              <a:rPr lang="sl-SI" sz="2400" dirty="0"/>
              <a:t> is </a:t>
            </a:r>
            <a:r>
              <a:rPr lang="sl-SI" sz="2400" dirty="0" err="1" smtClean="0"/>
              <a:t>called</a:t>
            </a:r>
            <a:r>
              <a:rPr lang="sl-SI" sz="2400" dirty="0" smtClean="0"/>
              <a:t> </a:t>
            </a:r>
            <a:r>
              <a:rPr lang="sl-SI" sz="2400"/>
              <a:t>Mihe </a:t>
            </a:r>
            <a:r>
              <a:rPr lang="sl-SI" sz="2400" smtClean="0"/>
              <a:t>Pintarja </a:t>
            </a:r>
            <a:r>
              <a:rPr lang="sl-SI" sz="2400" dirty="0"/>
              <a:t>Toleda </a:t>
            </a:r>
            <a:r>
              <a:rPr lang="sl-SI" sz="2400" dirty="0" err="1"/>
              <a:t>Primary</a:t>
            </a:r>
            <a:r>
              <a:rPr lang="sl-SI" sz="2400" dirty="0"/>
              <a:t> </a:t>
            </a:r>
            <a:r>
              <a:rPr lang="sl-SI" sz="2400" dirty="0" err="1"/>
              <a:t>School</a:t>
            </a:r>
            <a:r>
              <a:rPr lang="sl-SI" sz="2400" dirty="0"/>
              <a:t>. </a:t>
            </a:r>
            <a:r>
              <a:rPr lang="sl-SI" sz="2400" dirty="0" smtClean="0"/>
              <a:t>Miha </a:t>
            </a:r>
            <a:r>
              <a:rPr lang="sl-SI" sz="2400" dirty="0"/>
              <a:t>Pintar </a:t>
            </a:r>
            <a:r>
              <a:rPr lang="sl-SI" sz="2400" dirty="0" err="1"/>
              <a:t>was</a:t>
            </a:r>
            <a:r>
              <a:rPr lang="sl-SI" sz="2400" dirty="0"/>
              <a:t> a </a:t>
            </a:r>
            <a:r>
              <a:rPr lang="sl-SI" sz="2400" dirty="0" err="1"/>
              <a:t>soldier</a:t>
            </a:r>
            <a:r>
              <a:rPr lang="sl-SI" sz="2400" dirty="0"/>
              <a:t> </a:t>
            </a:r>
            <a:r>
              <a:rPr lang="sl-SI" sz="2400" dirty="0" err="1"/>
              <a:t>and</a:t>
            </a:r>
            <a:r>
              <a:rPr lang="sl-SI" sz="2400" dirty="0"/>
              <a:t> </a:t>
            </a:r>
            <a:r>
              <a:rPr lang="sl-SI" sz="2400" dirty="0" err="1"/>
              <a:t>our</a:t>
            </a:r>
            <a:r>
              <a:rPr lang="sl-SI" sz="2400" dirty="0"/>
              <a:t> </a:t>
            </a:r>
            <a:r>
              <a:rPr lang="sl-SI" sz="2400" dirty="0" err="1"/>
              <a:t>school</a:t>
            </a:r>
            <a:r>
              <a:rPr lang="sl-SI" sz="2400" dirty="0"/>
              <a:t> </a:t>
            </a:r>
            <a:r>
              <a:rPr lang="sl-SI" sz="2400" dirty="0" err="1"/>
              <a:t>got</a:t>
            </a:r>
            <a:r>
              <a:rPr lang="sl-SI" sz="2400" dirty="0"/>
              <a:t> </a:t>
            </a:r>
            <a:r>
              <a:rPr lang="sl-SI" sz="2400" dirty="0" err="1" smtClean="0"/>
              <a:t>the</a:t>
            </a:r>
            <a:r>
              <a:rPr lang="sl-SI" sz="2400" dirty="0" smtClean="0"/>
              <a:t> </a:t>
            </a:r>
            <a:r>
              <a:rPr lang="sl-SI" sz="2400" dirty="0"/>
              <a:t>name </a:t>
            </a:r>
            <a:r>
              <a:rPr lang="sl-SI" sz="2400" dirty="0" err="1" smtClean="0"/>
              <a:t>from</a:t>
            </a:r>
            <a:r>
              <a:rPr lang="sl-SI" sz="2400" dirty="0" smtClean="0"/>
              <a:t> </a:t>
            </a:r>
            <a:r>
              <a:rPr lang="sl-SI" sz="2400" dirty="0" err="1"/>
              <a:t>him</a:t>
            </a:r>
            <a:r>
              <a:rPr lang="sl-SI" sz="2400" dirty="0"/>
              <a:t>. </a:t>
            </a:r>
            <a:r>
              <a:rPr lang="sl-SI" sz="2400" dirty="0" err="1" smtClean="0"/>
              <a:t>The</a:t>
            </a:r>
            <a:r>
              <a:rPr lang="sl-SI" sz="2400" dirty="0" smtClean="0"/>
              <a:t> </a:t>
            </a:r>
            <a:r>
              <a:rPr lang="sl-SI" sz="2400" dirty="0" err="1" smtClean="0"/>
              <a:t>school</a:t>
            </a:r>
            <a:r>
              <a:rPr lang="sl-SI" sz="2400" dirty="0" smtClean="0"/>
              <a:t> </a:t>
            </a:r>
            <a:r>
              <a:rPr lang="sl-SI" sz="2400" dirty="0" err="1"/>
              <a:t>was</a:t>
            </a:r>
            <a:r>
              <a:rPr lang="sl-SI" sz="2400" dirty="0"/>
              <a:t> </a:t>
            </a:r>
            <a:r>
              <a:rPr lang="sl-SI" sz="2400" dirty="0" err="1"/>
              <a:t>built</a:t>
            </a:r>
            <a:r>
              <a:rPr lang="sl-SI" sz="2400" dirty="0"/>
              <a:t> in 1961. </a:t>
            </a:r>
            <a:r>
              <a:rPr lang="sl-SI" sz="2400" dirty="0" err="1"/>
              <a:t>The</a:t>
            </a:r>
            <a:r>
              <a:rPr lang="sl-SI" sz="2400" dirty="0"/>
              <a:t> </a:t>
            </a:r>
            <a:r>
              <a:rPr lang="sl-SI" sz="2400" dirty="0" err="1"/>
              <a:t>people</a:t>
            </a:r>
            <a:r>
              <a:rPr lang="sl-SI" sz="2400" dirty="0"/>
              <a:t> </a:t>
            </a:r>
            <a:r>
              <a:rPr lang="sl-SI" sz="2400" dirty="0" err="1"/>
              <a:t>of</a:t>
            </a:r>
            <a:r>
              <a:rPr lang="sl-SI" sz="2400" dirty="0"/>
              <a:t> </a:t>
            </a:r>
            <a:r>
              <a:rPr lang="sl-SI" sz="2400" dirty="0" err="1"/>
              <a:t>our</a:t>
            </a:r>
            <a:r>
              <a:rPr lang="sl-SI" sz="2400" dirty="0"/>
              <a:t> </a:t>
            </a:r>
            <a:r>
              <a:rPr lang="sl-SI" sz="2400" dirty="0" err="1"/>
              <a:t>town</a:t>
            </a:r>
            <a:r>
              <a:rPr lang="sl-SI" sz="2400" dirty="0"/>
              <a:t> Velenje </a:t>
            </a:r>
            <a:r>
              <a:rPr lang="sl-SI" sz="2400" dirty="0" err="1" smtClean="0"/>
              <a:t>built</a:t>
            </a:r>
            <a:r>
              <a:rPr lang="sl-SI" sz="2400" dirty="0" smtClean="0"/>
              <a:t> it </a:t>
            </a:r>
            <a:r>
              <a:rPr lang="sl-SI" sz="2400" dirty="0" err="1"/>
              <a:t>for</a:t>
            </a:r>
            <a:r>
              <a:rPr lang="sl-SI" sz="2400" dirty="0"/>
              <a:t> </a:t>
            </a:r>
            <a:r>
              <a:rPr lang="sl-SI" sz="2400" dirty="0" err="1" smtClean="0"/>
              <a:t>free</a:t>
            </a:r>
            <a:r>
              <a:rPr lang="sl-SI" sz="2400" dirty="0" smtClean="0"/>
              <a:t>. It is </a:t>
            </a:r>
            <a:r>
              <a:rPr lang="sl-SI" sz="2400" dirty="0" err="1" smtClean="0"/>
              <a:t>now</a:t>
            </a:r>
            <a:r>
              <a:rPr lang="sl-SI" sz="2400" dirty="0" smtClean="0"/>
              <a:t> </a:t>
            </a:r>
            <a:r>
              <a:rPr lang="sl-SI" sz="2400" dirty="0"/>
              <a:t>55 </a:t>
            </a:r>
            <a:r>
              <a:rPr lang="sl-SI" sz="2400" dirty="0" err="1"/>
              <a:t>years</a:t>
            </a:r>
            <a:r>
              <a:rPr lang="sl-SI" sz="2400" dirty="0"/>
              <a:t> </a:t>
            </a:r>
            <a:r>
              <a:rPr lang="sl-SI" sz="2400" dirty="0" err="1"/>
              <a:t>old</a:t>
            </a:r>
            <a:r>
              <a:rPr lang="sl-SI" sz="2400" dirty="0"/>
              <a:t>.</a:t>
            </a:r>
          </a:p>
          <a:p>
            <a:endParaRPr lang="sl-SI" dirty="0"/>
          </a:p>
        </p:txBody>
      </p:sp>
      <p:pic>
        <p:nvPicPr>
          <p:cNvPr id="5" name="Picture 2" descr="Rezultat iskanja slik za mihe pintar toled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355976" y="1287949"/>
            <a:ext cx="3384376" cy="4482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7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Uporabnik\Pictures\Šola\Atrij , vrt\04_kumarice-12.7.2013\vrt julij 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5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p:txBody>
          <a:bodyPr>
            <a:normAutofit fontScale="90000"/>
          </a:bodyPr>
          <a:lstStyle/>
          <a:p>
            <a:r>
              <a:rPr lang="sl-SI" dirty="0" err="1" smtClean="0"/>
              <a:t>Children</a:t>
            </a:r>
            <a:r>
              <a:rPr lang="sl-SI" dirty="0" smtClean="0"/>
              <a:t> come to </a:t>
            </a:r>
            <a:r>
              <a:rPr lang="sl-SI" dirty="0" err="1" smtClean="0"/>
              <a:t>work</a:t>
            </a:r>
            <a:r>
              <a:rPr lang="sl-SI" dirty="0" smtClean="0"/>
              <a:t> in </a:t>
            </a:r>
            <a:r>
              <a:rPr lang="sl-SI" dirty="0" err="1" smtClean="0"/>
              <a:t>the</a:t>
            </a:r>
            <a:r>
              <a:rPr lang="sl-SI" dirty="0" smtClean="0"/>
              <a:t> </a:t>
            </a:r>
            <a:r>
              <a:rPr lang="sl-SI" dirty="0" err="1" smtClean="0"/>
              <a:t>gardens</a:t>
            </a:r>
            <a:r>
              <a:rPr lang="sl-SI" dirty="0" smtClean="0"/>
              <a:t> </a:t>
            </a:r>
            <a:r>
              <a:rPr lang="sl-SI" dirty="0" err="1" smtClean="0"/>
              <a:t>even</a:t>
            </a:r>
            <a:r>
              <a:rPr lang="sl-SI" dirty="0" smtClean="0"/>
              <a:t> </a:t>
            </a:r>
            <a:r>
              <a:rPr lang="sl-SI" dirty="0" err="1" smtClean="0"/>
              <a:t>during</a:t>
            </a:r>
            <a:r>
              <a:rPr lang="sl-SI" dirty="0" smtClean="0"/>
              <a:t> </a:t>
            </a:r>
            <a:r>
              <a:rPr lang="sl-SI" dirty="0" err="1" smtClean="0"/>
              <a:t>their</a:t>
            </a:r>
            <a:r>
              <a:rPr lang="sl-SI" dirty="0" smtClean="0"/>
              <a:t> </a:t>
            </a:r>
            <a:r>
              <a:rPr lang="sl-SI" dirty="0" err="1" smtClean="0"/>
              <a:t>holidays</a:t>
            </a:r>
            <a:r>
              <a:rPr lang="sl-SI" dirty="0" smtClean="0"/>
              <a:t>.</a:t>
            </a:r>
            <a:endParaRPr lang="sl-SI" dirty="0"/>
          </a:p>
        </p:txBody>
      </p:sp>
      <p:pic>
        <p:nvPicPr>
          <p:cNvPr id="4" name="Picture 2" descr="C:\Users\Uporabnik\Pictures\Šola\Atrij , vrt\04_kumarice-12.7.2013\vrt julij 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92896"/>
            <a:ext cx="4860032" cy="364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https://lh3.googleusercontent.com/x3MzkICWaLF897-naMQKYrCVStvKBK2jNOl_L3VMmpAuEM2_1IxS1w6nxTnLn_VOo85f7HPDqAg5Rg=w876-h657-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401" y="2492896"/>
            <a:ext cx="4575842" cy="364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67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porabnik\Pictures\Šola\Atrij , vrt\Delo na vrtu 28. 8. 2013\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 y="116632"/>
            <a:ext cx="9144000" cy="6104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14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porabnik\Pictures\Šola\Atrij , vrt\Delo na vrtu 28. 8. 2013\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3" y="116632"/>
            <a:ext cx="9144000" cy="6104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9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Uporabnik\Pictures\Šola\Atrij , vrt\04_kumarice-12.7.2013\vrt julij 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0"/>
            <a:ext cx="9347200" cy="701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520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porabnik\Pictures\Šola\Atrij , vrt\2013-09-18 Predstavitev na Titovem trgu\Predstavitev na Titovem trgu 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8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959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251520" y="332656"/>
            <a:ext cx="8496944" cy="1944216"/>
          </a:xfrm>
        </p:spPr>
        <p:txBody>
          <a:bodyPr>
            <a:noAutofit/>
          </a:bodyPr>
          <a:lstStyle/>
          <a:p>
            <a:r>
              <a:rPr lang="sl-SI" sz="2400" dirty="0" err="1" smtClean="0"/>
              <a:t>Anothe</a:t>
            </a:r>
            <a:r>
              <a:rPr lang="sl-SI" sz="2400" dirty="0" smtClean="0"/>
              <a:t> </a:t>
            </a:r>
            <a:r>
              <a:rPr lang="sl-SI" sz="2400" dirty="0" err="1" smtClean="0"/>
              <a:t>important</a:t>
            </a:r>
            <a:r>
              <a:rPr lang="sl-SI" sz="2400" dirty="0" smtClean="0"/>
              <a:t> </a:t>
            </a:r>
            <a:r>
              <a:rPr lang="sl-SI" sz="2400" dirty="0" err="1" smtClean="0"/>
              <a:t>project</a:t>
            </a:r>
            <a:r>
              <a:rPr lang="sl-SI" sz="2400" dirty="0" smtClean="0"/>
              <a:t> </a:t>
            </a:r>
            <a:r>
              <a:rPr lang="sl-SI" sz="2400" dirty="0" err="1" smtClean="0"/>
              <a:t>that</a:t>
            </a:r>
            <a:r>
              <a:rPr lang="sl-SI" sz="2400" dirty="0" smtClean="0"/>
              <a:t> </a:t>
            </a:r>
            <a:r>
              <a:rPr lang="sl-SI" sz="2400" dirty="0" err="1" smtClean="0"/>
              <a:t>we</a:t>
            </a:r>
            <a:r>
              <a:rPr lang="sl-SI" sz="2400" dirty="0" smtClean="0"/>
              <a:t> </a:t>
            </a:r>
            <a:r>
              <a:rPr lang="sl-SI" sz="2400" dirty="0" err="1" smtClean="0"/>
              <a:t>have</a:t>
            </a:r>
            <a:r>
              <a:rPr lang="sl-SI" sz="2400" dirty="0" smtClean="0"/>
              <a:t> </a:t>
            </a:r>
            <a:r>
              <a:rPr lang="sl-SI" sz="2400" dirty="0" err="1" smtClean="0"/>
              <a:t>participated</a:t>
            </a:r>
            <a:r>
              <a:rPr lang="sl-SI" sz="2400" dirty="0" smtClean="0"/>
              <a:t> in is </a:t>
            </a:r>
            <a:r>
              <a:rPr lang="sl-SI" sz="2400" dirty="0" err="1" smtClean="0"/>
              <a:t>the</a:t>
            </a:r>
            <a:r>
              <a:rPr lang="sl-SI" sz="2400" dirty="0" smtClean="0"/>
              <a:t> </a:t>
            </a:r>
            <a:r>
              <a:rPr lang="sl-SI" sz="2400" dirty="0" err="1"/>
              <a:t>national</a:t>
            </a:r>
            <a:r>
              <a:rPr lang="sl-SI" sz="2400" dirty="0"/>
              <a:t> </a:t>
            </a:r>
            <a:r>
              <a:rPr lang="sl-SI" sz="2400" dirty="0" err="1"/>
              <a:t>project</a:t>
            </a:r>
            <a:r>
              <a:rPr lang="sl-SI" sz="2400" dirty="0"/>
              <a:t> </a:t>
            </a:r>
            <a:r>
              <a:rPr lang="sl-SI" sz="2400" b="1" dirty="0" err="1">
                <a:solidFill>
                  <a:srgbClr val="FFFF00"/>
                </a:solidFill>
              </a:rPr>
              <a:t>about</a:t>
            </a:r>
            <a:r>
              <a:rPr lang="sl-SI" sz="2400" b="1" dirty="0">
                <a:solidFill>
                  <a:srgbClr val="FFFF00"/>
                </a:solidFill>
              </a:rPr>
              <a:t> </a:t>
            </a:r>
            <a:r>
              <a:rPr lang="sl-SI" sz="2400" b="1" dirty="0" err="1">
                <a:solidFill>
                  <a:srgbClr val="FFFF00"/>
                </a:solidFill>
              </a:rPr>
              <a:t>tourism</a:t>
            </a:r>
            <a:r>
              <a:rPr lang="sl-SI" sz="2400" dirty="0"/>
              <a:t>. </a:t>
            </a:r>
            <a:r>
              <a:rPr lang="sl-SI" sz="2400" dirty="0" err="1"/>
              <a:t>Our</a:t>
            </a:r>
            <a:r>
              <a:rPr lang="sl-SI" sz="2400" dirty="0"/>
              <a:t> </a:t>
            </a:r>
            <a:r>
              <a:rPr lang="sl-SI" sz="2400" dirty="0" err="1"/>
              <a:t>students</a:t>
            </a:r>
            <a:r>
              <a:rPr lang="sl-SI" sz="2400" dirty="0"/>
              <a:t> </a:t>
            </a:r>
            <a:r>
              <a:rPr lang="sl-SI" sz="2400" dirty="0" err="1"/>
              <a:t>have</a:t>
            </a:r>
            <a:r>
              <a:rPr lang="sl-SI" sz="2400" dirty="0"/>
              <a:t> </a:t>
            </a:r>
            <a:r>
              <a:rPr lang="sl-SI" sz="2400" dirty="0" err="1"/>
              <a:t>been</a:t>
            </a:r>
            <a:r>
              <a:rPr lang="sl-SI" sz="2400" dirty="0"/>
              <a:t> </a:t>
            </a:r>
            <a:r>
              <a:rPr lang="sl-SI" sz="2400" dirty="0" err="1"/>
              <a:t>developing</a:t>
            </a:r>
            <a:r>
              <a:rPr lang="sl-SI" sz="2400" dirty="0"/>
              <a:t> original </a:t>
            </a:r>
            <a:r>
              <a:rPr lang="sl-SI" sz="2400" dirty="0" err="1"/>
              <a:t>and</a:t>
            </a:r>
            <a:r>
              <a:rPr lang="sl-SI" sz="2400" dirty="0"/>
              <a:t> </a:t>
            </a:r>
            <a:r>
              <a:rPr lang="sl-SI" sz="2400" dirty="0" err="1"/>
              <a:t>interesting</a:t>
            </a:r>
            <a:r>
              <a:rPr lang="sl-SI" sz="2400" dirty="0"/>
              <a:t> </a:t>
            </a:r>
            <a:r>
              <a:rPr lang="sl-SI" sz="2400" dirty="0" err="1"/>
              <a:t>thematic</a:t>
            </a:r>
            <a:r>
              <a:rPr lang="sl-SI" sz="2400" dirty="0"/>
              <a:t> </a:t>
            </a:r>
            <a:r>
              <a:rPr lang="sl-SI" sz="2400" dirty="0" err="1"/>
              <a:t>tour</a:t>
            </a:r>
            <a:r>
              <a:rPr lang="sl-SI" sz="2400" dirty="0"/>
              <a:t> </a:t>
            </a:r>
            <a:r>
              <a:rPr lang="sl-SI" sz="2400" dirty="0" err="1"/>
              <a:t>packages</a:t>
            </a:r>
            <a:r>
              <a:rPr lang="sl-SI" sz="2400" dirty="0"/>
              <a:t>, </a:t>
            </a:r>
            <a:r>
              <a:rPr lang="sl-SI" sz="2400" dirty="0" err="1"/>
              <a:t>combinations</a:t>
            </a:r>
            <a:r>
              <a:rPr lang="sl-SI" sz="2400" dirty="0"/>
              <a:t> </a:t>
            </a:r>
            <a:r>
              <a:rPr lang="sl-SI" sz="2400" dirty="0" err="1"/>
              <a:t>of</a:t>
            </a:r>
            <a:r>
              <a:rPr lang="sl-SI" sz="2400" dirty="0"/>
              <a:t> </a:t>
            </a:r>
            <a:r>
              <a:rPr lang="sl-SI" sz="2400" dirty="0" err="1"/>
              <a:t>guided</a:t>
            </a:r>
            <a:r>
              <a:rPr lang="sl-SI" sz="2400" dirty="0"/>
              <a:t> </a:t>
            </a:r>
            <a:r>
              <a:rPr lang="sl-SI" sz="2400" dirty="0" err="1"/>
              <a:t>and</a:t>
            </a:r>
            <a:r>
              <a:rPr lang="sl-SI" sz="2400" dirty="0"/>
              <a:t> </a:t>
            </a:r>
            <a:r>
              <a:rPr lang="sl-SI" sz="2400" dirty="0" err="1"/>
              <a:t>animated</a:t>
            </a:r>
            <a:r>
              <a:rPr lang="sl-SI" sz="2400" dirty="0"/>
              <a:t> </a:t>
            </a:r>
            <a:r>
              <a:rPr lang="sl-SI" sz="2400" dirty="0" err="1"/>
              <a:t>tours</a:t>
            </a:r>
            <a:r>
              <a:rPr lang="sl-SI" sz="2400" dirty="0"/>
              <a:t>,  </a:t>
            </a:r>
            <a:r>
              <a:rPr lang="sl-SI" sz="2400" dirty="0" err="1"/>
              <a:t>which</a:t>
            </a:r>
            <a:r>
              <a:rPr lang="sl-SI" sz="2400" dirty="0"/>
              <a:t> </a:t>
            </a:r>
            <a:r>
              <a:rPr lang="sl-SI" sz="2400" dirty="0" err="1"/>
              <a:t>would</a:t>
            </a:r>
            <a:r>
              <a:rPr lang="sl-SI" sz="2400" dirty="0"/>
              <a:t> </a:t>
            </a:r>
            <a:r>
              <a:rPr lang="sl-SI" sz="2400" dirty="0" err="1" smtClean="0"/>
              <a:t>help</a:t>
            </a:r>
            <a:r>
              <a:rPr lang="sl-SI" sz="2400" dirty="0" smtClean="0"/>
              <a:t> to </a:t>
            </a:r>
            <a:r>
              <a:rPr lang="sl-SI" sz="2400" dirty="0" err="1" smtClean="0"/>
              <a:t>complete</a:t>
            </a:r>
            <a:r>
              <a:rPr lang="sl-SI" sz="2400" dirty="0" smtClean="0"/>
              <a:t> </a:t>
            </a:r>
            <a:r>
              <a:rPr lang="sl-SI" sz="2400" dirty="0" err="1" smtClean="0"/>
              <a:t>the</a:t>
            </a:r>
            <a:r>
              <a:rPr lang="sl-SI" sz="2400" dirty="0" smtClean="0"/>
              <a:t> </a:t>
            </a:r>
            <a:r>
              <a:rPr lang="sl-SI" sz="2400" dirty="0" err="1"/>
              <a:t>tourist</a:t>
            </a:r>
            <a:r>
              <a:rPr lang="sl-SI" sz="2400" dirty="0"/>
              <a:t> </a:t>
            </a:r>
            <a:r>
              <a:rPr lang="sl-SI" sz="2400" dirty="0" err="1"/>
              <a:t>offer</a:t>
            </a:r>
            <a:r>
              <a:rPr lang="sl-SI" sz="2400" dirty="0"/>
              <a:t> in </a:t>
            </a:r>
            <a:r>
              <a:rPr lang="sl-SI" sz="2400" dirty="0" err="1"/>
              <a:t>our</a:t>
            </a:r>
            <a:r>
              <a:rPr lang="sl-SI" sz="2400" dirty="0"/>
              <a:t> </a:t>
            </a:r>
            <a:r>
              <a:rPr lang="sl-SI" sz="2400" dirty="0" err="1" smtClean="0"/>
              <a:t>town</a:t>
            </a:r>
            <a:r>
              <a:rPr lang="sl-SI" sz="2400" dirty="0" smtClean="0"/>
              <a:t>.</a:t>
            </a:r>
            <a:endParaRPr lang="sl-SI" sz="2400" dirty="0"/>
          </a:p>
        </p:txBody>
      </p:sp>
      <p:pic>
        <p:nvPicPr>
          <p:cNvPr id="4" name="Picture 2" descr="Rezultat iskanja slik za turisti&amp;ccaron;na zveza sloveni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64905"/>
            <a:ext cx="5040560" cy="16535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zultat iskanja slik za turizmu pomaga lastna glav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89040"/>
            <a:ext cx="3154662"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79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sl-SI" dirty="0" err="1"/>
              <a:t>Our</a:t>
            </a:r>
            <a:r>
              <a:rPr lang="sl-SI" dirty="0"/>
              <a:t> </a:t>
            </a:r>
            <a:r>
              <a:rPr lang="sl-SI" dirty="0" err="1"/>
              <a:t>main</a:t>
            </a:r>
            <a:r>
              <a:rPr lang="sl-SI" dirty="0"/>
              <a:t> </a:t>
            </a:r>
            <a:r>
              <a:rPr lang="sl-SI" dirty="0" err="1"/>
              <a:t>topic</a:t>
            </a:r>
            <a:r>
              <a:rPr lang="sl-SI" dirty="0"/>
              <a:t> 2013 </a:t>
            </a:r>
            <a:r>
              <a:rPr lang="sl-SI" dirty="0" smtClean="0"/>
              <a:t>– a </a:t>
            </a:r>
            <a:r>
              <a:rPr lang="sl-SI" dirty="0" err="1"/>
              <a:t>party</a:t>
            </a:r>
            <a:r>
              <a:rPr lang="sl-SI" dirty="0"/>
              <a:t> in  nature.</a:t>
            </a:r>
          </a:p>
        </p:txBody>
      </p:sp>
      <p:pic>
        <p:nvPicPr>
          <p:cNvPr id="4" name="Picture 2" descr="C:\Users\Uporabnik\Pictures\Šola\PLEŠIVEC 2014\DSCN64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348880"/>
            <a:ext cx="4320480" cy="2797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descr="C:\Users\Uporabnik\Pictures\Šola\PLEŠIVEC 2014\Plešivec\Plešivec 3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420" y="3429000"/>
            <a:ext cx="4285928" cy="2995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Rezultat iskanja slik za turizmu pomaga lastna glav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481" y="5182818"/>
            <a:ext cx="2074542" cy="14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91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sl-SI" dirty="0" err="1"/>
              <a:t>Our</a:t>
            </a:r>
            <a:r>
              <a:rPr lang="sl-SI" dirty="0"/>
              <a:t> </a:t>
            </a:r>
            <a:r>
              <a:rPr lang="sl-SI" dirty="0" err="1"/>
              <a:t>main</a:t>
            </a:r>
            <a:r>
              <a:rPr lang="sl-SI" dirty="0"/>
              <a:t> </a:t>
            </a:r>
            <a:r>
              <a:rPr lang="sl-SI" dirty="0" err="1"/>
              <a:t>topic</a:t>
            </a:r>
            <a:r>
              <a:rPr lang="sl-SI" dirty="0"/>
              <a:t>  2014 – </a:t>
            </a:r>
            <a:r>
              <a:rPr lang="sl-SI" dirty="0" err="1" smtClean="0"/>
              <a:t>storytelling</a:t>
            </a:r>
            <a:r>
              <a:rPr lang="sl-SI" dirty="0" smtClean="0"/>
              <a:t> in </a:t>
            </a:r>
            <a:r>
              <a:rPr lang="sl-SI" dirty="0" err="1" smtClean="0"/>
              <a:t>our</a:t>
            </a:r>
            <a:r>
              <a:rPr lang="sl-SI" dirty="0" smtClean="0"/>
              <a:t> </a:t>
            </a:r>
            <a:r>
              <a:rPr lang="sl-SI" dirty="0" err="1" smtClean="0"/>
              <a:t>town</a:t>
            </a:r>
            <a:r>
              <a:rPr lang="sl-SI" dirty="0" smtClean="0"/>
              <a:t>.</a:t>
            </a:r>
            <a:endParaRPr lang="sl-SI" dirty="0"/>
          </a:p>
        </p:txBody>
      </p:sp>
      <p:pic>
        <p:nvPicPr>
          <p:cNvPr id="4" name="Picture 2" descr="C:\Users\Uporabnik\Pictures\2015-03-10 Krtek Ligi\Krtek Ligi 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348880"/>
            <a:ext cx="5932232" cy="39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10192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p:txBody>
          <a:bodyPr>
            <a:normAutofit fontScale="90000"/>
          </a:bodyPr>
          <a:lstStyle/>
          <a:p>
            <a:r>
              <a:rPr lang="sl-SI" dirty="0" err="1"/>
              <a:t>Our</a:t>
            </a:r>
            <a:r>
              <a:rPr lang="sl-SI" dirty="0"/>
              <a:t> </a:t>
            </a:r>
            <a:r>
              <a:rPr lang="sl-SI" dirty="0" err="1"/>
              <a:t>main</a:t>
            </a:r>
            <a:r>
              <a:rPr lang="sl-SI" dirty="0"/>
              <a:t> </a:t>
            </a:r>
            <a:r>
              <a:rPr lang="sl-SI" dirty="0" err="1"/>
              <a:t>topic</a:t>
            </a:r>
            <a:r>
              <a:rPr lang="sl-SI" dirty="0"/>
              <a:t>  2015 – </a:t>
            </a:r>
            <a:r>
              <a:rPr lang="sl-SI" dirty="0" err="1"/>
              <a:t>green</a:t>
            </a:r>
            <a:r>
              <a:rPr lang="sl-SI" dirty="0"/>
              <a:t> </a:t>
            </a:r>
            <a:r>
              <a:rPr lang="sl-SI" dirty="0" err="1"/>
              <a:t>tourism</a:t>
            </a:r>
            <a:r>
              <a:rPr lang="sl-SI" dirty="0"/>
              <a:t> in </a:t>
            </a:r>
            <a:r>
              <a:rPr lang="sl-SI" dirty="0" err="1"/>
              <a:t>our</a:t>
            </a:r>
            <a:r>
              <a:rPr lang="sl-SI" dirty="0"/>
              <a:t> </a:t>
            </a:r>
            <a:r>
              <a:rPr lang="sl-SI" dirty="0" err="1" smtClean="0"/>
              <a:t>town</a:t>
            </a:r>
            <a:r>
              <a:rPr lang="sl-SI" dirty="0" smtClean="0"/>
              <a:t>.</a:t>
            </a:r>
            <a:r>
              <a:rPr lang="sl-SI" dirty="0"/>
              <a:t/>
            </a:r>
            <a:br>
              <a:rPr lang="sl-SI" dirty="0"/>
            </a:br>
            <a:endParaRPr lang="sl-SI" dirty="0"/>
          </a:p>
        </p:txBody>
      </p:sp>
      <p:pic>
        <p:nvPicPr>
          <p:cNvPr id="4" name="Picture 2" descr="C:\Users\Uporabnik\Pictures\Šola\101CANON\IMG_1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130" y="2348541"/>
            <a:ext cx="6264696" cy="4176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14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sl-SI"/>
          </a:p>
        </p:txBody>
      </p:sp>
      <p:sp>
        <p:nvSpPr>
          <p:cNvPr id="3" name="Naslov 2"/>
          <p:cNvSpPr>
            <a:spLocks noGrp="1"/>
          </p:cNvSpPr>
          <p:nvPr>
            <p:ph type="title"/>
          </p:nvPr>
        </p:nvSpPr>
        <p:spPr>
          <a:xfrm>
            <a:off x="18622" y="533400"/>
            <a:ext cx="8945866" cy="1959496"/>
          </a:xfrm>
        </p:spPr>
        <p:txBody>
          <a:bodyPr>
            <a:normAutofit fontScale="90000"/>
          </a:bodyPr>
          <a:lstStyle/>
          <a:p>
            <a:r>
              <a:rPr lang="sl-SI" sz="3100" dirty="0" err="1"/>
              <a:t>Our</a:t>
            </a:r>
            <a:r>
              <a:rPr lang="sl-SI" sz="3100" dirty="0"/>
              <a:t> </a:t>
            </a:r>
            <a:r>
              <a:rPr lang="sl-SI" sz="3100" dirty="0" err="1"/>
              <a:t>school</a:t>
            </a:r>
            <a:r>
              <a:rPr lang="sl-SI" sz="3100" dirty="0"/>
              <a:t> is one </a:t>
            </a:r>
            <a:r>
              <a:rPr lang="sl-SI" sz="3100" dirty="0" err="1"/>
              <a:t>of</a:t>
            </a:r>
            <a:r>
              <a:rPr lang="sl-SI" sz="3100" dirty="0"/>
              <a:t> </a:t>
            </a:r>
            <a:r>
              <a:rPr lang="sl-SI" sz="3100" dirty="0" err="1"/>
              <a:t>six</a:t>
            </a:r>
            <a:r>
              <a:rPr lang="sl-SI" sz="3100" dirty="0"/>
              <a:t> </a:t>
            </a:r>
            <a:r>
              <a:rPr lang="sl-SI" sz="3100" dirty="0" err="1"/>
              <a:t>primary</a:t>
            </a:r>
            <a:r>
              <a:rPr lang="sl-SI" sz="3100" dirty="0"/>
              <a:t> </a:t>
            </a:r>
            <a:r>
              <a:rPr lang="sl-SI" sz="3100" dirty="0" err="1"/>
              <a:t>schools</a:t>
            </a:r>
            <a:r>
              <a:rPr lang="sl-SI" sz="3100" dirty="0"/>
              <a:t> in Velenje. It </a:t>
            </a:r>
            <a:r>
              <a:rPr lang="sl-SI" sz="3100" dirty="0" err="1"/>
              <a:t>has</a:t>
            </a:r>
            <a:r>
              <a:rPr lang="sl-SI" sz="3100" dirty="0"/>
              <a:t> 410 </a:t>
            </a:r>
            <a:r>
              <a:rPr lang="sl-SI" sz="3100" dirty="0" err="1"/>
              <a:t>pupils</a:t>
            </a:r>
            <a:r>
              <a:rPr lang="sl-SI" sz="3100" dirty="0"/>
              <a:t> in </a:t>
            </a:r>
            <a:r>
              <a:rPr lang="sl-SI" sz="3100" dirty="0" err="1"/>
              <a:t>twenty</a:t>
            </a:r>
            <a:r>
              <a:rPr lang="sl-SI" sz="3100" dirty="0"/>
              <a:t> </a:t>
            </a:r>
            <a:r>
              <a:rPr lang="sl-SI" sz="3100" dirty="0" err="1"/>
              <a:t>classes</a:t>
            </a:r>
            <a:r>
              <a:rPr lang="sl-SI" sz="3100" dirty="0"/>
              <a:t>. </a:t>
            </a:r>
            <a:r>
              <a:rPr lang="sl-SI" sz="3100" dirty="0" err="1"/>
              <a:t>There</a:t>
            </a:r>
            <a:r>
              <a:rPr lang="sl-SI" sz="3100" dirty="0"/>
              <a:t> are 38 </a:t>
            </a:r>
            <a:r>
              <a:rPr lang="sl-SI" sz="3100" dirty="0" err="1"/>
              <a:t>teachers</a:t>
            </a:r>
            <a:r>
              <a:rPr lang="sl-SI" sz="3100" dirty="0"/>
              <a:t> </a:t>
            </a:r>
            <a:r>
              <a:rPr lang="sl-SI" sz="3100" dirty="0" err="1"/>
              <a:t>who</a:t>
            </a:r>
            <a:r>
              <a:rPr lang="sl-SI" sz="3100" dirty="0"/>
              <a:t> </a:t>
            </a:r>
            <a:r>
              <a:rPr lang="sl-SI" sz="3100" dirty="0" err="1"/>
              <a:t>work</a:t>
            </a:r>
            <a:r>
              <a:rPr lang="sl-SI" sz="3100" dirty="0"/>
              <a:t> at </a:t>
            </a:r>
            <a:r>
              <a:rPr lang="sl-SI" sz="3100" dirty="0" err="1"/>
              <a:t>the</a:t>
            </a:r>
            <a:r>
              <a:rPr lang="sl-SI" sz="3100" dirty="0"/>
              <a:t> </a:t>
            </a:r>
            <a:r>
              <a:rPr lang="sl-SI" sz="3100" dirty="0" err="1"/>
              <a:t>school</a:t>
            </a:r>
            <a:r>
              <a:rPr lang="sl-SI" sz="3100" dirty="0"/>
              <a:t> </a:t>
            </a:r>
            <a:r>
              <a:rPr lang="sl-SI" sz="3100" dirty="0" err="1"/>
              <a:t>and</a:t>
            </a:r>
            <a:r>
              <a:rPr lang="sl-SI" sz="3100" dirty="0"/>
              <a:t>  13 </a:t>
            </a:r>
            <a:r>
              <a:rPr lang="sl-SI" sz="3100" dirty="0" err="1"/>
              <a:t>additional</a:t>
            </a:r>
            <a:r>
              <a:rPr lang="sl-SI" sz="3100" dirty="0"/>
              <a:t> </a:t>
            </a:r>
            <a:r>
              <a:rPr lang="sl-SI" sz="3100" dirty="0" err="1"/>
              <a:t>workers</a:t>
            </a:r>
            <a:r>
              <a:rPr lang="sl-SI" sz="3100" dirty="0"/>
              <a:t> </a:t>
            </a:r>
            <a:r>
              <a:rPr lang="sl-SI" sz="3100" dirty="0" err="1"/>
              <a:t>that</a:t>
            </a:r>
            <a:r>
              <a:rPr lang="sl-SI" sz="3100" dirty="0"/>
              <a:t> take </a:t>
            </a:r>
            <a:r>
              <a:rPr lang="sl-SI" sz="3100" dirty="0" err="1"/>
              <a:t>care</a:t>
            </a:r>
            <a:r>
              <a:rPr lang="sl-SI" sz="3100" dirty="0"/>
              <a:t> </a:t>
            </a:r>
            <a:r>
              <a:rPr lang="sl-SI" sz="3100" dirty="0" err="1"/>
              <a:t>of</a:t>
            </a:r>
            <a:r>
              <a:rPr lang="sl-SI" sz="3100" dirty="0"/>
              <a:t> </a:t>
            </a:r>
            <a:r>
              <a:rPr lang="sl-SI" sz="3100" dirty="0" err="1"/>
              <a:t>other</a:t>
            </a:r>
            <a:r>
              <a:rPr lang="sl-SI" sz="3100" dirty="0"/>
              <a:t> </a:t>
            </a:r>
            <a:r>
              <a:rPr lang="sl-SI" sz="3100" dirty="0" err="1"/>
              <a:t>activitives</a:t>
            </a:r>
            <a:r>
              <a:rPr lang="sl-SI" sz="3100" dirty="0"/>
              <a:t> at </a:t>
            </a:r>
            <a:r>
              <a:rPr lang="sl-SI" sz="3100" dirty="0" err="1"/>
              <a:t>school</a:t>
            </a:r>
            <a:r>
              <a:rPr lang="sl-SI" sz="3100" dirty="0"/>
              <a:t>.</a:t>
            </a:r>
            <a:r>
              <a:rPr lang="sl-SI" sz="4400" dirty="0"/>
              <a:t/>
            </a:r>
            <a:br>
              <a:rPr lang="sl-SI" sz="4400" dirty="0"/>
            </a:br>
            <a:endParaRPr lang="sl-SI" dirty="0"/>
          </a:p>
        </p:txBody>
      </p:sp>
      <p:pic>
        <p:nvPicPr>
          <p:cNvPr id="5" name="Picture 2" descr="F:\Fotke - MPT\20160621_095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904"/>
            <a:ext cx="6737346" cy="3780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827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sl-SI" dirty="0" smtClean="0"/>
              <a:t>E-</a:t>
            </a:r>
            <a:r>
              <a:rPr lang="sl-SI" dirty="0" err="1" smtClean="0"/>
              <a:t>twining</a:t>
            </a:r>
            <a:endParaRPr lang="sl-SI" dirty="0"/>
          </a:p>
        </p:txBody>
      </p:sp>
      <p:sp>
        <p:nvSpPr>
          <p:cNvPr id="4" name="PoljeZBesedilom 3"/>
          <p:cNvSpPr txBox="1"/>
          <p:nvPr/>
        </p:nvSpPr>
        <p:spPr>
          <a:xfrm>
            <a:off x="467544" y="2564904"/>
            <a:ext cx="8208912" cy="3416320"/>
          </a:xfrm>
          <a:prstGeom prst="rect">
            <a:avLst/>
          </a:prstGeom>
          <a:noFill/>
        </p:spPr>
        <p:txBody>
          <a:bodyPr wrap="square" rtlCol="0">
            <a:spAutoFit/>
          </a:bodyPr>
          <a:lstStyle/>
          <a:p>
            <a:pPr algn="ctr"/>
            <a:r>
              <a:rPr lang="en-GB" dirty="0"/>
              <a:t>Our teachers and students also take a very active part in eTwinning projects</a:t>
            </a:r>
            <a:r>
              <a:rPr lang="en-GB" dirty="0" smtClean="0"/>
              <a:t>.</a:t>
            </a:r>
            <a:endParaRPr lang="sl-SI" dirty="0" smtClean="0"/>
          </a:p>
          <a:p>
            <a:pPr algn="ctr"/>
            <a:endParaRPr lang="sl-SI" dirty="0"/>
          </a:p>
          <a:p>
            <a:pPr algn="ctr"/>
            <a:r>
              <a:rPr lang="en-GB" dirty="0"/>
              <a:t>“I'm Eco” project focused on healthy aspects of living concerning food issues, life styles, environmental protection, etc. </a:t>
            </a:r>
            <a:endParaRPr lang="sl-SI" dirty="0" smtClean="0"/>
          </a:p>
          <a:p>
            <a:pPr algn="ctr"/>
            <a:endParaRPr lang="sl-SI" dirty="0"/>
          </a:p>
          <a:p>
            <a:pPr algn="ctr"/>
            <a:r>
              <a:rPr lang="en-GB" dirty="0" smtClean="0"/>
              <a:t>With </a:t>
            </a:r>
            <a:r>
              <a:rPr lang="en-GB" dirty="0"/>
              <a:t>eTwinning project “Let's discover school lives of students in Europe with their timetables”, the students tried to look into the lives of their fellow students from different countries by sending them their school’s timetable.  By doing so, they got familiar with the countries, cities and schools of their partners and prepared a brief presentation of our country, city and school and some information about the holidays they have.</a:t>
            </a:r>
            <a:endParaRPr lang="sl-SI" dirty="0"/>
          </a:p>
          <a:p>
            <a:endParaRPr lang="sl-SI" dirty="0"/>
          </a:p>
        </p:txBody>
      </p:sp>
    </p:spTree>
    <p:extLst>
      <p:ext uri="{BB962C8B-B14F-4D97-AF65-F5344CB8AC3E}">
        <p14:creationId xmlns:p14="http://schemas.microsoft.com/office/powerpoint/2010/main" val="750039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sz="quarter" idx="1"/>
          </p:nvPr>
        </p:nvSpPr>
        <p:spPr>
          <a:xfrm>
            <a:off x="301752" y="1527048"/>
            <a:ext cx="8503920" cy="3918176"/>
          </a:xfrm>
        </p:spPr>
        <p:txBody>
          <a:bodyPr>
            <a:normAutofit/>
          </a:bodyPr>
          <a:lstStyle/>
          <a:p>
            <a:pPr marL="0" indent="0" algn="ctr">
              <a:buNone/>
            </a:pPr>
            <a:r>
              <a:rPr lang="en-GB" dirty="0" smtClean="0"/>
              <a:t>We </a:t>
            </a:r>
            <a:r>
              <a:rPr lang="en-GB" dirty="0"/>
              <a:t>educate our students to understand and appreciate the differences between cultures, which is why we think taking part in this partnership will be extremely beneficial for both our students and staff. We would like to give our students a chance to get to know different European nationalities, their culture, their language and national heritage. That is why we are extremely happy and proud to be a part of an important project such is this one.</a:t>
            </a:r>
            <a:endParaRPr lang="sl-SI" dirty="0"/>
          </a:p>
          <a:p>
            <a:endParaRPr lang="sl-SI" dirty="0"/>
          </a:p>
        </p:txBody>
      </p:sp>
    </p:spTree>
    <p:extLst>
      <p:ext uri="{BB962C8B-B14F-4D97-AF65-F5344CB8AC3E}">
        <p14:creationId xmlns:p14="http://schemas.microsoft.com/office/powerpoint/2010/main" val="292322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98951" y="1040904"/>
            <a:ext cx="7772400" cy="1524000"/>
          </a:xfrm>
        </p:spPr>
        <p:txBody>
          <a:bodyPr>
            <a:normAutofit fontScale="90000"/>
          </a:bodyPr>
          <a:lstStyle/>
          <a:p>
            <a:r>
              <a:rPr lang="sl-SI" sz="3100" dirty="0" smtClean="0"/>
              <a:t/>
            </a:r>
            <a:br>
              <a:rPr lang="sl-SI" sz="3100" dirty="0" smtClean="0"/>
            </a:br>
            <a:r>
              <a:rPr lang="sl-SI" sz="3100" dirty="0"/>
              <a:t/>
            </a:r>
            <a:br>
              <a:rPr lang="sl-SI" sz="3100" dirty="0"/>
            </a:br>
            <a:r>
              <a:rPr lang="sl-SI" sz="3100" dirty="0" smtClean="0"/>
              <a:t/>
            </a:r>
            <a:br>
              <a:rPr lang="sl-SI" sz="3100" dirty="0" smtClean="0"/>
            </a:br>
            <a:r>
              <a:rPr lang="sl-SI" sz="3100" dirty="0"/>
              <a:t/>
            </a:r>
            <a:br>
              <a:rPr lang="sl-SI" sz="3100" dirty="0"/>
            </a:br>
            <a:r>
              <a:rPr lang="sl-SI" sz="3100" dirty="0" smtClean="0"/>
              <a:t/>
            </a:r>
            <a:br>
              <a:rPr lang="sl-SI" sz="3100" dirty="0" smtClean="0"/>
            </a:br>
            <a:r>
              <a:rPr lang="sl-SI" sz="3100" dirty="0"/>
              <a:t/>
            </a:r>
            <a:br>
              <a:rPr lang="sl-SI" sz="3100" dirty="0"/>
            </a:br>
            <a:r>
              <a:rPr lang="sl-SI" sz="3100" dirty="0" smtClean="0"/>
              <a:t/>
            </a:r>
            <a:br>
              <a:rPr lang="sl-SI" sz="3100" dirty="0" smtClean="0"/>
            </a:br>
            <a:r>
              <a:rPr lang="sl-SI" sz="3100" dirty="0"/>
              <a:t/>
            </a:r>
            <a:br>
              <a:rPr lang="sl-SI" sz="3100" dirty="0"/>
            </a:br>
            <a:r>
              <a:rPr lang="sl-SI" sz="3100" dirty="0" smtClean="0"/>
              <a:t/>
            </a:r>
            <a:br>
              <a:rPr lang="sl-SI" sz="3100" dirty="0" smtClean="0"/>
            </a:br>
            <a:r>
              <a:rPr lang="sl-SI" sz="3100" dirty="0"/>
              <a:t/>
            </a:r>
            <a:br>
              <a:rPr lang="sl-SI" sz="3100" dirty="0"/>
            </a:br>
            <a:r>
              <a:rPr lang="sl-SI" sz="3100" dirty="0" smtClean="0"/>
              <a:t/>
            </a:r>
            <a:br>
              <a:rPr lang="sl-SI" sz="3100" dirty="0" smtClean="0"/>
            </a:br>
            <a:r>
              <a:rPr lang="sl-SI" sz="3100" dirty="0" err="1" smtClean="0"/>
              <a:t>The</a:t>
            </a:r>
            <a:r>
              <a:rPr lang="sl-SI" sz="3100" dirty="0" smtClean="0"/>
              <a:t> </a:t>
            </a:r>
            <a:r>
              <a:rPr lang="sl-SI" sz="3100" dirty="0" err="1"/>
              <a:t>school</a:t>
            </a:r>
            <a:r>
              <a:rPr lang="sl-SI" sz="3100" dirty="0"/>
              <a:t> </a:t>
            </a:r>
            <a:r>
              <a:rPr lang="sl-SI" sz="3100" dirty="0" err="1"/>
              <a:t>has</a:t>
            </a:r>
            <a:r>
              <a:rPr lang="sl-SI" sz="3100" dirty="0"/>
              <a:t> </a:t>
            </a:r>
            <a:r>
              <a:rPr lang="sl-SI" sz="3100" dirty="0" err="1"/>
              <a:t>an</a:t>
            </a:r>
            <a:r>
              <a:rPr lang="sl-SI" sz="3100" dirty="0"/>
              <a:t> </a:t>
            </a:r>
            <a:r>
              <a:rPr lang="sl-SI" sz="3100" dirty="0" err="1" smtClean="0"/>
              <a:t>unusual</a:t>
            </a:r>
            <a:r>
              <a:rPr lang="sl-SI" sz="3100" dirty="0" smtClean="0"/>
              <a:t> </a:t>
            </a:r>
            <a:r>
              <a:rPr lang="sl-SI" sz="3100" dirty="0" err="1"/>
              <a:t>shape</a:t>
            </a:r>
            <a:r>
              <a:rPr lang="sl-SI" sz="3100" dirty="0"/>
              <a:t>. </a:t>
            </a:r>
            <a:r>
              <a:rPr lang="sl-SI" sz="3100" dirty="0" err="1"/>
              <a:t>Each</a:t>
            </a:r>
            <a:r>
              <a:rPr lang="sl-SI" sz="3100" dirty="0"/>
              <a:t> </a:t>
            </a:r>
            <a:r>
              <a:rPr lang="sl-SI" sz="3100" dirty="0" err="1"/>
              <a:t>classroom</a:t>
            </a:r>
            <a:r>
              <a:rPr lang="sl-SI" sz="3100" dirty="0"/>
              <a:t> </a:t>
            </a:r>
            <a:r>
              <a:rPr lang="sl-SI" sz="3100" dirty="0" err="1"/>
              <a:t>has</a:t>
            </a:r>
            <a:r>
              <a:rPr lang="sl-SI" sz="3100" dirty="0"/>
              <a:t> </a:t>
            </a:r>
            <a:r>
              <a:rPr lang="sl-SI" sz="3100" dirty="0" err="1"/>
              <a:t>its</a:t>
            </a:r>
            <a:r>
              <a:rPr lang="sl-SI" sz="3100" dirty="0"/>
              <a:t> </a:t>
            </a:r>
            <a:r>
              <a:rPr lang="sl-SI" sz="3100" dirty="0" err="1"/>
              <a:t>own</a:t>
            </a:r>
            <a:r>
              <a:rPr lang="sl-SI" sz="3100" dirty="0"/>
              <a:t> </a:t>
            </a:r>
            <a:r>
              <a:rPr lang="sl-SI" sz="3100" dirty="0" err="1"/>
              <a:t>little</a:t>
            </a:r>
            <a:r>
              <a:rPr lang="sl-SI" sz="3100" dirty="0"/>
              <a:t> </a:t>
            </a:r>
            <a:r>
              <a:rPr lang="sl-SI" sz="3100" dirty="0" err="1"/>
              <a:t>room</a:t>
            </a:r>
            <a:r>
              <a:rPr lang="sl-SI" sz="3100" dirty="0"/>
              <a:t>. </a:t>
            </a:r>
            <a:r>
              <a:rPr lang="sl-SI" sz="3100" dirty="0" err="1"/>
              <a:t>There</a:t>
            </a:r>
            <a:r>
              <a:rPr lang="sl-SI" sz="3100" dirty="0"/>
              <a:t> are 20 </a:t>
            </a:r>
            <a:r>
              <a:rPr lang="sl-SI" sz="3100" dirty="0" err="1"/>
              <a:t>classrooms</a:t>
            </a:r>
            <a:r>
              <a:rPr lang="sl-SI" sz="3100" dirty="0"/>
              <a:t>, </a:t>
            </a:r>
            <a:r>
              <a:rPr lang="sl-SI" sz="3100" dirty="0" err="1"/>
              <a:t>two</a:t>
            </a:r>
            <a:r>
              <a:rPr lang="sl-SI" sz="3100" dirty="0"/>
              <a:t> </a:t>
            </a:r>
            <a:r>
              <a:rPr lang="sl-SI" sz="3100" dirty="0" err="1"/>
              <a:t>kitchens</a:t>
            </a:r>
            <a:r>
              <a:rPr lang="sl-SI" sz="3100" dirty="0"/>
              <a:t>, </a:t>
            </a:r>
            <a:r>
              <a:rPr lang="sl-SI" sz="3100" dirty="0" err="1" smtClean="0"/>
              <a:t>gym</a:t>
            </a:r>
            <a:r>
              <a:rPr lang="sl-SI" sz="3100" dirty="0"/>
              <a:t>, </a:t>
            </a:r>
            <a:r>
              <a:rPr lang="sl-SI" sz="3100" dirty="0" err="1" smtClean="0"/>
              <a:t>library</a:t>
            </a:r>
            <a:r>
              <a:rPr lang="sl-SI" sz="3100" dirty="0"/>
              <a:t>, a </a:t>
            </a:r>
            <a:r>
              <a:rPr lang="sl-SI" sz="3100" dirty="0" err="1" smtClean="0"/>
              <a:t>hall</a:t>
            </a:r>
            <a:r>
              <a:rPr lang="sl-SI" sz="3100" dirty="0" smtClean="0"/>
              <a:t> </a:t>
            </a:r>
            <a:r>
              <a:rPr lang="sl-SI" sz="3100" dirty="0" err="1" smtClean="0"/>
              <a:t>etc</a:t>
            </a:r>
            <a:r>
              <a:rPr lang="sl-SI" sz="3100" dirty="0" smtClean="0"/>
              <a:t>.</a:t>
            </a:r>
            <a:r>
              <a:rPr lang="sl-SI" dirty="0"/>
              <a:t/>
            </a:r>
            <a:br>
              <a:rPr lang="sl-SI" dirty="0"/>
            </a:br>
            <a:endParaRPr lang="sl-SI" dirty="0"/>
          </a:p>
        </p:txBody>
      </p:sp>
      <p:pic>
        <p:nvPicPr>
          <p:cNvPr id="10244" name="Picture 4" descr="Fotografija: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4149080"/>
            <a:ext cx="3960374" cy="2229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C:\Users\Uporabnik\Pictures\2015-01-28 Šola Peter Poles\Šola Peter Poles 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290" y="1844824"/>
            <a:ext cx="3547858" cy="2464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Fotografija: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780928"/>
            <a:ext cx="4416489" cy="3312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53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2"/>
          </p:nvPr>
        </p:nvSpPr>
        <p:spPr>
          <a:xfrm>
            <a:off x="323528" y="1340768"/>
            <a:ext cx="2362200" cy="4144963"/>
          </a:xfrm>
        </p:spPr>
        <p:txBody>
          <a:bodyPr>
            <a:normAutofit/>
          </a:bodyPr>
          <a:lstStyle/>
          <a:p>
            <a:r>
              <a:rPr lang="sl-SI" sz="2800" dirty="0" err="1"/>
              <a:t>Children</a:t>
            </a:r>
            <a:r>
              <a:rPr lang="sl-SI" sz="2800" dirty="0"/>
              <a:t> in </a:t>
            </a:r>
            <a:r>
              <a:rPr lang="sl-SI" sz="2800" dirty="0" err="1"/>
              <a:t>Slovenia</a:t>
            </a:r>
            <a:r>
              <a:rPr lang="sl-SI" sz="2800" dirty="0"/>
              <a:t> start </a:t>
            </a:r>
            <a:r>
              <a:rPr lang="sl-SI" sz="2800" dirty="0" err="1"/>
              <a:t>primary</a:t>
            </a:r>
            <a:r>
              <a:rPr lang="sl-SI" sz="2800" dirty="0"/>
              <a:t> </a:t>
            </a:r>
            <a:r>
              <a:rPr lang="sl-SI" sz="2800" dirty="0" err="1"/>
              <a:t>school</a:t>
            </a:r>
            <a:r>
              <a:rPr lang="sl-SI" sz="2800" dirty="0"/>
              <a:t> at </a:t>
            </a:r>
            <a:r>
              <a:rPr lang="sl-SI" sz="2800" dirty="0" err="1"/>
              <a:t>the</a:t>
            </a:r>
            <a:r>
              <a:rPr lang="sl-SI" sz="2800" dirty="0"/>
              <a:t> age </a:t>
            </a:r>
            <a:r>
              <a:rPr lang="sl-SI" sz="2800" dirty="0" err="1"/>
              <a:t>of</a:t>
            </a:r>
            <a:r>
              <a:rPr lang="sl-SI" sz="2800" dirty="0"/>
              <a:t> 6 </a:t>
            </a:r>
            <a:r>
              <a:rPr lang="sl-SI" sz="2800" dirty="0" err="1"/>
              <a:t>and</a:t>
            </a:r>
            <a:r>
              <a:rPr lang="sl-SI" sz="2800" dirty="0"/>
              <a:t> </a:t>
            </a:r>
            <a:r>
              <a:rPr lang="sl-SI" sz="2800" dirty="0" err="1"/>
              <a:t>finish</a:t>
            </a:r>
            <a:r>
              <a:rPr lang="sl-SI" sz="2800" dirty="0"/>
              <a:t> it at </a:t>
            </a:r>
            <a:r>
              <a:rPr lang="sl-SI" sz="2800" dirty="0" err="1"/>
              <a:t>the</a:t>
            </a:r>
            <a:r>
              <a:rPr lang="sl-SI" sz="2800" dirty="0"/>
              <a:t> age </a:t>
            </a:r>
            <a:r>
              <a:rPr lang="sl-SI" sz="2800" dirty="0" err="1"/>
              <a:t>of</a:t>
            </a:r>
            <a:r>
              <a:rPr lang="sl-SI" sz="2800" dirty="0"/>
              <a:t> 15.</a:t>
            </a:r>
          </a:p>
        </p:txBody>
      </p:sp>
      <p:pic>
        <p:nvPicPr>
          <p:cNvPr id="5" name="Picture 2" descr="https://lh3.googleusercontent.com/Y_wcrI9__UqDtpdmSH3lwOtE5vDH3gvVL8lTRLyTxzVuIA5hlgta_FXgrXIIhR_Q78o-1zrS4LJkiQ=w876-h657-no"/>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064124" y="490601"/>
            <a:ext cx="3680048" cy="2760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Fotografij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284984"/>
            <a:ext cx="4536504" cy="3022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882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normAutofit/>
          </a:bodyPr>
          <a:lstStyle/>
          <a:p>
            <a:r>
              <a:rPr lang="sl-SI" sz="2800" dirty="0" smtClean="0"/>
              <a:t>In </a:t>
            </a:r>
            <a:r>
              <a:rPr lang="sl-SI" sz="2800" dirty="0" err="1" smtClean="0"/>
              <a:t>Slovenia</a:t>
            </a:r>
            <a:r>
              <a:rPr lang="sl-SI" sz="2800" dirty="0" smtClean="0"/>
              <a:t>, </a:t>
            </a:r>
            <a:r>
              <a:rPr lang="sl-SI" sz="2800" dirty="0" err="1" smtClean="0"/>
              <a:t>our</a:t>
            </a:r>
            <a:r>
              <a:rPr lang="sl-SI" sz="2800" dirty="0" smtClean="0"/>
              <a:t> </a:t>
            </a:r>
            <a:r>
              <a:rPr lang="sl-SI" sz="2800" dirty="0" err="1" smtClean="0"/>
              <a:t>nine</a:t>
            </a:r>
            <a:r>
              <a:rPr lang="sl-SI" sz="2800" dirty="0" err="1"/>
              <a:t>-</a:t>
            </a:r>
            <a:r>
              <a:rPr lang="sl-SI" sz="2800" dirty="0" err="1" smtClean="0"/>
              <a:t>year</a:t>
            </a:r>
            <a:r>
              <a:rPr lang="sl-SI" sz="2800" dirty="0" smtClean="0"/>
              <a:t> </a:t>
            </a:r>
            <a:r>
              <a:rPr lang="sl-SI" sz="2800" dirty="0" err="1" smtClean="0"/>
              <a:t>elementary</a:t>
            </a:r>
            <a:r>
              <a:rPr lang="sl-SI" sz="2800" dirty="0" smtClean="0"/>
              <a:t> </a:t>
            </a:r>
            <a:r>
              <a:rPr lang="sl-SI" sz="2800" dirty="0" err="1" smtClean="0"/>
              <a:t>school</a:t>
            </a:r>
            <a:r>
              <a:rPr lang="sl-SI" sz="2800" dirty="0" smtClean="0"/>
              <a:t>  is </a:t>
            </a:r>
            <a:r>
              <a:rPr lang="sl-SI" sz="2800" dirty="0" err="1" smtClean="0"/>
              <a:t>divided</a:t>
            </a:r>
            <a:r>
              <a:rPr lang="sl-SI" sz="2800" dirty="0" smtClean="0"/>
              <a:t> </a:t>
            </a:r>
            <a:r>
              <a:rPr lang="sl-SI" sz="2800" dirty="0" err="1" smtClean="0"/>
              <a:t>into</a:t>
            </a:r>
            <a:r>
              <a:rPr lang="sl-SI" sz="2800" dirty="0" smtClean="0"/>
              <a:t> 3 </a:t>
            </a:r>
            <a:r>
              <a:rPr lang="sl-SI" sz="2800" dirty="0" err="1" smtClean="0"/>
              <a:t>three</a:t>
            </a:r>
            <a:r>
              <a:rPr lang="sl-SI" sz="2800" dirty="0" err="1"/>
              <a:t>-</a:t>
            </a:r>
            <a:r>
              <a:rPr lang="sl-SI" sz="2800" dirty="0" err="1" smtClean="0"/>
              <a:t>year</a:t>
            </a:r>
            <a:r>
              <a:rPr lang="sl-SI" sz="2800" dirty="0" smtClean="0"/>
              <a:t> </a:t>
            </a:r>
            <a:r>
              <a:rPr lang="sl-SI" sz="2800" dirty="0" err="1" smtClean="0"/>
              <a:t>cycles</a:t>
            </a:r>
            <a:r>
              <a:rPr lang="sl-SI" sz="2800" dirty="0" smtClean="0"/>
              <a:t>.</a:t>
            </a:r>
            <a:endParaRPr lang="sl-SI" sz="2800" dirty="0"/>
          </a:p>
        </p:txBody>
      </p:sp>
      <p:graphicFrame>
        <p:nvGraphicFramePr>
          <p:cNvPr id="4" name="Group 57"/>
          <p:cNvGraphicFramePr>
            <a:graphicFrameLocks/>
          </p:cNvGraphicFramePr>
          <p:nvPr>
            <p:extLst>
              <p:ext uri="{D42A27DB-BD31-4B8C-83A1-F6EECF244321}">
                <p14:modId xmlns:p14="http://schemas.microsoft.com/office/powerpoint/2010/main" val="3939486175"/>
              </p:ext>
            </p:extLst>
          </p:nvPr>
        </p:nvGraphicFramePr>
        <p:xfrm>
          <a:off x="467544" y="2564904"/>
          <a:ext cx="8136904" cy="2551902"/>
        </p:xfrm>
        <a:graphic>
          <a:graphicData uri="http://schemas.openxmlformats.org/drawingml/2006/table">
            <a:tbl>
              <a:tblPr/>
              <a:tblGrid>
                <a:gridCol w="4708989"/>
                <a:gridCol w="3427915"/>
              </a:tblGrid>
              <a:tr h="849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800" b="0" i="0" u="none" strike="noStrike" cap="none" normalizeH="0" baseline="0" dirty="0" smtClean="0">
                          <a:ln>
                            <a:noFill/>
                          </a:ln>
                          <a:solidFill>
                            <a:schemeClr val="tx1"/>
                          </a:solidFill>
                          <a:effectLst/>
                          <a:latin typeface="Century Gothic" pitchFamily="34" charset="0"/>
                        </a:rPr>
                        <a:t>F</a:t>
                      </a:r>
                      <a:r>
                        <a:rPr kumimoji="0" lang="en-US" sz="1800" b="0" i="0" u="none" strike="noStrike" cap="none" normalizeH="0" baseline="0" dirty="0" err="1" smtClean="0">
                          <a:ln>
                            <a:noFill/>
                          </a:ln>
                          <a:solidFill>
                            <a:schemeClr val="tx1"/>
                          </a:solidFill>
                          <a:effectLst/>
                          <a:latin typeface="Century Gothic" pitchFamily="34" charset="0"/>
                        </a:rPr>
                        <a:t>irst</a:t>
                      </a:r>
                      <a:r>
                        <a:rPr kumimoji="0" lang="en-US" sz="1800" b="0" i="0" u="none" strike="noStrike" cap="none" normalizeH="0" baseline="0" dirty="0" smtClean="0">
                          <a:ln>
                            <a:noFill/>
                          </a:ln>
                          <a:solidFill>
                            <a:schemeClr val="tx1"/>
                          </a:solidFill>
                          <a:effectLst/>
                          <a:latin typeface="Century Gothic" pitchFamily="34" charset="0"/>
                        </a:rPr>
                        <a:t> cycle</a:t>
                      </a:r>
                      <a:r>
                        <a:rPr kumimoji="0" lang="sl-SI" sz="1800" b="0" i="0" u="none" strike="noStrike" cap="none" normalizeH="0" baseline="0" dirty="0" smtClean="0">
                          <a:ln>
                            <a:noFill/>
                          </a:ln>
                          <a:solidFill>
                            <a:schemeClr val="tx1"/>
                          </a:solidFill>
                          <a:effectLst/>
                          <a:latin typeface="Century Gothic" pitchFamily="34" charset="0"/>
                        </a:rPr>
                        <a:t>: </a:t>
                      </a:r>
                      <a:r>
                        <a:rPr kumimoji="0" lang="sl-SI" sz="1800" b="0" i="0" u="none" strike="noStrike" cap="none" normalizeH="0" baseline="0" dirty="0" err="1" smtClean="0">
                          <a:ln>
                            <a:noFill/>
                          </a:ln>
                          <a:solidFill>
                            <a:schemeClr val="tx1"/>
                          </a:solidFill>
                          <a:effectLst/>
                          <a:latin typeface="Century Gothic" pitchFamily="34" charset="0"/>
                        </a:rPr>
                        <a:t>classes</a:t>
                      </a:r>
                      <a:r>
                        <a:rPr kumimoji="0" lang="en-US" sz="1800" b="0" i="0" u="none" strike="noStrike" cap="none" normalizeH="0" baseline="0" dirty="0" smtClean="0">
                          <a:ln>
                            <a:noFill/>
                          </a:ln>
                          <a:solidFill>
                            <a:schemeClr val="tx1"/>
                          </a:solidFill>
                          <a:effectLst/>
                          <a:latin typeface="Century Gothic" pitchFamily="34" charset="0"/>
                        </a:rPr>
                        <a:t> 1-3</a:t>
                      </a:r>
                      <a:r>
                        <a:rPr kumimoji="0" lang="sl-SI" sz="1800" b="0" i="0" u="none" strike="noStrike" cap="none" normalizeH="0" baseline="0" dirty="0" smtClean="0">
                          <a:ln>
                            <a:noFill/>
                          </a:ln>
                          <a:solidFill>
                            <a:schemeClr val="tx1"/>
                          </a:solidFill>
                          <a:effectLst/>
                          <a:latin typeface="Century Gothic" pitchFamily="34" charset="0"/>
                        </a:rPr>
                        <a:t> </a:t>
                      </a:r>
                      <a:endParaRPr kumimoji="0" lang="en-US" sz="1800" b="0" i="0" u="none" strike="noStrike" cap="none" normalizeH="0" baseline="0" dirty="0" smtClean="0">
                        <a:ln>
                          <a:noFill/>
                        </a:ln>
                        <a:solidFill>
                          <a:schemeClr val="tx1"/>
                        </a:solidFill>
                        <a:effectLst/>
                        <a:latin typeface="Century Gothic" pitchFamily="34" charset="0"/>
                      </a:endParaRPr>
                    </a:p>
                  </a:txBody>
                  <a:tcPr marL="90000" marR="90000" marT="46800" marB="46800"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entury Gothic" pitchFamily="34" charset="0"/>
                        </a:rPr>
                        <a:t>Age 6-8</a:t>
                      </a:r>
                      <a:r>
                        <a:rPr kumimoji="0" lang="sl-SI" sz="1800" b="0" i="0" u="none" strike="noStrike" cap="none" normalizeH="0" baseline="0" dirty="0" smtClean="0">
                          <a:ln>
                            <a:noFill/>
                          </a:ln>
                          <a:solidFill>
                            <a:schemeClr val="tx1"/>
                          </a:solidFill>
                          <a:effectLst/>
                          <a:latin typeface="Century Gothic" pitchFamily="34" charset="0"/>
                        </a:rPr>
                        <a:t> </a:t>
                      </a:r>
                      <a:endParaRPr kumimoji="0" lang="en-US" sz="1800" b="0" i="0" u="none" strike="noStrike" cap="none" normalizeH="0" baseline="0" dirty="0" smtClean="0">
                        <a:ln>
                          <a:noFill/>
                        </a:ln>
                        <a:solidFill>
                          <a:schemeClr val="tx1"/>
                        </a:solidFill>
                        <a:effectLst/>
                        <a:latin typeface="Century Gothic" pitchFamily="34" charset="0"/>
                      </a:endParaRPr>
                    </a:p>
                  </a:txBody>
                  <a:tcPr marL="90000" marR="90000" marT="46800" marB="46800"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solidFill>
                      <a:schemeClr val="bg1">
                        <a:alpha val="50000"/>
                      </a:schemeClr>
                    </a:solidFill>
                  </a:tcPr>
                </a:tc>
              </a:tr>
              <a:tr h="8521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entury Gothic" pitchFamily="34" charset="0"/>
                        </a:rPr>
                        <a:t>Second cycle</a:t>
                      </a:r>
                      <a:r>
                        <a:rPr kumimoji="0" lang="sl-SI" sz="1800" b="0" i="0" u="none" strike="noStrike" cap="none" normalizeH="0" baseline="0" dirty="0" smtClean="0">
                          <a:ln>
                            <a:noFill/>
                          </a:ln>
                          <a:solidFill>
                            <a:schemeClr val="tx1"/>
                          </a:solidFill>
                          <a:effectLst/>
                          <a:latin typeface="Century Gothic" pitchFamily="34" charset="0"/>
                        </a:rPr>
                        <a:t>: </a:t>
                      </a:r>
                      <a:r>
                        <a:rPr kumimoji="0" lang="sl-SI" sz="1800" b="0" i="0" u="none" strike="noStrike" cap="none" normalizeH="0" baseline="0" dirty="0" err="1" smtClean="0">
                          <a:ln>
                            <a:noFill/>
                          </a:ln>
                          <a:solidFill>
                            <a:schemeClr val="tx1"/>
                          </a:solidFill>
                          <a:effectLst/>
                          <a:latin typeface="Century Gothic" pitchFamily="34" charset="0"/>
                        </a:rPr>
                        <a:t>classes</a:t>
                      </a:r>
                      <a:r>
                        <a:rPr kumimoji="0" lang="en-US" sz="1800" b="0" i="0" u="none" strike="noStrike" cap="none" normalizeH="0" baseline="0" dirty="0" smtClean="0">
                          <a:ln>
                            <a:noFill/>
                          </a:ln>
                          <a:solidFill>
                            <a:schemeClr val="tx1"/>
                          </a:solidFill>
                          <a:effectLst/>
                          <a:latin typeface="Century Gothic" pitchFamily="34" charset="0"/>
                        </a:rPr>
                        <a:t> 4-6</a:t>
                      </a:r>
                      <a:r>
                        <a:rPr kumimoji="0" lang="sl-SI" sz="1800" b="0" i="0" u="none" strike="noStrike" cap="none" normalizeH="0" baseline="0" dirty="0" smtClean="0">
                          <a:ln>
                            <a:noFill/>
                          </a:ln>
                          <a:solidFill>
                            <a:schemeClr val="tx1"/>
                          </a:solidFill>
                          <a:effectLst/>
                          <a:latin typeface="Century Gothic" pitchFamily="34" charset="0"/>
                        </a:rPr>
                        <a:t> </a:t>
                      </a:r>
                      <a:endParaRPr kumimoji="0" lang="en-US" sz="1800" b="0" i="0" u="none" strike="noStrike" cap="none" normalizeH="0" baseline="0" dirty="0" smtClean="0">
                        <a:ln>
                          <a:noFill/>
                        </a:ln>
                        <a:solidFill>
                          <a:schemeClr val="tx1"/>
                        </a:solidFill>
                        <a:effectLst/>
                        <a:latin typeface="Century Gothic" pitchFamily="34" charset="0"/>
                      </a:endParaRPr>
                    </a:p>
                  </a:txBody>
                  <a:tcPr marL="90000" marR="90000" marT="46800" marB="46800"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entury Gothic" pitchFamily="34" charset="0"/>
                        </a:rPr>
                        <a:t>Age 9-11</a:t>
                      </a:r>
                      <a:r>
                        <a:rPr kumimoji="0" lang="sl-SI" sz="2800" b="0" i="0" u="none" strike="noStrike" cap="none" normalizeH="0" baseline="0" dirty="0" smtClean="0">
                          <a:ln>
                            <a:noFill/>
                          </a:ln>
                          <a:solidFill>
                            <a:schemeClr val="tx1"/>
                          </a:solidFill>
                          <a:effectLst/>
                          <a:latin typeface="Century Gothic" pitchFamily="34" charset="0"/>
                        </a:rPr>
                        <a:t> </a:t>
                      </a:r>
                      <a:endParaRPr kumimoji="0" lang="en-US" sz="2800" b="0" i="0" u="none" strike="noStrike" cap="none" normalizeH="0" baseline="0" dirty="0" smtClean="0">
                        <a:ln>
                          <a:noFill/>
                        </a:ln>
                        <a:solidFill>
                          <a:schemeClr val="tx1"/>
                        </a:solidFill>
                        <a:effectLst/>
                        <a:latin typeface="Century Gothic" pitchFamily="34" charset="0"/>
                      </a:endParaRPr>
                    </a:p>
                  </a:txBody>
                  <a:tcPr marL="90000" marR="90000" marT="46800" marB="46800"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solidFill>
                      <a:schemeClr val="bg1">
                        <a:alpha val="50000"/>
                      </a:schemeClr>
                    </a:solidFill>
                  </a:tcPr>
                </a:tc>
              </a:tr>
              <a:tr h="8506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entury Gothic" pitchFamily="34" charset="0"/>
                        </a:rPr>
                        <a:t>Third cycle</a:t>
                      </a:r>
                      <a:r>
                        <a:rPr kumimoji="0" lang="sl-SI" sz="1800" b="0" i="0" u="none" strike="noStrike" cap="none" normalizeH="0" baseline="0" dirty="0" smtClean="0">
                          <a:ln>
                            <a:noFill/>
                          </a:ln>
                          <a:solidFill>
                            <a:schemeClr val="tx1"/>
                          </a:solidFill>
                          <a:effectLst/>
                          <a:latin typeface="Century Gothic" pitchFamily="34" charset="0"/>
                        </a:rPr>
                        <a:t>: </a:t>
                      </a:r>
                      <a:r>
                        <a:rPr kumimoji="0" lang="sl-SI" sz="1800" b="0" i="0" u="none" strike="noStrike" cap="none" normalizeH="0" baseline="0" dirty="0" err="1" smtClean="0">
                          <a:ln>
                            <a:noFill/>
                          </a:ln>
                          <a:solidFill>
                            <a:schemeClr val="tx1"/>
                          </a:solidFill>
                          <a:effectLst/>
                          <a:latin typeface="Century Gothic" pitchFamily="34" charset="0"/>
                        </a:rPr>
                        <a:t>classes</a:t>
                      </a:r>
                      <a:r>
                        <a:rPr kumimoji="0" lang="sl-SI" sz="1800" b="0" i="0" u="none" strike="noStrike" cap="none" normalizeH="0" baseline="0" dirty="0" smtClean="0">
                          <a:ln>
                            <a:noFill/>
                          </a:ln>
                          <a:solidFill>
                            <a:schemeClr val="tx1"/>
                          </a:solidFill>
                          <a:effectLst/>
                          <a:latin typeface="Century Gothic" pitchFamily="34" charset="0"/>
                        </a:rPr>
                        <a:t> </a:t>
                      </a:r>
                      <a:r>
                        <a:rPr kumimoji="0" lang="en-US" sz="1800" b="0" i="0" u="none" strike="noStrike" cap="none" normalizeH="0" baseline="0" dirty="0" smtClean="0">
                          <a:ln>
                            <a:noFill/>
                          </a:ln>
                          <a:solidFill>
                            <a:schemeClr val="tx1"/>
                          </a:solidFill>
                          <a:effectLst/>
                          <a:latin typeface="Century Gothic" pitchFamily="34" charset="0"/>
                        </a:rPr>
                        <a:t> 7-9</a:t>
                      </a:r>
                      <a:r>
                        <a:rPr kumimoji="0" lang="sl-SI" sz="1800" b="0" i="0" u="none" strike="noStrike" cap="none" normalizeH="0" baseline="0" dirty="0" smtClean="0">
                          <a:ln>
                            <a:noFill/>
                          </a:ln>
                          <a:solidFill>
                            <a:schemeClr val="tx1"/>
                          </a:solidFill>
                          <a:effectLst/>
                          <a:latin typeface="Century Gothic" pitchFamily="34" charset="0"/>
                        </a:rPr>
                        <a:t> </a:t>
                      </a:r>
                      <a:endParaRPr kumimoji="0" lang="en-US" sz="1800" b="0" i="0" u="none" strike="noStrike" cap="none" normalizeH="0" baseline="0" dirty="0" smtClean="0">
                        <a:ln>
                          <a:noFill/>
                        </a:ln>
                        <a:solidFill>
                          <a:schemeClr val="tx1"/>
                        </a:solidFill>
                        <a:effectLst/>
                        <a:latin typeface="Century Gothic" pitchFamily="34" charset="0"/>
                      </a:endParaRPr>
                    </a:p>
                  </a:txBody>
                  <a:tcPr marL="90000" marR="90000" marT="46800" marB="46800"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Century Gothic" pitchFamily="34" charset="0"/>
                        </a:rPr>
                        <a:t>Age 12-14</a:t>
                      </a:r>
                      <a:r>
                        <a:rPr kumimoji="0" lang="sl-SI" sz="1800" b="0" i="0" u="none" strike="noStrike" cap="none" normalizeH="0" baseline="0" dirty="0" smtClean="0">
                          <a:ln>
                            <a:noFill/>
                          </a:ln>
                          <a:solidFill>
                            <a:schemeClr val="tx1"/>
                          </a:solidFill>
                          <a:effectLst/>
                          <a:latin typeface="Century Gothic" pitchFamily="34" charset="0"/>
                        </a:rPr>
                        <a:t> </a:t>
                      </a:r>
                      <a:endParaRPr kumimoji="0" lang="en-US" sz="1800" b="0" i="0" u="none" strike="noStrike" cap="none" normalizeH="0" baseline="0" dirty="0" smtClean="0">
                        <a:ln>
                          <a:noFill/>
                        </a:ln>
                        <a:solidFill>
                          <a:schemeClr val="tx1"/>
                        </a:solidFill>
                        <a:effectLst/>
                        <a:latin typeface="Century Gothic" pitchFamily="34" charset="0"/>
                      </a:endParaRPr>
                    </a:p>
                  </a:txBody>
                  <a:tcPr marL="90000" marR="90000" marT="46800" marB="46800"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Tree>
    <p:extLst>
      <p:ext uri="{BB962C8B-B14F-4D97-AF65-F5344CB8AC3E}">
        <p14:creationId xmlns:p14="http://schemas.microsoft.com/office/powerpoint/2010/main" val="2415908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2"/>
          </p:nvPr>
        </p:nvSpPr>
        <p:spPr>
          <a:xfrm>
            <a:off x="179512" y="1268760"/>
            <a:ext cx="2736304" cy="4857403"/>
          </a:xfrm>
        </p:spPr>
        <p:txBody>
          <a:bodyPr>
            <a:normAutofit fontScale="92500" lnSpcReduction="20000"/>
          </a:bodyPr>
          <a:lstStyle/>
          <a:p>
            <a:pPr algn="ctr"/>
            <a:r>
              <a:rPr lang="sl-SI" sz="2800" dirty="0" err="1"/>
              <a:t>Besides</a:t>
            </a:r>
            <a:r>
              <a:rPr lang="sl-SI" sz="2800" dirty="0"/>
              <a:t> </a:t>
            </a:r>
            <a:r>
              <a:rPr lang="sl-SI" sz="2800" dirty="0" err="1"/>
              <a:t>the</a:t>
            </a:r>
            <a:r>
              <a:rPr lang="sl-SI" sz="2800" dirty="0"/>
              <a:t> </a:t>
            </a:r>
            <a:r>
              <a:rPr lang="sl-SI" sz="2800" dirty="0" err="1" smtClean="0"/>
              <a:t>regular</a:t>
            </a:r>
            <a:r>
              <a:rPr lang="sl-SI" sz="2800" dirty="0" smtClean="0"/>
              <a:t> </a:t>
            </a:r>
            <a:r>
              <a:rPr lang="sl-SI" sz="2800" dirty="0" err="1" smtClean="0"/>
              <a:t>school</a:t>
            </a:r>
            <a:r>
              <a:rPr lang="sl-SI" sz="2800" dirty="0" smtClean="0"/>
              <a:t> </a:t>
            </a:r>
            <a:r>
              <a:rPr lang="sl-SI" sz="2800" dirty="0" err="1" smtClean="0"/>
              <a:t>curriculum</a:t>
            </a:r>
            <a:r>
              <a:rPr lang="sl-SI" sz="2800" dirty="0" smtClean="0"/>
              <a:t>,  </a:t>
            </a:r>
            <a:r>
              <a:rPr lang="en-GB" sz="2800" dirty="0"/>
              <a:t>pupils from 3</a:t>
            </a:r>
            <a:r>
              <a:rPr lang="en-GB" sz="2800" baseline="30000" dirty="0"/>
              <a:t>rd</a:t>
            </a:r>
            <a:r>
              <a:rPr lang="en-GB" sz="2800" dirty="0"/>
              <a:t>, 4</a:t>
            </a:r>
            <a:r>
              <a:rPr lang="en-GB" sz="2800" baseline="30000" dirty="0"/>
              <a:t>th</a:t>
            </a:r>
            <a:r>
              <a:rPr lang="en-GB" sz="2800" dirty="0"/>
              <a:t>, 5</a:t>
            </a:r>
            <a:r>
              <a:rPr lang="en-GB" sz="2800" baseline="30000" dirty="0"/>
              <a:t>th</a:t>
            </a:r>
            <a:r>
              <a:rPr lang="en-GB" sz="2800" dirty="0"/>
              <a:t>, 6</a:t>
            </a:r>
            <a:r>
              <a:rPr lang="en-GB" sz="2800" baseline="30000" dirty="0"/>
              <a:t>th</a:t>
            </a:r>
            <a:r>
              <a:rPr lang="en-GB" sz="2800" dirty="0"/>
              <a:t> and </a:t>
            </a:r>
            <a:r>
              <a:rPr lang="sl-SI" sz="2800" dirty="0" smtClean="0"/>
              <a:t>8</a:t>
            </a:r>
            <a:r>
              <a:rPr lang="en-GB" sz="2800" baseline="30000" dirty="0" err="1" smtClean="0"/>
              <a:t>th</a:t>
            </a:r>
            <a:r>
              <a:rPr lang="en-GB" sz="2800" dirty="0" smtClean="0"/>
              <a:t> </a:t>
            </a:r>
            <a:r>
              <a:rPr lang="en-GB" sz="2800" dirty="0"/>
              <a:t>class spend a week either at the country, the see or in the mountains studying nature and also </a:t>
            </a:r>
            <a:r>
              <a:rPr lang="en-GB" sz="2800" dirty="0" smtClean="0"/>
              <a:t>develop</a:t>
            </a:r>
            <a:r>
              <a:rPr lang="sl-SI" sz="2800" dirty="0" err="1" smtClean="0"/>
              <a:t>ing</a:t>
            </a:r>
            <a:r>
              <a:rPr lang="en-GB" sz="2800" dirty="0" smtClean="0"/>
              <a:t> </a:t>
            </a:r>
            <a:r>
              <a:rPr lang="en-GB" sz="2800" dirty="0"/>
              <a:t>their physical abilities</a:t>
            </a:r>
            <a:r>
              <a:rPr lang="sl-SI" sz="2800" dirty="0" smtClean="0"/>
              <a:t>.</a:t>
            </a:r>
            <a:endParaRPr lang="sl-SI" sz="2800" dirty="0"/>
          </a:p>
          <a:p>
            <a:endParaRPr lang="sl-SI" dirty="0"/>
          </a:p>
        </p:txBody>
      </p:sp>
      <p:pic>
        <p:nvPicPr>
          <p:cNvPr id="5" name="Picture 2" descr="https://lh3.googleusercontent.com/HiXLgCvEmS8CvH7rq2ggISmkok36WNCm2NaEOTaPYslzjF7rIQY6Ks1rbNva8zjNCVUOiAIYXGNxjw=w876-h657-no"/>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915816" y="476672"/>
            <a:ext cx="3936437"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https://lh3.googleusercontent.com/1HBsUGbWIM0hhK2Opyjxc_fnXjgNLzN50cbgiUggLEyuoVIyFqBpXCLGHX2MRn_WXFgCeTZ4-AKFVQ=w876-h657-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415824"/>
            <a:ext cx="3936436"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82287"/>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otografija: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84" y="3212976"/>
            <a:ext cx="4203357" cy="2754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Fotografij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902" y="116631"/>
            <a:ext cx="4248472" cy="2634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Fotografij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1341" y="116631"/>
            <a:ext cx="4526340" cy="2546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Fotografija: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5374" y="3212976"/>
            <a:ext cx="4512307" cy="2754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30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tografij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64721" cy="513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903315"/>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stno">
  <a:themeElements>
    <a:clrScheme name="Mestno">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Mestno">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stno">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844</TotalTime>
  <Words>607</Words>
  <Application>Microsoft Office PowerPoint</Application>
  <PresentationFormat>Diaprojekcija na zaslonu (4:3)</PresentationFormat>
  <Paragraphs>32</Paragraphs>
  <Slides>31</Slides>
  <Notes>2</Notes>
  <HiddenSlides>0</HiddenSlides>
  <MMClips>0</MMClips>
  <ScaleCrop>false</ScaleCrop>
  <HeadingPairs>
    <vt:vector size="4" baseType="variant">
      <vt:variant>
        <vt:lpstr>Tema</vt:lpstr>
      </vt:variant>
      <vt:variant>
        <vt:i4>1</vt:i4>
      </vt:variant>
      <vt:variant>
        <vt:lpstr>Naslovi diapozitivov</vt:lpstr>
      </vt:variant>
      <vt:variant>
        <vt:i4>31</vt:i4>
      </vt:variant>
    </vt:vector>
  </HeadingPairs>
  <TitlesOfParts>
    <vt:vector size="32" baseType="lpstr">
      <vt:lpstr>Mestno</vt:lpstr>
      <vt:lpstr>PRIMARY SCHOOL MIHE PINTARJA TOLEDA</vt:lpstr>
      <vt:lpstr>PowerPointova predstavitev</vt:lpstr>
      <vt:lpstr>Our school is one of six primary schools in Velenje. It has 410 pupils in twenty classes. There are 38 teachers who work at the school and  13 additional workers that take care of other activitives at school. </vt:lpstr>
      <vt:lpstr>           The school has an unusual shape. Each classroom has its own little room. There are 20 classrooms, two kitchens, gym, library, a hall etc. </vt:lpstr>
      <vt:lpstr>PowerPointova predstavitev</vt:lpstr>
      <vt:lpstr>In Slovenia, our nine-year elementary school  is divided into 3 three-year cycles.</vt:lpstr>
      <vt:lpstr>PowerPointova predstavitev</vt:lpstr>
      <vt:lpstr>PowerPointova predstavitev</vt:lpstr>
      <vt:lpstr>PowerPointova predstavitev</vt:lpstr>
      <vt:lpstr>PowerPointova predstavitev</vt:lpstr>
      <vt:lpstr>PowerPointova predstavitev</vt:lpstr>
      <vt:lpstr>Aside from the usual curriculum, we also offer our pupils numerous choices of after school activities, like drama club, gardening, fairy tale club, Rubik's Cube solving, dance lessons, choir.   </vt:lpstr>
      <vt:lpstr>Important areas of our school curriculum are theatrical and musical productions, fairy-tales and musicals.  </vt:lpstr>
      <vt:lpstr>PowerPointova predstavitev</vt:lpstr>
      <vt:lpstr>  Our teachers and students are also very actively involved in different projects. Since 2012 our school has been the official coordinator of Earth Hour in Slovenia. </vt:lpstr>
      <vt:lpstr>Each year more and more municipalities, mayors, businesses, organizations, and individuals support us in the Earth Hour. Under the terms of the project, we have organized cultural events, painting exhibitions, eco-workshops and lectures.  </vt:lpstr>
      <vt:lpstr>Our main goal in Earth Hour was to bring nature closer to our pupils. We decided to prepare a classrom in nature (outside) and an eco garden. .. </vt:lpstr>
      <vt:lpstr>PowerPointova predstavitev</vt:lpstr>
      <vt:lpstr>PowerPointova predstavitev</vt:lpstr>
      <vt:lpstr>PowerPointova predstavitev</vt:lpstr>
      <vt:lpstr>Children come to work in the gardens even during their holidays.</vt:lpstr>
      <vt:lpstr>PowerPointova predstavitev</vt:lpstr>
      <vt:lpstr>PowerPointova predstavitev</vt:lpstr>
      <vt:lpstr>PowerPointova predstavitev</vt:lpstr>
      <vt:lpstr>PowerPointova predstavitev</vt:lpstr>
      <vt:lpstr>Anothe important project that we have participated in is the national project about tourism. Our students have been developing original and interesting thematic tour packages, combinations of guided and animated tours,  which would help to complete the tourist offer in our town.</vt:lpstr>
      <vt:lpstr>Our main topic 2013 – a party in  nature.</vt:lpstr>
      <vt:lpstr>Our main topic  2014 – storytelling in our town.</vt:lpstr>
      <vt:lpstr>Our main topic  2015 – green tourism in our town. </vt:lpstr>
      <vt:lpstr>E-twining</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SCHOOL MIHE PINTAR TOLEDA</dc:title>
  <dc:creator>Uporabnik</dc:creator>
  <cp:lastModifiedBy>Uporabnik</cp:lastModifiedBy>
  <cp:revision>58</cp:revision>
  <dcterms:created xsi:type="dcterms:W3CDTF">2016-11-08T20:49:35Z</dcterms:created>
  <dcterms:modified xsi:type="dcterms:W3CDTF">2016-12-01T05:53:58Z</dcterms:modified>
</cp:coreProperties>
</file>