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6" r:id="rId6"/>
    <p:sldId id="260" r:id="rId7"/>
    <p:sldId id="267" r:id="rId8"/>
    <p:sldId id="262" r:id="rId9"/>
    <p:sldId id="268" r:id="rId10"/>
    <p:sldId id="263" r:id="rId11"/>
    <p:sldId id="269" r:id="rId12"/>
    <p:sldId id="264" r:id="rId13"/>
    <p:sldId id="265" r:id="rId14"/>
    <p:sldId id="261" r:id="rId15"/>
    <p:sldId id="270" r:id="rId16"/>
    <p:sldId id="274" r:id="rId17"/>
  </p:sldIdLst>
  <p:sldSz cx="7559675" cy="9720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B5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2" autoAdjust="0"/>
    <p:restoredTop sz="94660"/>
  </p:normalViewPr>
  <p:slideViewPr>
    <p:cSldViewPr snapToGrid="0">
      <p:cViewPr varScale="1">
        <p:scale>
          <a:sx n="60" d="100"/>
          <a:sy n="60" d="100"/>
        </p:scale>
        <p:origin x="167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590794"/>
            <a:ext cx="6425724" cy="3384092"/>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105389"/>
            <a:ext cx="5669756" cy="2346813"/>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3AD0DF8-3E29-4800-A6B3-2483AE3D047D}" type="datetimeFigureOut">
              <a:rPr lang="fr-FR" smtClean="0"/>
              <a:t>11/06/2020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2B6BCD-749F-4127-9E68-8C9C7BAA220E}" type="slidenum">
              <a:rPr lang="fr-FR" smtClean="0"/>
              <a:t>‹N°›</a:t>
            </a:fld>
            <a:endParaRPr lang="fr-FR"/>
          </a:p>
        </p:txBody>
      </p:sp>
    </p:spTree>
    <p:extLst>
      <p:ext uri="{BB962C8B-B14F-4D97-AF65-F5344CB8AC3E}">
        <p14:creationId xmlns:p14="http://schemas.microsoft.com/office/powerpoint/2010/main" val="3463238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AD0DF8-3E29-4800-A6B3-2483AE3D047D}" type="datetimeFigureOut">
              <a:rPr lang="fr-FR" smtClean="0"/>
              <a:t>11/06/2020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2B6BCD-749F-4127-9E68-8C9C7BAA220E}" type="slidenum">
              <a:rPr lang="fr-FR" smtClean="0"/>
              <a:t>‹N°›</a:t>
            </a:fld>
            <a:endParaRPr lang="fr-FR"/>
          </a:p>
        </p:txBody>
      </p:sp>
    </p:spTree>
    <p:extLst>
      <p:ext uri="{BB962C8B-B14F-4D97-AF65-F5344CB8AC3E}">
        <p14:creationId xmlns:p14="http://schemas.microsoft.com/office/powerpoint/2010/main" val="2461234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17514"/>
            <a:ext cx="1630055" cy="823747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17514"/>
            <a:ext cx="4795669" cy="823747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AD0DF8-3E29-4800-A6B3-2483AE3D047D}" type="datetimeFigureOut">
              <a:rPr lang="fr-FR" smtClean="0"/>
              <a:t>11/06/2020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2B6BCD-749F-4127-9E68-8C9C7BAA220E}" type="slidenum">
              <a:rPr lang="fr-FR" smtClean="0"/>
              <a:t>‹N°›</a:t>
            </a:fld>
            <a:endParaRPr lang="fr-FR"/>
          </a:p>
        </p:txBody>
      </p:sp>
    </p:spTree>
    <p:extLst>
      <p:ext uri="{BB962C8B-B14F-4D97-AF65-F5344CB8AC3E}">
        <p14:creationId xmlns:p14="http://schemas.microsoft.com/office/powerpoint/2010/main" val="45114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AD0DF8-3E29-4800-A6B3-2483AE3D047D}" type="datetimeFigureOut">
              <a:rPr lang="fr-FR" smtClean="0"/>
              <a:t>11/06/2020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2B6BCD-749F-4127-9E68-8C9C7BAA220E}" type="slidenum">
              <a:rPr lang="fr-FR" smtClean="0"/>
              <a:t>‹N°›</a:t>
            </a:fld>
            <a:endParaRPr lang="fr-FR"/>
          </a:p>
        </p:txBody>
      </p:sp>
    </p:spTree>
    <p:extLst>
      <p:ext uri="{BB962C8B-B14F-4D97-AF65-F5344CB8AC3E}">
        <p14:creationId xmlns:p14="http://schemas.microsoft.com/office/powerpoint/2010/main" val="3381772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423318"/>
            <a:ext cx="6520220" cy="4043359"/>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6504929"/>
            <a:ext cx="6520220" cy="2126307"/>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3AD0DF8-3E29-4800-A6B3-2483AE3D047D}" type="datetimeFigureOut">
              <a:rPr lang="fr-FR" smtClean="0"/>
              <a:t>11/06/2020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2B6BCD-749F-4127-9E68-8C9C7BAA220E}" type="slidenum">
              <a:rPr lang="fr-FR" smtClean="0"/>
              <a:t>‹N°›</a:t>
            </a:fld>
            <a:endParaRPr lang="fr-FR"/>
          </a:p>
        </p:txBody>
      </p:sp>
    </p:spTree>
    <p:extLst>
      <p:ext uri="{BB962C8B-B14F-4D97-AF65-F5344CB8AC3E}">
        <p14:creationId xmlns:p14="http://schemas.microsoft.com/office/powerpoint/2010/main" val="883212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587570"/>
            <a:ext cx="3212862" cy="616741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587570"/>
            <a:ext cx="3212862" cy="616741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3AD0DF8-3E29-4800-A6B3-2483AE3D047D}" type="datetimeFigureOut">
              <a:rPr lang="fr-FR" smtClean="0"/>
              <a:t>11/06/2020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2B6BCD-749F-4127-9E68-8C9C7BAA220E}" type="slidenum">
              <a:rPr lang="fr-FR" smtClean="0"/>
              <a:t>‹N°›</a:t>
            </a:fld>
            <a:endParaRPr lang="fr-FR"/>
          </a:p>
        </p:txBody>
      </p:sp>
    </p:spTree>
    <p:extLst>
      <p:ext uri="{BB962C8B-B14F-4D97-AF65-F5344CB8AC3E}">
        <p14:creationId xmlns:p14="http://schemas.microsoft.com/office/powerpoint/2010/main" val="327271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17516"/>
            <a:ext cx="6520220" cy="1878802"/>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382815"/>
            <a:ext cx="3198096" cy="1167781"/>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550596"/>
            <a:ext cx="3198096" cy="522239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382815"/>
            <a:ext cx="3213847" cy="1167781"/>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550596"/>
            <a:ext cx="3213847" cy="522239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3AD0DF8-3E29-4800-A6B3-2483AE3D047D}" type="datetimeFigureOut">
              <a:rPr lang="fr-FR" smtClean="0"/>
              <a:t>11/06/2020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82B6BCD-749F-4127-9E68-8C9C7BAA220E}" type="slidenum">
              <a:rPr lang="fr-FR" smtClean="0"/>
              <a:t>‹N°›</a:t>
            </a:fld>
            <a:endParaRPr lang="fr-FR"/>
          </a:p>
        </p:txBody>
      </p:sp>
    </p:spTree>
    <p:extLst>
      <p:ext uri="{BB962C8B-B14F-4D97-AF65-F5344CB8AC3E}">
        <p14:creationId xmlns:p14="http://schemas.microsoft.com/office/powerpoint/2010/main" val="2076782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3AD0DF8-3E29-4800-A6B3-2483AE3D047D}" type="datetimeFigureOut">
              <a:rPr lang="fr-FR" smtClean="0"/>
              <a:t>11/06/2020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82B6BCD-749F-4127-9E68-8C9C7BAA220E}" type="slidenum">
              <a:rPr lang="fr-FR" smtClean="0"/>
              <a:t>‹N°›</a:t>
            </a:fld>
            <a:endParaRPr lang="fr-FR"/>
          </a:p>
        </p:txBody>
      </p:sp>
    </p:spTree>
    <p:extLst>
      <p:ext uri="{BB962C8B-B14F-4D97-AF65-F5344CB8AC3E}">
        <p14:creationId xmlns:p14="http://schemas.microsoft.com/office/powerpoint/2010/main" val="246767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D0DF8-3E29-4800-A6B3-2483AE3D047D}" type="datetimeFigureOut">
              <a:rPr lang="fr-FR" smtClean="0"/>
              <a:t>11/06/2020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82B6BCD-749F-4127-9E68-8C9C7BAA220E}" type="slidenum">
              <a:rPr lang="fr-FR" smtClean="0"/>
              <a:t>‹N°›</a:t>
            </a:fld>
            <a:endParaRPr lang="fr-FR"/>
          </a:p>
        </p:txBody>
      </p:sp>
    </p:spTree>
    <p:extLst>
      <p:ext uri="{BB962C8B-B14F-4D97-AF65-F5344CB8AC3E}">
        <p14:creationId xmlns:p14="http://schemas.microsoft.com/office/powerpoint/2010/main" val="23981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648018"/>
            <a:ext cx="2438192" cy="2268061"/>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399540"/>
            <a:ext cx="3827085" cy="690768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2916079"/>
            <a:ext cx="2438192" cy="5402397"/>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3AD0DF8-3E29-4800-A6B3-2483AE3D047D}" type="datetimeFigureOut">
              <a:rPr lang="fr-FR" smtClean="0"/>
              <a:t>11/06/2020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2B6BCD-749F-4127-9E68-8C9C7BAA220E}" type="slidenum">
              <a:rPr lang="fr-FR" smtClean="0"/>
              <a:t>‹N°›</a:t>
            </a:fld>
            <a:endParaRPr lang="fr-FR"/>
          </a:p>
        </p:txBody>
      </p:sp>
    </p:spTree>
    <p:extLst>
      <p:ext uri="{BB962C8B-B14F-4D97-AF65-F5344CB8AC3E}">
        <p14:creationId xmlns:p14="http://schemas.microsoft.com/office/powerpoint/2010/main" val="3794096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648018"/>
            <a:ext cx="2438192" cy="2268061"/>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399540"/>
            <a:ext cx="3827085" cy="690768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2916079"/>
            <a:ext cx="2438192" cy="5402397"/>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3AD0DF8-3E29-4800-A6B3-2483AE3D047D}" type="datetimeFigureOut">
              <a:rPr lang="fr-FR" smtClean="0"/>
              <a:t>11/06/2020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2B6BCD-749F-4127-9E68-8C9C7BAA220E}" type="slidenum">
              <a:rPr lang="fr-FR" smtClean="0"/>
              <a:t>‹N°›</a:t>
            </a:fld>
            <a:endParaRPr lang="fr-FR"/>
          </a:p>
        </p:txBody>
      </p:sp>
    </p:spTree>
    <p:extLst>
      <p:ext uri="{BB962C8B-B14F-4D97-AF65-F5344CB8AC3E}">
        <p14:creationId xmlns:p14="http://schemas.microsoft.com/office/powerpoint/2010/main" val="247634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17516"/>
            <a:ext cx="6520220" cy="18788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587570"/>
            <a:ext cx="6520220" cy="616741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009246"/>
            <a:ext cx="1700927" cy="517514"/>
          </a:xfrm>
          <a:prstGeom prst="rect">
            <a:avLst/>
          </a:prstGeom>
        </p:spPr>
        <p:txBody>
          <a:bodyPr vert="horz" lIns="91440" tIns="45720" rIns="91440" bIns="45720" rtlCol="0" anchor="ctr"/>
          <a:lstStyle>
            <a:lvl1pPr algn="l">
              <a:defRPr sz="992">
                <a:solidFill>
                  <a:schemeClr val="tx1">
                    <a:tint val="75000"/>
                  </a:schemeClr>
                </a:solidFill>
              </a:defRPr>
            </a:lvl1pPr>
          </a:lstStyle>
          <a:p>
            <a:fld id="{43AD0DF8-3E29-4800-A6B3-2483AE3D047D}" type="datetimeFigureOut">
              <a:rPr lang="fr-FR" smtClean="0"/>
              <a:t>11/06/2020</a:t>
            </a:fld>
            <a:endParaRPr lang="fr-FR"/>
          </a:p>
        </p:txBody>
      </p:sp>
      <p:sp>
        <p:nvSpPr>
          <p:cNvPr id="5" name="Footer Placeholder 4"/>
          <p:cNvSpPr>
            <a:spLocks noGrp="1"/>
          </p:cNvSpPr>
          <p:nvPr>
            <p:ph type="ftr" sz="quarter" idx="3"/>
          </p:nvPr>
        </p:nvSpPr>
        <p:spPr>
          <a:xfrm>
            <a:off x="2504143" y="9009246"/>
            <a:ext cx="2551390" cy="517514"/>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009246"/>
            <a:ext cx="1700927" cy="517514"/>
          </a:xfrm>
          <a:prstGeom prst="rect">
            <a:avLst/>
          </a:prstGeom>
        </p:spPr>
        <p:txBody>
          <a:bodyPr vert="horz" lIns="91440" tIns="45720" rIns="91440" bIns="45720" rtlCol="0" anchor="ctr"/>
          <a:lstStyle>
            <a:lvl1pPr algn="r">
              <a:defRPr sz="992">
                <a:solidFill>
                  <a:schemeClr val="tx1">
                    <a:tint val="75000"/>
                  </a:schemeClr>
                </a:solidFill>
              </a:defRPr>
            </a:lvl1pPr>
          </a:lstStyle>
          <a:p>
            <a:fld id="{782B6BCD-749F-4127-9E68-8C9C7BAA220E}" type="slidenum">
              <a:rPr lang="fr-FR" smtClean="0"/>
              <a:t>‹N°›</a:t>
            </a:fld>
            <a:endParaRPr lang="fr-FR"/>
          </a:p>
        </p:txBody>
      </p:sp>
    </p:spTree>
    <p:extLst>
      <p:ext uri="{BB962C8B-B14F-4D97-AF65-F5344CB8AC3E}">
        <p14:creationId xmlns:p14="http://schemas.microsoft.com/office/powerpoint/2010/main" val="3622999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hyperlink" Target="https://youtu.be/oU8-1QQOD-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hyperlink" Target="https://youtu.be/9oubLFjiHM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hyperlink" Target="https://youtu.be/rK8Tm6G6au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twinspace.etwinning.net/91629/pages/page/667658"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hyperlink" Target="https://youtu.be/VAT_eB_C5f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hyperlink" Target="https://youtu.be/gCZtcutcP1Q"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hyperlink" Target="https://youtu.be/RGtSyaRHas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BB5C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DF12320-E8CF-49C3-99E0-DA09D62A2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05" y="183857"/>
            <a:ext cx="7186863" cy="9352548"/>
          </a:xfrm>
          <a:prstGeom prst="rect">
            <a:avLst/>
          </a:prstGeom>
        </p:spPr>
      </p:pic>
    </p:spTree>
    <p:extLst>
      <p:ext uri="{BB962C8B-B14F-4D97-AF65-F5344CB8AC3E}">
        <p14:creationId xmlns:p14="http://schemas.microsoft.com/office/powerpoint/2010/main" val="759090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3FF65EF-6895-4065-A498-1ABBDA981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559675" cy="1067378"/>
          </a:xfrm>
          <a:prstGeom prst="rect">
            <a:avLst/>
          </a:prstGeom>
        </p:spPr>
      </p:pic>
      <p:pic>
        <p:nvPicPr>
          <p:cNvPr id="9" name="Image 8">
            <a:extLst>
              <a:ext uri="{FF2B5EF4-FFF2-40B4-BE49-F238E27FC236}">
                <a16:creationId xmlns:a16="http://schemas.microsoft.com/office/drawing/2014/main" id="{79C77BED-0387-4673-A9CE-06D66887D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837" y="1067379"/>
            <a:ext cx="5040000" cy="4657935"/>
          </a:xfrm>
          <a:prstGeom prst="rect">
            <a:avLst/>
          </a:prstGeom>
        </p:spPr>
      </p:pic>
      <p:pic>
        <p:nvPicPr>
          <p:cNvPr id="4" name="Image 3">
            <a:hlinkClick r:id="rId4"/>
            <a:extLst>
              <a:ext uri="{FF2B5EF4-FFF2-40B4-BE49-F238E27FC236}">
                <a16:creationId xmlns:a16="http://schemas.microsoft.com/office/drawing/2014/main" id="{F5343A05-AACB-4804-823F-A6928E0904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837" y="6069636"/>
            <a:ext cx="5040000" cy="2836635"/>
          </a:xfrm>
          <a:prstGeom prst="rect">
            <a:avLst/>
          </a:prstGeom>
        </p:spPr>
      </p:pic>
      <p:sp>
        <p:nvSpPr>
          <p:cNvPr id="5" name="ZoneTexte 4">
            <a:extLst>
              <a:ext uri="{FF2B5EF4-FFF2-40B4-BE49-F238E27FC236}">
                <a16:creationId xmlns:a16="http://schemas.microsoft.com/office/drawing/2014/main" id="{CC1791D4-CAB0-4542-BB03-C251926A52F6}"/>
              </a:ext>
            </a:extLst>
          </p:cNvPr>
          <p:cNvSpPr txBox="1"/>
          <p:nvPr/>
        </p:nvSpPr>
        <p:spPr>
          <a:xfrm>
            <a:off x="0" y="9350930"/>
            <a:ext cx="3255315" cy="369332"/>
          </a:xfrm>
          <a:prstGeom prst="rect">
            <a:avLst/>
          </a:prstGeom>
          <a:solidFill>
            <a:srgbClr val="4BB5C2"/>
          </a:solidFill>
        </p:spPr>
        <p:txBody>
          <a:bodyPr wrap="none" rtlCol="0">
            <a:spAutoFit/>
          </a:bodyPr>
          <a:lstStyle/>
          <a:p>
            <a:r>
              <a:rPr lang="fr-FR" b="1" dirty="0">
                <a:solidFill>
                  <a:schemeClr val="bg1"/>
                </a:solidFill>
                <a:hlinkClick r:id="rId4">
                  <a:extLst>
                    <a:ext uri="{A12FA001-AC4F-418D-AE19-62706E023703}">
                      <ahyp:hlinkClr xmlns:ahyp="http://schemas.microsoft.com/office/drawing/2018/hyperlinkcolor" val="tx"/>
                    </a:ext>
                  </a:extLst>
                </a:hlinkClick>
              </a:rPr>
              <a:t>https://youtu.be/oU8-1QQOD-c</a:t>
            </a:r>
            <a:endParaRPr lang="fr-FR" b="1" dirty="0">
              <a:solidFill>
                <a:schemeClr val="bg1"/>
              </a:solidFill>
            </a:endParaRPr>
          </a:p>
        </p:txBody>
      </p:sp>
      <p:sp>
        <p:nvSpPr>
          <p:cNvPr id="7" name="Rectangle 6">
            <a:extLst>
              <a:ext uri="{FF2B5EF4-FFF2-40B4-BE49-F238E27FC236}">
                <a16:creationId xmlns:a16="http://schemas.microsoft.com/office/drawing/2014/main" id="{24D9E980-4E83-463F-83F9-F31A969B5803}"/>
              </a:ext>
            </a:extLst>
          </p:cNvPr>
          <p:cNvSpPr/>
          <p:nvPr/>
        </p:nvSpPr>
        <p:spPr>
          <a:xfrm>
            <a:off x="7234989" y="1067379"/>
            <a:ext cx="324686" cy="8652884"/>
          </a:xfrm>
          <a:prstGeom prst="rect">
            <a:avLst/>
          </a:prstGeom>
          <a:solidFill>
            <a:srgbClr val="4BB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BB5C2"/>
              </a:solidFill>
            </a:endParaRPr>
          </a:p>
        </p:txBody>
      </p:sp>
    </p:spTree>
    <p:extLst>
      <p:ext uri="{BB962C8B-B14F-4D97-AF65-F5344CB8AC3E}">
        <p14:creationId xmlns:p14="http://schemas.microsoft.com/office/powerpoint/2010/main" val="2164506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4EFEB4-5AF5-44A0-AFD5-C3911C1A1019}"/>
              </a:ext>
            </a:extLst>
          </p:cNvPr>
          <p:cNvSpPr/>
          <p:nvPr/>
        </p:nvSpPr>
        <p:spPr>
          <a:xfrm>
            <a:off x="128337" y="0"/>
            <a:ext cx="7315199" cy="9448740"/>
          </a:xfrm>
          <a:prstGeom prst="rect">
            <a:avLst/>
          </a:prstGeom>
        </p:spPr>
        <p:txBody>
          <a:bodyPr wrap="square">
            <a:spAutoFit/>
          </a:bodyPr>
          <a:lstStyle/>
          <a:p>
            <a:pPr algn="ctr"/>
            <a:r>
              <a:rPr lang="fr-FR" sz="1600" b="1" dirty="0"/>
              <a:t>Le Minotaure et la Sirène</a:t>
            </a:r>
          </a:p>
          <a:p>
            <a:pPr algn="just"/>
            <a:endParaRPr lang="fr-FR" sz="1600" b="1" dirty="0"/>
          </a:p>
          <a:p>
            <a:pPr algn="just"/>
            <a:r>
              <a:rPr lang="fr-FR" sz="1600" dirty="0"/>
              <a:t>	</a:t>
            </a:r>
            <a:r>
              <a:rPr lang="fr-FR" sz="1400" dirty="0"/>
              <a:t>C’est une belle journée en 2060. Sirène vit dans un très grand aquarium, le plafond en pierres, le sol sableux, il y avait des algues multicolores partout pour décorer l’aquarium. C'était immense et extraordinaire ! Sirène aime chanter. Elle chante toute la journée. Le minotaure qui passait par là écoute le chant et s’approche de l’aquarium. Elle est surprise !</a:t>
            </a:r>
          </a:p>
          <a:p>
            <a:pPr algn="just"/>
            <a:r>
              <a:rPr lang="fr-FR" sz="1400" dirty="0"/>
              <a:t>-Comment es-tu arrivé ici ? dit-elle. Personne ne vient ici.</a:t>
            </a:r>
          </a:p>
          <a:p>
            <a:pPr algn="just"/>
            <a:r>
              <a:rPr lang="fr-FR" sz="1400" dirty="0"/>
              <a:t>- J’ai…J’ai…Je me promène et je t'écoute chanter.</a:t>
            </a:r>
          </a:p>
          <a:p>
            <a:pPr algn="just"/>
            <a:r>
              <a:rPr lang="fr-FR" sz="1400" dirty="0"/>
              <a:t>	Le Minotaure la regarde stupéfait ! La Sirène s’approche de lui. Elle est absolument magnifique avec ses cheveux si longs qu’ils caressent sa queue. Elle lui serre le bras et lui propose d'échapper à la terre à cause du virus. Le Minotaure trouve son idée excellente ! </a:t>
            </a:r>
          </a:p>
          <a:p>
            <a:pPr algn="just"/>
            <a:r>
              <a:rPr lang="fr-FR" sz="1400" dirty="0"/>
              <a:t>-On va à une autre planète ? propose-t-il ?</a:t>
            </a:r>
          </a:p>
          <a:p>
            <a:pPr algn="just"/>
            <a:r>
              <a:rPr lang="fr-FR" sz="1400" dirty="0"/>
              <a:t>-Oui, oui, j’aime bien, répond-elle.</a:t>
            </a:r>
          </a:p>
          <a:p>
            <a:pPr algn="just"/>
            <a:r>
              <a:rPr lang="fr-FR" sz="1400" dirty="0"/>
              <a:t>	Tous les deux montent sur la fusée Ariane 13. Sirène est si heureuse qu’elle chante sans cesse, sa voix séduit Minotaure qui est vraiment halluciné et impuissant de conduire la fusée. </a:t>
            </a:r>
          </a:p>
          <a:p>
            <a:pPr algn="just"/>
            <a:r>
              <a:rPr lang="fr-FR" sz="1400" dirty="0"/>
              <a:t>-Mais quand va-t-on arriver à notre destination ? C’est tellement loin ? demande-t-elle a Minotaure.</a:t>
            </a:r>
          </a:p>
          <a:p>
            <a:pPr algn="just"/>
            <a:r>
              <a:rPr lang="fr-FR" sz="1400" dirty="0"/>
              <a:t>-On arrive, on arrive… lui répond-il.</a:t>
            </a:r>
          </a:p>
          <a:p>
            <a:pPr algn="just"/>
            <a:r>
              <a:rPr lang="fr-FR" sz="1400" dirty="0"/>
              <a:t>	En écoutant et admirant le chant de Sirène, le Minotaure n’arrive pas à voir une planète devant lui et il était prêt à s’écraser là ! Heureusement, au dernier moment, il a pu tourner et atterrir sur la planète.</a:t>
            </a:r>
          </a:p>
          <a:p>
            <a:pPr algn="just"/>
            <a:r>
              <a:rPr lang="fr-FR" sz="1400" dirty="0"/>
              <a:t>-Ou sommes-nous, demanda la Sirène.</a:t>
            </a:r>
          </a:p>
          <a:p>
            <a:pPr algn="just"/>
            <a:r>
              <a:rPr lang="fr-FR" sz="1400" dirty="0"/>
              <a:t>-Je… Je ne sais rien, répond le Minotaure. </a:t>
            </a:r>
          </a:p>
          <a:p>
            <a:pPr algn="just"/>
            <a:r>
              <a:rPr lang="fr-FR" sz="1400" dirty="0"/>
              <a:t>	 Il est dehors il ne voit rien à l'horizon. Mais tout à coup sous lui, une trappe s'ouvre et il tombe dans un trou. D'abord il ne sait pas quoi faire. Il a une idée. Sur sa combinaison d'astronaute il a une lampe et l'allume. Maintenant il peut tout voir. Il voit un immense labyrinthe. Ils se croit chez lui dans son labyrinthe. Il voulait explorer le labyrinthe, mais il a oublié la sirène donc avec un saut qui monte très haut il sort du trou et il va chercher la sirène dans son aquarium. Il part à la recherche de la capsule de transformation humaine. Les deux meilleurs amis croient qu’ils ne peuvent pas se perdre parce qu'ils ont le minotaure. Mais après quelques heures de recherche ils ne trouvent pas la capsule. Donc ils commencent à chercher la sortie. Mais ils ne la trouvent pas. Le minotaure dit : " Je ne l'accepte pas souvent, mais je crois qu'on est perdu." </a:t>
            </a:r>
          </a:p>
          <a:p>
            <a:pPr algn="just"/>
            <a:r>
              <a:rPr lang="fr-FR" sz="1400" dirty="0"/>
              <a:t>	Avec la radio, il essaie de contacter la terre mais sans résultats parce que personne ne répond. La sirène et le minotaure sont inquiets et ils ont peur de ne jamais revenir sur la terre. Les amis abandonnent après une longue recherche et tentent de toutes leurs forces de trouver leur chemin de retour à la fusée. Après un certain temps, enfin, ils trouvent la fusée et retournent sur Terre sans prendre une forme humaine. Ils sont tristes et déçus. Ils veulent essayer à nouveau bientôt. La sirène a déjà un nouveau plan sur la façon dont les amis peuvent le faire. </a:t>
            </a:r>
          </a:p>
          <a:p>
            <a:pPr algn="just"/>
            <a:r>
              <a:rPr lang="fr-FR" sz="1400" dirty="0"/>
              <a:t>	Trop, c'est rarement bon. Vous devez être mieux préparés pour les aventures dangereuses. Vous devez avoir des guides expérimentés et le bon équipement. Tous les deux n'avaient aucune idée de l'espace. Le minotaure était seulement chez lui sur la terre et la sirène vivait dans l'eau et ne pouvait rien faire.</a:t>
            </a:r>
          </a:p>
          <a:p>
            <a:pPr algn="just"/>
            <a:r>
              <a:rPr lang="fr-FR" sz="1400" dirty="0"/>
              <a:t>	Dans l'espace personne ne vous entendra crier, alors restez à la maison</a:t>
            </a:r>
          </a:p>
        </p:txBody>
      </p:sp>
      <p:sp>
        <p:nvSpPr>
          <p:cNvPr id="3" name="Rectangle 2">
            <a:extLst>
              <a:ext uri="{FF2B5EF4-FFF2-40B4-BE49-F238E27FC236}">
                <a16:creationId xmlns:a16="http://schemas.microsoft.com/office/drawing/2014/main" id="{57BC2DAC-E2E9-40B6-B66D-BE17B260579C}"/>
              </a:ext>
            </a:extLst>
          </p:cNvPr>
          <p:cNvSpPr/>
          <p:nvPr/>
        </p:nvSpPr>
        <p:spPr>
          <a:xfrm>
            <a:off x="0" y="-1"/>
            <a:ext cx="160421" cy="9720263"/>
          </a:xfrm>
          <a:prstGeom prst="rect">
            <a:avLst/>
          </a:prstGeom>
          <a:solidFill>
            <a:srgbClr val="4BB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BB5C2"/>
              </a:solidFill>
            </a:endParaRPr>
          </a:p>
        </p:txBody>
      </p:sp>
      <p:sp>
        <p:nvSpPr>
          <p:cNvPr id="4" name="Rectangle 3">
            <a:extLst>
              <a:ext uri="{FF2B5EF4-FFF2-40B4-BE49-F238E27FC236}">
                <a16:creationId xmlns:a16="http://schemas.microsoft.com/office/drawing/2014/main" id="{52B13BEA-5256-4E08-881C-B7184187EAB4}"/>
              </a:ext>
            </a:extLst>
          </p:cNvPr>
          <p:cNvSpPr/>
          <p:nvPr/>
        </p:nvSpPr>
        <p:spPr>
          <a:xfrm flipV="1">
            <a:off x="0" y="9643729"/>
            <a:ext cx="7559675" cy="122251"/>
          </a:xfrm>
          <a:prstGeom prst="rect">
            <a:avLst/>
          </a:prstGeom>
          <a:solidFill>
            <a:srgbClr val="4BB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BB5C2"/>
              </a:solidFill>
            </a:endParaRPr>
          </a:p>
        </p:txBody>
      </p:sp>
    </p:spTree>
    <p:extLst>
      <p:ext uri="{BB962C8B-B14F-4D97-AF65-F5344CB8AC3E}">
        <p14:creationId xmlns:p14="http://schemas.microsoft.com/office/powerpoint/2010/main" val="3962489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86B6756-67E0-420C-9CDE-1A1DC0E4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7559675" cy="1067378"/>
          </a:xfrm>
          <a:prstGeom prst="rect">
            <a:avLst/>
          </a:prstGeom>
        </p:spPr>
      </p:pic>
      <p:pic>
        <p:nvPicPr>
          <p:cNvPr id="9" name="Image 8">
            <a:extLst>
              <a:ext uri="{FF2B5EF4-FFF2-40B4-BE49-F238E27FC236}">
                <a16:creationId xmlns:a16="http://schemas.microsoft.com/office/drawing/2014/main" id="{AC9439AC-90AE-402C-ADCF-8D3F761B9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836" y="1083166"/>
            <a:ext cx="5040000" cy="4942452"/>
          </a:xfrm>
          <a:prstGeom prst="rect">
            <a:avLst/>
          </a:prstGeom>
        </p:spPr>
      </p:pic>
      <p:sp>
        <p:nvSpPr>
          <p:cNvPr id="3" name="Rectangle 2">
            <a:extLst>
              <a:ext uri="{FF2B5EF4-FFF2-40B4-BE49-F238E27FC236}">
                <a16:creationId xmlns:a16="http://schemas.microsoft.com/office/drawing/2014/main" id="{4C1C787E-E893-4015-8DFA-C98631C7DEE5}"/>
              </a:ext>
            </a:extLst>
          </p:cNvPr>
          <p:cNvSpPr/>
          <p:nvPr/>
        </p:nvSpPr>
        <p:spPr>
          <a:xfrm>
            <a:off x="-2" y="9350931"/>
            <a:ext cx="3167406" cy="369332"/>
          </a:xfrm>
          <a:prstGeom prst="rect">
            <a:avLst/>
          </a:prstGeom>
          <a:solidFill>
            <a:srgbClr val="4BB5C2"/>
          </a:solidFill>
        </p:spPr>
        <p:txBody>
          <a:bodyPr wrap="none">
            <a:spAutoFit/>
          </a:bodyPr>
          <a:lstStyle/>
          <a:p>
            <a:r>
              <a:rPr lang="fr-FR" b="1" dirty="0">
                <a:solidFill>
                  <a:schemeClr val="bg1"/>
                </a:solidFill>
                <a:hlinkClick r:id="rId4">
                  <a:extLst>
                    <a:ext uri="{A12FA001-AC4F-418D-AE19-62706E023703}">
                      <ahyp:hlinkClr xmlns:ahyp="http://schemas.microsoft.com/office/drawing/2018/hyperlinkcolor" val="tx"/>
                    </a:ext>
                  </a:extLst>
                </a:hlinkClick>
              </a:rPr>
              <a:t>https://youtu.be/9oubLFjiHM4</a:t>
            </a:r>
            <a:endParaRPr lang="fr-FR" b="1" dirty="0">
              <a:solidFill>
                <a:schemeClr val="bg1"/>
              </a:solidFill>
            </a:endParaRPr>
          </a:p>
        </p:txBody>
      </p:sp>
      <p:pic>
        <p:nvPicPr>
          <p:cNvPr id="5" name="Image 4">
            <a:hlinkClick r:id="rId4"/>
            <a:extLst>
              <a:ext uri="{FF2B5EF4-FFF2-40B4-BE49-F238E27FC236}">
                <a16:creationId xmlns:a16="http://schemas.microsoft.com/office/drawing/2014/main" id="{B8138D7B-48F7-4C63-ADE6-107F7B1C3E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5663" y="6313842"/>
            <a:ext cx="5040000" cy="2836635"/>
          </a:xfrm>
          <a:prstGeom prst="rect">
            <a:avLst/>
          </a:prstGeom>
        </p:spPr>
      </p:pic>
      <p:sp>
        <p:nvSpPr>
          <p:cNvPr id="10" name="Rectangle 9">
            <a:extLst>
              <a:ext uri="{FF2B5EF4-FFF2-40B4-BE49-F238E27FC236}">
                <a16:creationId xmlns:a16="http://schemas.microsoft.com/office/drawing/2014/main" id="{B6B481ED-E550-4745-A00A-B3C605B6C208}"/>
              </a:ext>
            </a:extLst>
          </p:cNvPr>
          <p:cNvSpPr/>
          <p:nvPr/>
        </p:nvSpPr>
        <p:spPr>
          <a:xfrm>
            <a:off x="7234989" y="1067379"/>
            <a:ext cx="324686" cy="8652884"/>
          </a:xfrm>
          <a:prstGeom prst="rect">
            <a:avLst/>
          </a:prstGeom>
          <a:solidFill>
            <a:srgbClr val="4BB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BB5C2"/>
              </a:solidFill>
            </a:endParaRPr>
          </a:p>
        </p:txBody>
      </p:sp>
    </p:spTree>
    <p:extLst>
      <p:ext uri="{BB962C8B-B14F-4D97-AF65-F5344CB8AC3E}">
        <p14:creationId xmlns:p14="http://schemas.microsoft.com/office/powerpoint/2010/main" val="3868352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6D5831-1FE2-4E05-8A4C-4BEC9F3A26E1}"/>
              </a:ext>
            </a:extLst>
          </p:cNvPr>
          <p:cNvSpPr/>
          <p:nvPr/>
        </p:nvSpPr>
        <p:spPr>
          <a:xfrm>
            <a:off x="483184" y="0"/>
            <a:ext cx="6593305" cy="9818072"/>
          </a:xfrm>
          <a:prstGeom prst="rect">
            <a:avLst/>
          </a:prstGeom>
        </p:spPr>
        <p:txBody>
          <a:bodyPr wrap="square">
            <a:spAutoFit/>
          </a:bodyPr>
          <a:lstStyle/>
          <a:p>
            <a:pPr algn="ctr"/>
            <a:r>
              <a:rPr lang="fr-FR" b="1" dirty="0"/>
              <a:t>Le Phénix et Pégase</a:t>
            </a:r>
          </a:p>
          <a:p>
            <a:pPr algn="just"/>
            <a:endParaRPr lang="fr-FR" dirty="0"/>
          </a:p>
          <a:p>
            <a:pPr algn="just"/>
            <a:r>
              <a:rPr lang="fr-FR" dirty="0"/>
              <a:t>	</a:t>
            </a:r>
            <a:r>
              <a:rPr lang="fr-FR" sz="1700" dirty="0"/>
              <a:t>Pégase est un cheval inlassable et très rapide ! En effet il a la force d’un cheval et la vitesse d’un oiseau.  Il passe dans l’air comme une rafale de vent. Il est tout blanc avec des ailes énormes et des yeux noirs. Il est un animal délicat et élégant mais aussi très têtu et il n’a peur de rien. Phénix, l’oiseau du feu, il a la grandeur d’un aigle, la tête ornée de plumes splendides de couleurs vives, le cou rayonnant d’or. Il est vraiment très intelligent et il se reproduit tout seul, il renaît toujours de cendres. </a:t>
            </a:r>
          </a:p>
          <a:p>
            <a:pPr algn="just"/>
            <a:r>
              <a:rPr lang="fr-FR" sz="1700" dirty="0"/>
              <a:t>	Le phénix et le pégase sont en quarantaine et les pâtes s'épuisent dans la forêt tropicale. Ils ont faim. Ils cherchent partout mais ils ne trouvent rien. Après des jours de recherche, ils trouvent des pâtes et ils décident de faire une course. Le gagnant va avoir les pâtes. Ils sont d'accord.</a:t>
            </a:r>
          </a:p>
          <a:p>
            <a:pPr algn="just"/>
            <a:r>
              <a:rPr lang="fr-FR" sz="1700" dirty="0"/>
              <a:t>	Ils tracent une ligne de départ avec la craie par terre et fixent la ligne d’arrivée à dix kilomètres de distance près d’un cocotier où les deux animaux vont souvent pour se nourrir. Les deux créatures profitent des grandes ailes qu’ils possèdent pour chercher de gagner la compétition, mais Pégase qui se croit plus rusé et malin, pense de tricher Phénix en s'électrocutant avec l’éclair de Zeus. En effet il possède beaucoup de foudre volée à Zeus quand il était son transporteur. Les deux créatures se mettent sur la ligne de départ et…...prêt…...partez ! Dans le ciel on voit filer les silhouettes de ces deux splendides animaux qui se poursuivent et cherchent de se dépasser. Tout à coup Pégase sort une grosse foudre de son corps et électrocute Phénix en le réduisant en cendre.</a:t>
            </a:r>
          </a:p>
          <a:p>
            <a:pPr algn="just"/>
            <a:r>
              <a:rPr lang="fr-FR" sz="1700" dirty="0"/>
              <a:t>	Les cendres du pauvre animal sont éparpillés dans l’air, mais à ce moment-là un vent impétueux se lève et les cendres sont poussées vite juste derrière la ligne d’arrivée. Tout à coup des cendres de la créature sort un merveilleux animal plus beau et plus splendide qu’avant. Pégase émerveillé dans sa ruse n’avait pas pensé que Phenix renait des flammes. Il assiste impuissant à Phenix qui tranche la ligne d’arrivée et saisi les pâtes tout content de pouvoir se nourrir.</a:t>
            </a:r>
          </a:p>
          <a:p>
            <a:pPr algn="just"/>
            <a:r>
              <a:rPr lang="fr-FR" sz="1700" dirty="0"/>
              <a:t>	Dans la période de confinement à cause du virus on ne doit pas tricher mais s’aider l’un l’autre, autrement c’est mieux de rester à la maison.</a:t>
            </a:r>
          </a:p>
        </p:txBody>
      </p:sp>
      <p:sp>
        <p:nvSpPr>
          <p:cNvPr id="3" name="Rectangle 2">
            <a:extLst>
              <a:ext uri="{FF2B5EF4-FFF2-40B4-BE49-F238E27FC236}">
                <a16:creationId xmlns:a16="http://schemas.microsoft.com/office/drawing/2014/main" id="{F88839E8-7AEE-4A3D-A3F8-4AF8457EEBFD}"/>
              </a:ext>
            </a:extLst>
          </p:cNvPr>
          <p:cNvSpPr/>
          <p:nvPr/>
        </p:nvSpPr>
        <p:spPr>
          <a:xfrm>
            <a:off x="0" y="-1"/>
            <a:ext cx="160421" cy="9720263"/>
          </a:xfrm>
          <a:prstGeom prst="rect">
            <a:avLst/>
          </a:prstGeom>
          <a:solidFill>
            <a:srgbClr val="4BB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BB5C2"/>
              </a:solidFill>
            </a:endParaRPr>
          </a:p>
        </p:txBody>
      </p:sp>
      <p:sp>
        <p:nvSpPr>
          <p:cNvPr id="5" name="Rectangle 4">
            <a:extLst>
              <a:ext uri="{FF2B5EF4-FFF2-40B4-BE49-F238E27FC236}">
                <a16:creationId xmlns:a16="http://schemas.microsoft.com/office/drawing/2014/main" id="{03C03518-1A8A-49B9-ABCD-B2BD0C0E289F}"/>
              </a:ext>
            </a:extLst>
          </p:cNvPr>
          <p:cNvSpPr/>
          <p:nvPr/>
        </p:nvSpPr>
        <p:spPr>
          <a:xfrm flipV="1">
            <a:off x="0" y="9643729"/>
            <a:ext cx="7559675" cy="122251"/>
          </a:xfrm>
          <a:prstGeom prst="rect">
            <a:avLst/>
          </a:prstGeom>
          <a:solidFill>
            <a:srgbClr val="4BB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BB5C2"/>
              </a:solidFill>
            </a:endParaRPr>
          </a:p>
        </p:txBody>
      </p:sp>
    </p:spTree>
    <p:extLst>
      <p:ext uri="{BB962C8B-B14F-4D97-AF65-F5344CB8AC3E}">
        <p14:creationId xmlns:p14="http://schemas.microsoft.com/office/powerpoint/2010/main" val="504821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6F0EC18-5C17-4894-A270-205CA7648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9675" cy="1067378"/>
          </a:xfrm>
          <a:prstGeom prst="rect">
            <a:avLst/>
          </a:prstGeom>
        </p:spPr>
      </p:pic>
      <p:pic>
        <p:nvPicPr>
          <p:cNvPr id="11" name="Image 10">
            <a:extLst>
              <a:ext uri="{FF2B5EF4-FFF2-40B4-BE49-F238E27FC236}">
                <a16:creationId xmlns:a16="http://schemas.microsoft.com/office/drawing/2014/main" id="{FD09CB55-148E-4EE1-B110-403C917E6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837" y="1067378"/>
            <a:ext cx="5040000" cy="4926194"/>
          </a:xfrm>
          <a:prstGeom prst="rect">
            <a:avLst/>
          </a:prstGeom>
        </p:spPr>
      </p:pic>
      <p:pic>
        <p:nvPicPr>
          <p:cNvPr id="13" name="Image 12">
            <a:hlinkClick r:id="rId4"/>
            <a:extLst>
              <a:ext uri="{FF2B5EF4-FFF2-40B4-BE49-F238E27FC236}">
                <a16:creationId xmlns:a16="http://schemas.microsoft.com/office/drawing/2014/main" id="{95578A9F-C424-4A6E-99E5-66E6D04B2D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838" y="6326179"/>
            <a:ext cx="5040000" cy="2836636"/>
          </a:xfrm>
          <a:prstGeom prst="rect">
            <a:avLst/>
          </a:prstGeom>
        </p:spPr>
      </p:pic>
      <p:sp>
        <p:nvSpPr>
          <p:cNvPr id="3" name="Rectangle 2">
            <a:extLst>
              <a:ext uri="{FF2B5EF4-FFF2-40B4-BE49-F238E27FC236}">
                <a16:creationId xmlns:a16="http://schemas.microsoft.com/office/drawing/2014/main" id="{79E87AED-481A-4B47-AE0D-56ACF078DFDC}"/>
              </a:ext>
            </a:extLst>
          </p:cNvPr>
          <p:cNvSpPr/>
          <p:nvPr/>
        </p:nvSpPr>
        <p:spPr>
          <a:xfrm>
            <a:off x="0" y="9350931"/>
            <a:ext cx="3269357" cy="369332"/>
          </a:xfrm>
          <a:prstGeom prst="rect">
            <a:avLst/>
          </a:prstGeom>
          <a:solidFill>
            <a:srgbClr val="4BB5C2"/>
          </a:solidFill>
        </p:spPr>
        <p:txBody>
          <a:bodyPr wrap="none">
            <a:spAutoFit/>
          </a:bodyPr>
          <a:lstStyle/>
          <a:p>
            <a:r>
              <a:rPr lang="fr-FR" b="1" dirty="0">
                <a:solidFill>
                  <a:schemeClr val="bg1"/>
                </a:solidFill>
                <a:hlinkClick r:id="rId4">
                  <a:extLst>
                    <a:ext uri="{A12FA001-AC4F-418D-AE19-62706E023703}">
                      <ahyp:hlinkClr xmlns:ahyp="http://schemas.microsoft.com/office/drawing/2018/hyperlinkcolor" val="tx"/>
                    </a:ext>
                  </a:extLst>
                </a:hlinkClick>
              </a:rPr>
              <a:t>https://youtu.be/rK8Tm6G6auA</a:t>
            </a:r>
            <a:endParaRPr lang="fr-FR" b="1" dirty="0">
              <a:solidFill>
                <a:schemeClr val="bg1"/>
              </a:solidFill>
            </a:endParaRPr>
          </a:p>
        </p:txBody>
      </p:sp>
      <p:sp>
        <p:nvSpPr>
          <p:cNvPr id="9" name="Rectangle 8">
            <a:extLst>
              <a:ext uri="{FF2B5EF4-FFF2-40B4-BE49-F238E27FC236}">
                <a16:creationId xmlns:a16="http://schemas.microsoft.com/office/drawing/2014/main" id="{407A7274-4CCB-4436-A868-E6B548F696EA}"/>
              </a:ext>
            </a:extLst>
          </p:cNvPr>
          <p:cNvSpPr/>
          <p:nvPr/>
        </p:nvSpPr>
        <p:spPr>
          <a:xfrm>
            <a:off x="7234989" y="1067379"/>
            <a:ext cx="324686" cy="8652884"/>
          </a:xfrm>
          <a:prstGeom prst="rect">
            <a:avLst/>
          </a:prstGeom>
          <a:solidFill>
            <a:srgbClr val="4BB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BB5C2"/>
              </a:solidFill>
            </a:endParaRPr>
          </a:p>
        </p:txBody>
      </p:sp>
    </p:spTree>
    <p:extLst>
      <p:ext uri="{BB962C8B-B14F-4D97-AF65-F5344CB8AC3E}">
        <p14:creationId xmlns:p14="http://schemas.microsoft.com/office/powerpoint/2010/main" val="1338582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47807A-DFF5-49FC-8D8B-B16806A8F177}"/>
              </a:ext>
            </a:extLst>
          </p:cNvPr>
          <p:cNvSpPr/>
          <p:nvPr/>
        </p:nvSpPr>
        <p:spPr>
          <a:xfrm>
            <a:off x="238474" y="0"/>
            <a:ext cx="6932347" cy="9571851"/>
          </a:xfrm>
          <a:prstGeom prst="rect">
            <a:avLst/>
          </a:prstGeom>
        </p:spPr>
        <p:txBody>
          <a:bodyPr wrap="square">
            <a:spAutoFit/>
          </a:bodyPr>
          <a:lstStyle/>
          <a:p>
            <a:pPr algn="ctr"/>
            <a:r>
              <a:rPr lang="fr-FR" sz="2200" b="1" dirty="0"/>
              <a:t>Le Sphinx et le Griffon</a:t>
            </a:r>
          </a:p>
          <a:p>
            <a:pPr algn="ctr"/>
            <a:endParaRPr lang="fr-FR" sz="2200" dirty="0"/>
          </a:p>
          <a:p>
            <a:pPr algn="just"/>
            <a:r>
              <a:rPr lang="fr-FR" sz="2200" dirty="0"/>
              <a:t>	Luke Skywalker, le sphinx ne sait pas qui est son père. Mais il veut savoir. Alors il demande à Yoda le griffon, qui est son maître Jedi, et lui pose des questions. Il aimerait qu’il soit son père.</a:t>
            </a:r>
          </a:p>
          <a:p>
            <a:pPr algn="just"/>
            <a:endParaRPr lang="fr-FR" sz="2200" dirty="0"/>
          </a:p>
          <a:p>
            <a:pPr algn="just"/>
            <a:r>
              <a:rPr lang="fr-FR" sz="2200" dirty="0"/>
              <a:t> Le griffon (Yoda) : dis-moi, Luke, pourquoi l’air pas bien aujourd’hui tu as ?</a:t>
            </a:r>
          </a:p>
          <a:p>
            <a:pPr algn="just"/>
            <a:r>
              <a:rPr lang="fr-FR" sz="2200" dirty="0"/>
              <a:t>Le sphinx (Luke) : Mon maître, je suis très triste.</a:t>
            </a:r>
          </a:p>
          <a:p>
            <a:pPr algn="just"/>
            <a:endParaRPr lang="fr-FR" sz="2200" dirty="0"/>
          </a:p>
          <a:p>
            <a:pPr algn="just"/>
            <a:r>
              <a:rPr lang="fr-FR" sz="2200" dirty="0"/>
              <a:t>Yoda : Mais pourquoi ? Qu’est-ce qui te préoccupe ?</a:t>
            </a:r>
          </a:p>
          <a:p>
            <a:pPr algn="just"/>
            <a:r>
              <a:rPr lang="fr-FR" sz="2200" dirty="0"/>
              <a:t>Luke : Je vis dans l'obscurité depuis longtemps. Je ne connais pas mon père. Pourrais-tu m’aider à le trouver sinon je me suicide.</a:t>
            </a:r>
          </a:p>
          <a:p>
            <a:pPr algn="just"/>
            <a:endParaRPr lang="fr-FR" sz="2200" dirty="0"/>
          </a:p>
          <a:p>
            <a:pPr algn="just"/>
            <a:r>
              <a:rPr lang="fr-FR" sz="2200" dirty="0"/>
              <a:t>Yoda : oh mon vieux, non, comme ça être, tu ne dois pas.</a:t>
            </a:r>
          </a:p>
          <a:p>
            <a:pPr algn="just"/>
            <a:r>
              <a:rPr lang="fr-FR" sz="2200" dirty="0"/>
              <a:t>Bien sûr, qui est ton père te dire je peux</a:t>
            </a:r>
          </a:p>
          <a:p>
            <a:pPr algn="just"/>
            <a:r>
              <a:rPr lang="fr-FR" sz="2200" dirty="0"/>
              <a:t>Plus tôt, me parler tu pouvais !!!</a:t>
            </a:r>
          </a:p>
          <a:p>
            <a:pPr algn="just"/>
            <a:r>
              <a:rPr lang="fr-FR" sz="2200" dirty="0"/>
              <a:t>Luke : C’est vrai ? Je t'écoute alors avec les oreilles bien ouvertes. </a:t>
            </a:r>
          </a:p>
          <a:p>
            <a:pPr algn="just"/>
            <a:endParaRPr lang="fr-FR" sz="2200" dirty="0"/>
          </a:p>
          <a:p>
            <a:pPr algn="just"/>
            <a:r>
              <a:rPr lang="fr-FR" sz="2200" dirty="0"/>
              <a:t>Yoda : </a:t>
            </a:r>
            <a:r>
              <a:rPr lang="fr-FR" sz="2200" dirty="0" err="1"/>
              <a:t>Darth</a:t>
            </a:r>
            <a:r>
              <a:rPr lang="fr-FR" sz="2200" dirty="0"/>
              <a:t> Vador ton père s’appelle</a:t>
            </a:r>
          </a:p>
          <a:p>
            <a:pPr algn="just"/>
            <a:r>
              <a:rPr lang="fr-FR" sz="2200" dirty="0"/>
              <a:t>Luke : Oh non, non et encore non !!! C’est impossible ça ! Je ne peux pas le croire.</a:t>
            </a:r>
          </a:p>
          <a:p>
            <a:pPr algn="just"/>
            <a:endParaRPr lang="fr-FR" sz="2200" dirty="0"/>
          </a:p>
          <a:p>
            <a:pPr algn="just"/>
            <a:r>
              <a:rPr lang="fr-FR" sz="2200" dirty="0"/>
              <a:t> Yoda : si le côté obscur de la Force, rencontrer tu ne veux pas, alors, à la maison rester tu dois.</a:t>
            </a:r>
          </a:p>
        </p:txBody>
      </p:sp>
      <p:sp>
        <p:nvSpPr>
          <p:cNvPr id="3" name="Rectangle 2">
            <a:extLst>
              <a:ext uri="{FF2B5EF4-FFF2-40B4-BE49-F238E27FC236}">
                <a16:creationId xmlns:a16="http://schemas.microsoft.com/office/drawing/2014/main" id="{DC036DE9-0D48-4FAF-A61D-C3A26B6F9413}"/>
              </a:ext>
            </a:extLst>
          </p:cNvPr>
          <p:cNvSpPr/>
          <p:nvPr/>
        </p:nvSpPr>
        <p:spPr>
          <a:xfrm>
            <a:off x="0" y="-1"/>
            <a:ext cx="160421" cy="9720263"/>
          </a:xfrm>
          <a:prstGeom prst="rect">
            <a:avLst/>
          </a:prstGeom>
          <a:solidFill>
            <a:srgbClr val="4BB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BB5C2"/>
              </a:solidFill>
            </a:endParaRPr>
          </a:p>
        </p:txBody>
      </p:sp>
      <p:sp>
        <p:nvSpPr>
          <p:cNvPr id="4" name="Rectangle 3">
            <a:extLst>
              <a:ext uri="{FF2B5EF4-FFF2-40B4-BE49-F238E27FC236}">
                <a16:creationId xmlns:a16="http://schemas.microsoft.com/office/drawing/2014/main" id="{3FAA9FD9-6FED-4452-BF9D-EA8BD3F0AF36}"/>
              </a:ext>
            </a:extLst>
          </p:cNvPr>
          <p:cNvSpPr/>
          <p:nvPr/>
        </p:nvSpPr>
        <p:spPr>
          <a:xfrm flipV="1">
            <a:off x="0" y="9643729"/>
            <a:ext cx="7559675" cy="122251"/>
          </a:xfrm>
          <a:prstGeom prst="rect">
            <a:avLst/>
          </a:prstGeom>
          <a:solidFill>
            <a:srgbClr val="4BB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BB5C2"/>
              </a:solidFill>
            </a:endParaRPr>
          </a:p>
        </p:txBody>
      </p:sp>
    </p:spTree>
    <p:extLst>
      <p:ext uri="{BB962C8B-B14F-4D97-AF65-F5344CB8AC3E}">
        <p14:creationId xmlns:p14="http://schemas.microsoft.com/office/powerpoint/2010/main" val="590992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5C6A7B4-510B-445D-8104-3D9CBFEE3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559675" cy="9720263"/>
          </a:xfrm>
          <a:prstGeom prst="rect">
            <a:avLst/>
          </a:prstGeom>
        </p:spPr>
      </p:pic>
    </p:spTree>
    <p:extLst>
      <p:ext uri="{BB962C8B-B14F-4D97-AF65-F5344CB8AC3E}">
        <p14:creationId xmlns:p14="http://schemas.microsoft.com/office/powerpoint/2010/main" val="238795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F9E6C6D-41DE-410C-8A91-C208C5C1F44E}"/>
              </a:ext>
            </a:extLst>
          </p:cNvPr>
          <p:cNvSpPr txBox="1"/>
          <p:nvPr/>
        </p:nvSpPr>
        <p:spPr>
          <a:xfrm>
            <a:off x="639682" y="3276116"/>
            <a:ext cx="6280309" cy="1446550"/>
          </a:xfrm>
          <a:prstGeom prst="rect">
            <a:avLst/>
          </a:prstGeom>
          <a:noFill/>
        </p:spPr>
        <p:txBody>
          <a:bodyPr wrap="none" rtlCol="0">
            <a:spAutoFit/>
          </a:bodyPr>
          <a:lstStyle/>
          <a:p>
            <a:pPr algn="ctr"/>
            <a:r>
              <a:rPr lang="fr-FR" sz="4400" dirty="0"/>
              <a:t>Rédaction de fables</a:t>
            </a:r>
          </a:p>
          <a:p>
            <a:pPr algn="ctr"/>
            <a:r>
              <a:rPr lang="fr-FR" sz="4400" dirty="0"/>
              <a:t>en équipes internationales</a:t>
            </a:r>
          </a:p>
        </p:txBody>
      </p:sp>
      <p:sp>
        <p:nvSpPr>
          <p:cNvPr id="4" name="Rectangle 3">
            <a:extLst>
              <a:ext uri="{FF2B5EF4-FFF2-40B4-BE49-F238E27FC236}">
                <a16:creationId xmlns:a16="http://schemas.microsoft.com/office/drawing/2014/main" id="{9D497FF2-5787-4487-B141-51E8A5A061E3}"/>
              </a:ext>
            </a:extLst>
          </p:cNvPr>
          <p:cNvSpPr/>
          <p:nvPr/>
        </p:nvSpPr>
        <p:spPr>
          <a:xfrm>
            <a:off x="1320896" y="4860131"/>
            <a:ext cx="5599095" cy="5016758"/>
          </a:xfrm>
          <a:prstGeom prst="rect">
            <a:avLst/>
          </a:prstGeom>
        </p:spPr>
        <p:txBody>
          <a:bodyPr wrap="square">
            <a:spAutoFit/>
          </a:bodyPr>
          <a:lstStyle/>
          <a:p>
            <a:r>
              <a:rPr lang="fr-FR" sz="4000" dirty="0" err="1"/>
              <a:t>Siracuse</a:t>
            </a:r>
            <a:r>
              <a:rPr lang="fr-FR" sz="4000" dirty="0"/>
              <a:t> ITALIE</a:t>
            </a:r>
          </a:p>
          <a:p>
            <a:r>
              <a:rPr lang="fr-FR" sz="4000" dirty="0"/>
              <a:t>Bizerte TUNISIE</a:t>
            </a:r>
          </a:p>
          <a:p>
            <a:r>
              <a:rPr lang="fr-FR" sz="4000" dirty="0"/>
              <a:t>Ioannina GRECE</a:t>
            </a:r>
          </a:p>
          <a:p>
            <a:r>
              <a:rPr lang="fr-FR" sz="4000" dirty="0"/>
              <a:t>Berlin ALLEMAGNE</a:t>
            </a:r>
          </a:p>
          <a:p>
            <a:r>
              <a:rPr lang="fr-FR" sz="4000" dirty="0"/>
              <a:t>Lafrançaise FRANCE</a:t>
            </a:r>
          </a:p>
          <a:p>
            <a:r>
              <a:rPr lang="fr-FR" sz="4000" dirty="0"/>
              <a:t>Torre </a:t>
            </a:r>
            <a:r>
              <a:rPr lang="fr-FR" sz="4000" dirty="0" err="1"/>
              <a:t>del</a:t>
            </a:r>
            <a:r>
              <a:rPr lang="fr-FR" sz="4000" dirty="0"/>
              <a:t> Greco ITALIE</a:t>
            </a:r>
          </a:p>
          <a:p>
            <a:r>
              <a:rPr lang="fr-FR" sz="4000" dirty="0"/>
              <a:t>Dnipropetrovsk UKRAINE</a:t>
            </a:r>
          </a:p>
          <a:p>
            <a:endParaRPr lang="fr-FR" sz="4000" dirty="0"/>
          </a:p>
        </p:txBody>
      </p:sp>
      <p:sp>
        <p:nvSpPr>
          <p:cNvPr id="5" name="ZoneTexte 4">
            <a:extLst>
              <a:ext uri="{FF2B5EF4-FFF2-40B4-BE49-F238E27FC236}">
                <a16:creationId xmlns:a16="http://schemas.microsoft.com/office/drawing/2014/main" id="{569F8C90-4D3C-4E34-A5B9-83095E0B5965}"/>
              </a:ext>
            </a:extLst>
          </p:cNvPr>
          <p:cNvSpPr txBox="1"/>
          <p:nvPr/>
        </p:nvSpPr>
        <p:spPr>
          <a:xfrm>
            <a:off x="1061678" y="-4962"/>
            <a:ext cx="6497997" cy="1200329"/>
          </a:xfrm>
          <a:prstGeom prst="rect">
            <a:avLst/>
          </a:prstGeom>
          <a:solidFill>
            <a:srgbClr val="4BB5C2"/>
          </a:solidFill>
          <a:ln>
            <a:noFill/>
          </a:ln>
        </p:spPr>
        <p:txBody>
          <a:bodyPr wrap="none" rtlCol="0">
            <a:spAutoFit/>
          </a:bodyPr>
          <a:lstStyle/>
          <a:p>
            <a:pPr algn="ctr"/>
            <a:r>
              <a:rPr lang="fr-FR" sz="7200" dirty="0">
                <a:solidFill>
                  <a:schemeClr val="bg1"/>
                </a:solidFill>
              </a:rPr>
              <a:t>Projet eTwinning</a:t>
            </a:r>
          </a:p>
        </p:txBody>
      </p:sp>
      <p:pic>
        <p:nvPicPr>
          <p:cNvPr id="7" name="Image 6">
            <a:extLst>
              <a:ext uri="{FF2B5EF4-FFF2-40B4-BE49-F238E27FC236}">
                <a16:creationId xmlns:a16="http://schemas.microsoft.com/office/drawing/2014/main" id="{C12D90C6-3832-4558-8CD8-87D2A4E4A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1" y="1299053"/>
            <a:ext cx="2381250" cy="1800225"/>
          </a:xfrm>
          <a:prstGeom prst="rect">
            <a:avLst/>
          </a:prstGeom>
        </p:spPr>
      </p:pic>
      <p:sp>
        <p:nvSpPr>
          <p:cNvPr id="6" name="Rectangle 5">
            <a:extLst>
              <a:ext uri="{FF2B5EF4-FFF2-40B4-BE49-F238E27FC236}">
                <a16:creationId xmlns:a16="http://schemas.microsoft.com/office/drawing/2014/main" id="{B54ADCA4-58C6-4343-811A-B7E54A36E5BE}"/>
              </a:ext>
            </a:extLst>
          </p:cNvPr>
          <p:cNvSpPr/>
          <p:nvPr/>
        </p:nvSpPr>
        <p:spPr>
          <a:xfrm>
            <a:off x="7234989" y="1195367"/>
            <a:ext cx="324686" cy="8524896"/>
          </a:xfrm>
          <a:prstGeom prst="rect">
            <a:avLst/>
          </a:prstGeom>
          <a:solidFill>
            <a:srgbClr val="4BB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BB5C2"/>
              </a:solidFill>
            </a:endParaRPr>
          </a:p>
        </p:txBody>
      </p:sp>
      <p:sp>
        <p:nvSpPr>
          <p:cNvPr id="8" name="Rectangle 7">
            <a:extLst>
              <a:ext uri="{FF2B5EF4-FFF2-40B4-BE49-F238E27FC236}">
                <a16:creationId xmlns:a16="http://schemas.microsoft.com/office/drawing/2014/main" id="{043DB3EF-7A0C-49BC-A87F-CA10A692724A}"/>
              </a:ext>
            </a:extLst>
          </p:cNvPr>
          <p:cNvSpPr/>
          <p:nvPr/>
        </p:nvSpPr>
        <p:spPr>
          <a:xfrm>
            <a:off x="-1" y="9344471"/>
            <a:ext cx="6238779" cy="369332"/>
          </a:xfrm>
          <a:prstGeom prst="rect">
            <a:avLst/>
          </a:prstGeom>
          <a:solidFill>
            <a:srgbClr val="4BB5C2"/>
          </a:solidFill>
        </p:spPr>
        <p:txBody>
          <a:bodyPr wrap="square">
            <a:spAutoFit/>
          </a:bodyPr>
          <a:lstStyle/>
          <a:p>
            <a:r>
              <a:rPr lang="fr-FR" b="1" dirty="0">
                <a:solidFill>
                  <a:schemeClr val="bg1"/>
                </a:solidFill>
                <a:hlinkClick r:id="rId3">
                  <a:extLst>
                    <a:ext uri="{A12FA001-AC4F-418D-AE19-62706E023703}">
                      <ahyp:hlinkClr xmlns:ahyp="http://schemas.microsoft.com/office/drawing/2018/hyperlinkcolor" val="tx"/>
                    </a:ext>
                  </a:extLst>
                </a:hlinkClick>
              </a:rPr>
              <a:t>https://twinspace.etwinning.net/91629/pages/page/667658</a:t>
            </a:r>
            <a:endParaRPr lang="fr-FR" b="1" dirty="0">
              <a:solidFill>
                <a:schemeClr val="bg1"/>
              </a:solidFill>
            </a:endParaRPr>
          </a:p>
        </p:txBody>
      </p:sp>
    </p:spTree>
    <p:extLst>
      <p:ext uri="{BB962C8B-B14F-4D97-AF65-F5344CB8AC3E}">
        <p14:creationId xmlns:p14="http://schemas.microsoft.com/office/powerpoint/2010/main" val="249610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C844CDF-090D-4EFA-9B17-DE63712D7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757" y="95801"/>
            <a:ext cx="3060000" cy="2121012"/>
          </a:xfrm>
          <a:prstGeom prst="rect">
            <a:avLst/>
          </a:prstGeom>
        </p:spPr>
      </p:pic>
      <p:pic>
        <p:nvPicPr>
          <p:cNvPr id="11" name="Image 10">
            <a:extLst>
              <a:ext uri="{FF2B5EF4-FFF2-40B4-BE49-F238E27FC236}">
                <a16:creationId xmlns:a16="http://schemas.microsoft.com/office/drawing/2014/main" id="{349E1136-6C9F-4906-900F-F9174D67E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16" y="2816401"/>
            <a:ext cx="3060293" cy="2298897"/>
          </a:xfrm>
          <a:prstGeom prst="rect">
            <a:avLst/>
          </a:prstGeom>
        </p:spPr>
      </p:pic>
      <p:pic>
        <p:nvPicPr>
          <p:cNvPr id="15" name="Image 14">
            <a:extLst>
              <a:ext uri="{FF2B5EF4-FFF2-40B4-BE49-F238E27FC236}">
                <a16:creationId xmlns:a16="http://schemas.microsoft.com/office/drawing/2014/main" id="{0069699A-1E68-4554-91E0-286524783F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1757" y="2330530"/>
            <a:ext cx="3060000" cy="2927437"/>
          </a:xfrm>
          <a:prstGeom prst="rect">
            <a:avLst/>
          </a:prstGeom>
        </p:spPr>
      </p:pic>
      <p:pic>
        <p:nvPicPr>
          <p:cNvPr id="17" name="Image 16">
            <a:extLst>
              <a:ext uri="{FF2B5EF4-FFF2-40B4-BE49-F238E27FC236}">
                <a16:creationId xmlns:a16="http://schemas.microsoft.com/office/drawing/2014/main" id="{23D885BF-3144-4B0A-B645-EDAF6F5ED4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009" y="5474388"/>
            <a:ext cx="3060000" cy="1908857"/>
          </a:xfrm>
          <a:prstGeom prst="rect">
            <a:avLst/>
          </a:prstGeom>
        </p:spPr>
      </p:pic>
      <p:pic>
        <p:nvPicPr>
          <p:cNvPr id="19" name="Image 18">
            <a:extLst>
              <a:ext uri="{FF2B5EF4-FFF2-40B4-BE49-F238E27FC236}">
                <a16:creationId xmlns:a16="http://schemas.microsoft.com/office/drawing/2014/main" id="{5166E9DD-05A5-4192-B44F-DABD17814C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4461" y="5433330"/>
            <a:ext cx="3060000" cy="2393357"/>
          </a:xfrm>
          <a:prstGeom prst="rect">
            <a:avLst/>
          </a:prstGeom>
        </p:spPr>
      </p:pic>
      <p:pic>
        <p:nvPicPr>
          <p:cNvPr id="21" name="Image 20">
            <a:extLst>
              <a:ext uri="{FF2B5EF4-FFF2-40B4-BE49-F238E27FC236}">
                <a16:creationId xmlns:a16="http://schemas.microsoft.com/office/drawing/2014/main" id="{F8C042A4-B568-4207-AE45-AC43D922DB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716" y="7585838"/>
            <a:ext cx="3060000" cy="1991544"/>
          </a:xfrm>
          <a:prstGeom prst="rect">
            <a:avLst/>
          </a:prstGeom>
        </p:spPr>
      </p:pic>
      <p:cxnSp>
        <p:nvCxnSpPr>
          <p:cNvPr id="23" name="Connecteur droit 22">
            <a:extLst>
              <a:ext uri="{FF2B5EF4-FFF2-40B4-BE49-F238E27FC236}">
                <a16:creationId xmlns:a16="http://schemas.microsoft.com/office/drawing/2014/main" id="{ABE143A0-41F3-484C-AA64-9A367297C2CD}"/>
              </a:ext>
            </a:extLst>
          </p:cNvPr>
          <p:cNvCxnSpPr/>
          <p:nvPr/>
        </p:nvCxnSpPr>
        <p:spPr>
          <a:xfrm>
            <a:off x="3779837" y="-1"/>
            <a:ext cx="0" cy="9720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CC8F5F78-1D08-4E12-B5D5-0CA5BA7A3CBF}"/>
              </a:ext>
            </a:extLst>
          </p:cNvPr>
          <p:cNvCxnSpPr>
            <a:cxnSpLocks/>
          </p:cNvCxnSpPr>
          <p:nvPr/>
        </p:nvCxnSpPr>
        <p:spPr>
          <a:xfrm flipH="1">
            <a:off x="1" y="2706738"/>
            <a:ext cx="37798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787C1951-7319-47C7-8365-C2AAF8CC43AC}"/>
              </a:ext>
            </a:extLst>
          </p:cNvPr>
          <p:cNvCxnSpPr>
            <a:cxnSpLocks/>
          </p:cNvCxnSpPr>
          <p:nvPr/>
        </p:nvCxnSpPr>
        <p:spPr>
          <a:xfrm flipH="1">
            <a:off x="3784543" y="2277916"/>
            <a:ext cx="37798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7D98ABD7-829A-4BFD-BECE-982DDD045524}"/>
              </a:ext>
            </a:extLst>
          </p:cNvPr>
          <p:cNvCxnSpPr>
            <a:cxnSpLocks/>
          </p:cNvCxnSpPr>
          <p:nvPr/>
        </p:nvCxnSpPr>
        <p:spPr>
          <a:xfrm flipH="1">
            <a:off x="-14906" y="5306876"/>
            <a:ext cx="37798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B05B6B31-0650-45FB-8B87-A507021E186E}"/>
              </a:ext>
            </a:extLst>
          </p:cNvPr>
          <p:cNvCxnSpPr>
            <a:cxnSpLocks/>
          </p:cNvCxnSpPr>
          <p:nvPr/>
        </p:nvCxnSpPr>
        <p:spPr>
          <a:xfrm flipH="1">
            <a:off x="1" y="7519490"/>
            <a:ext cx="37798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497CC34B-63C8-4498-B27F-E7B64EFA5709}"/>
              </a:ext>
            </a:extLst>
          </p:cNvPr>
          <p:cNvCxnSpPr>
            <a:cxnSpLocks/>
          </p:cNvCxnSpPr>
          <p:nvPr/>
        </p:nvCxnSpPr>
        <p:spPr>
          <a:xfrm flipH="1">
            <a:off x="3766242" y="5233758"/>
            <a:ext cx="37798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6D297C94-5810-45D8-82D7-3598626A302F}"/>
              </a:ext>
            </a:extLst>
          </p:cNvPr>
          <p:cNvCxnSpPr>
            <a:cxnSpLocks/>
          </p:cNvCxnSpPr>
          <p:nvPr/>
        </p:nvCxnSpPr>
        <p:spPr>
          <a:xfrm flipH="1">
            <a:off x="3778578" y="7826687"/>
            <a:ext cx="3779836" cy="0"/>
          </a:xfrm>
          <a:prstGeom prst="line">
            <a:avLst/>
          </a:prstGeom>
        </p:spPr>
        <p:style>
          <a:lnRef idx="1">
            <a:schemeClr val="accent1"/>
          </a:lnRef>
          <a:fillRef idx="0">
            <a:schemeClr val="accent1"/>
          </a:fillRef>
          <a:effectRef idx="0">
            <a:schemeClr val="accent1"/>
          </a:effectRef>
          <a:fontRef idx="minor">
            <a:schemeClr val="tx1"/>
          </a:fontRef>
        </p:style>
      </p:cxnSp>
      <p:pic>
        <p:nvPicPr>
          <p:cNvPr id="36" name="Image 35">
            <a:extLst>
              <a:ext uri="{FF2B5EF4-FFF2-40B4-BE49-F238E27FC236}">
                <a16:creationId xmlns:a16="http://schemas.microsoft.com/office/drawing/2014/main" id="{684E4671-1347-4A19-B3CC-2FFC12AC71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39126" y="8010269"/>
            <a:ext cx="3060000" cy="1526409"/>
          </a:xfrm>
          <a:prstGeom prst="rect">
            <a:avLst/>
          </a:prstGeom>
        </p:spPr>
      </p:pic>
      <p:pic>
        <p:nvPicPr>
          <p:cNvPr id="4" name="Image 3">
            <a:extLst>
              <a:ext uri="{FF2B5EF4-FFF2-40B4-BE49-F238E27FC236}">
                <a16:creationId xmlns:a16="http://schemas.microsoft.com/office/drawing/2014/main" id="{9C040854-34E3-48E9-9829-ED42D775EE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5012" y="66871"/>
            <a:ext cx="3060000" cy="2524942"/>
          </a:xfrm>
          <a:prstGeom prst="rect">
            <a:avLst/>
          </a:prstGeom>
        </p:spPr>
      </p:pic>
      <p:sp>
        <p:nvSpPr>
          <p:cNvPr id="18" name="Rectangle 17">
            <a:extLst>
              <a:ext uri="{FF2B5EF4-FFF2-40B4-BE49-F238E27FC236}">
                <a16:creationId xmlns:a16="http://schemas.microsoft.com/office/drawing/2014/main" id="{70570F98-5C0A-4DC0-B3BB-9268A8938F76}"/>
              </a:ext>
            </a:extLst>
          </p:cNvPr>
          <p:cNvSpPr/>
          <p:nvPr/>
        </p:nvSpPr>
        <p:spPr>
          <a:xfrm>
            <a:off x="0" y="-1"/>
            <a:ext cx="160421" cy="9720263"/>
          </a:xfrm>
          <a:prstGeom prst="rect">
            <a:avLst/>
          </a:prstGeom>
          <a:solidFill>
            <a:srgbClr val="4BB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BB5C2"/>
              </a:solidFill>
            </a:endParaRPr>
          </a:p>
        </p:txBody>
      </p:sp>
      <p:sp>
        <p:nvSpPr>
          <p:cNvPr id="20" name="Rectangle 19">
            <a:extLst>
              <a:ext uri="{FF2B5EF4-FFF2-40B4-BE49-F238E27FC236}">
                <a16:creationId xmlns:a16="http://schemas.microsoft.com/office/drawing/2014/main" id="{8EEE0BB9-FA0B-4619-AFAE-299E0A2BB241}"/>
              </a:ext>
            </a:extLst>
          </p:cNvPr>
          <p:cNvSpPr/>
          <p:nvPr/>
        </p:nvSpPr>
        <p:spPr>
          <a:xfrm flipV="1">
            <a:off x="0" y="9643729"/>
            <a:ext cx="7559675" cy="122251"/>
          </a:xfrm>
          <a:prstGeom prst="rect">
            <a:avLst/>
          </a:prstGeom>
          <a:solidFill>
            <a:srgbClr val="4BB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BB5C2"/>
              </a:solidFill>
            </a:endParaRPr>
          </a:p>
        </p:txBody>
      </p:sp>
    </p:spTree>
    <p:extLst>
      <p:ext uri="{BB962C8B-B14F-4D97-AF65-F5344CB8AC3E}">
        <p14:creationId xmlns:p14="http://schemas.microsoft.com/office/powerpoint/2010/main" val="369918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9849C88-926C-4E72-A6AB-A3A194BF5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836" y="1067378"/>
            <a:ext cx="5040000" cy="4633548"/>
          </a:xfrm>
          <a:prstGeom prst="rect">
            <a:avLst/>
          </a:prstGeom>
        </p:spPr>
      </p:pic>
      <p:pic>
        <p:nvPicPr>
          <p:cNvPr id="9" name="Image 8">
            <a:extLst>
              <a:ext uri="{FF2B5EF4-FFF2-40B4-BE49-F238E27FC236}">
                <a16:creationId xmlns:a16="http://schemas.microsoft.com/office/drawing/2014/main" id="{C52F4429-C928-40C2-8732-1E231445F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559675" cy="1067378"/>
          </a:xfrm>
          <a:prstGeom prst="rect">
            <a:avLst/>
          </a:prstGeom>
        </p:spPr>
      </p:pic>
      <p:pic>
        <p:nvPicPr>
          <p:cNvPr id="11" name="Image 10">
            <a:hlinkClick r:id="rId4"/>
            <a:extLst>
              <a:ext uri="{FF2B5EF4-FFF2-40B4-BE49-F238E27FC236}">
                <a16:creationId xmlns:a16="http://schemas.microsoft.com/office/drawing/2014/main" id="{B5E9BC65-21E7-4586-8A0C-4D5EFD278A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836" y="6104381"/>
            <a:ext cx="5040000" cy="2836635"/>
          </a:xfrm>
          <a:prstGeom prst="rect">
            <a:avLst/>
          </a:prstGeom>
        </p:spPr>
      </p:pic>
      <p:sp>
        <p:nvSpPr>
          <p:cNvPr id="2" name="Rectangle 1">
            <a:extLst>
              <a:ext uri="{FF2B5EF4-FFF2-40B4-BE49-F238E27FC236}">
                <a16:creationId xmlns:a16="http://schemas.microsoft.com/office/drawing/2014/main" id="{77CB9B37-8AE7-47A0-9404-69F633E7B3F6}"/>
              </a:ext>
            </a:extLst>
          </p:cNvPr>
          <p:cNvSpPr/>
          <p:nvPr/>
        </p:nvSpPr>
        <p:spPr>
          <a:xfrm>
            <a:off x="0" y="9344471"/>
            <a:ext cx="3161122" cy="369332"/>
          </a:xfrm>
          <a:prstGeom prst="rect">
            <a:avLst/>
          </a:prstGeom>
          <a:solidFill>
            <a:srgbClr val="4BB5C2"/>
          </a:solidFill>
        </p:spPr>
        <p:txBody>
          <a:bodyPr wrap="square">
            <a:spAutoFit/>
          </a:bodyPr>
          <a:lstStyle/>
          <a:p>
            <a:r>
              <a:rPr lang="fr-FR" b="1" dirty="0">
                <a:solidFill>
                  <a:schemeClr val="bg1"/>
                </a:solidFill>
                <a:hlinkClick r:id="rId4">
                  <a:extLst>
                    <a:ext uri="{A12FA001-AC4F-418D-AE19-62706E023703}">
                      <ahyp:hlinkClr xmlns:ahyp="http://schemas.microsoft.com/office/drawing/2018/hyperlinkcolor" val="tx"/>
                    </a:ext>
                  </a:extLst>
                </a:hlinkClick>
              </a:rPr>
              <a:t>https://youtu.be/VAT_eB_C5f8</a:t>
            </a:r>
            <a:endParaRPr lang="fr-FR" b="1" dirty="0">
              <a:solidFill>
                <a:schemeClr val="bg1"/>
              </a:solidFill>
            </a:endParaRPr>
          </a:p>
        </p:txBody>
      </p:sp>
      <p:sp>
        <p:nvSpPr>
          <p:cNvPr id="7" name="Rectangle 6">
            <a:extLst>
              <a:ext uri="{FF2B5EF4-FFF2-40B4-BE49-F238E27FC236}">
                <a16:creationId xmlns:a16="http://schemas.microsoft.com/office/drawing/2014/main" id="{401868C1-0E9E-4942-8F41-BFE238D9D08E}"/>
              </a:ext>
            </a:extLst>
          </p:cNvPr>
          <p:cNvSpPr/>
          <p:nvPr/>
        </p:nvSpPr>
        <p:spPr>
          <a:xfrm>
            <a:off x="7234989" y="1067379"/>
            <a:ext cx="324686" cy="8652884"/>
          </a:xfrm>
          <a:prstGeom prst="rect">
            <a:avLst/>
          </a:prstGeom>
          <a:solidFill>
            <a:srgbClr val="4BB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BB5C2"/>
              </a:solidFill>
            </a:endParaRPr>
          </a:p>
        </p:txBody>
      </p:sp>
    </p:spTree>
    <p:extLst>
      <p:ext uri="{BB962C8B-B14F-4D97-AF65-F5344CB8AC3E}">
        <p14:creationId xmlns:p14="http://schemas.microsoft.com/office/powerpoint/2010/main" val="2790222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CCA20C-555D-4E8E-A68C-F9DD9283EB88}"/>
              </a:ext>
            </a:extLst>
          </p:cNvPr>
          <p:cNvSpPr/>
          <p:nvPr/>
        </p:nvSpPr>
        <p:spPr>
          <a:xfrm>
            <a:off x="274637" y="0"/>
            <a:ext cx="7010400" cy="9571851"/>
          </a:xfrm>
          <a:prstGeom prst="rect">
            <a:avLst/>
          </a:prstGeom>
        </p:spPr>
        <p:txBody>
          <a:bodyPr wrap="square">
            <a:spAutoFit/>
          </a:bodyPr>
          <a:lstStyle/>
          <a:p>
            <a:pPr algn="ctr"/>
            <a:r>
              <a:rPr lang="fr-FR" sz="1600" b="1" dirty="0"/>
              <a:t>Le Centaure et l'Hippocampe</a:t>
            </a:r>
          </a:p>
          <a:p>
            <a:pPr algn="ctr"/>
            <a:endParaRPr lang="fr-FR" sz="1400" b="1" dirty="0"/>
          </a:p>
          <a:p>
            <a:pPr algn="just"/>
            <a:r>
              <a:rPr lang="fr-FR" sz="1400" dirty="0"/>
              <a:t>	Dans une petite ville près de l’océan glacé d’</a:t>
            </a:r>
            <a:r>
              <a:rPr lang="fr-FR" sz="1400" dirty="0" err="1"/>
              <a:t>Hippocanville</a:t>
            </a:r>
            <a:r>
              <a:rPr lang="fr-FR" sz="1400" dirty="0"/>
              <a:t>, vivent un hippocampe doux et sympa et un bon centaure dédié à la famille. Le nom du petit centaure est </a:t>
            </a:r>
            <a:r>
              <a:rPr lang="fr-FR" sz="1400" dirty="0" err="1"/>
              <a:t>Cencey</a:t>
            </a:r>
            <a:r>
              <a:rPr lang="fr-FR" sz="1400" dirty="0"/>
              <a:t>. </a:t>
            </a:r>
            <a:r>
              <a:rPr lang="fr-FR" sz="1400" dirty="0" err="1"/>
              <a:t>Cencey</a:t>
            </a:r>
            <a:r>
              <a:rPr lang="fr-FR" sz="1400" dirty="0"/>
              <a:t> est très timide mais intelligent aussi. Il porte un pull qui couvre bien. Ses poils sont brun foncé. </a:t>
            </a:r>
          </a:p>
          <a:p>
            <a:pPr algn="just"/>
            <a:r>
              <a:rPr lang="fr-FR" sz="1400" dirty="0"/>
              <a:t>L'hippocampe s'appelle Lou. Il est sage et vieux. Il a des reflets bleuâtres et verdâtres. Sa nageoire est blessée.</a:t>
            </a:r>
          </a:p>
          <a:p>
            <a:pPr algn="just"/>
            <a:r>
              <a:rPr lang="fr-FR" sz="1400" dirty="0"/>
              <a:t>	Ils ne se connaissent pas. Un jour d’été </a:t>
            </a:r>
            <a:r>
              <a:rPr lang="fr-FR" sz="1400" dirty="0" err="1"/>
              <a:t>Cencey</a:t>
            </a:r>
            <a:r>
              <a:rPr lang="fr-FR" sz="1400" dirty="0"/>
              <a:t> longe la côte. Il est triste parce que ses cohabitants l'ont mis en colère parce qu’il s’est récemment disputé avec un ami qui a volé son déjeuner. Tout à coup il découvre quelque chose. Il voit des traînées rouge-sang dans l'eau. Il s'effraie. Plus loin, un bruit très fort presque comme s'il y avait beaucoup d'animaux qui couraient, et ils sont très proches. Il voit une masse avec des reflets bleuâtres et verdâtres. Il a eu un pressentiment. Il s'approche et voit que c'est un hippocampe. Il salue l'hippocampe et lui demande s'ils veulent faire quelque chose ensemble. L'hippocampe est d'accord, mais il faut faire attention parce que sa nageoire est blessée et il a du mal à nager et à marcher. Les deux créatures commencent à se connaître et ils découvrent d'être similaires. Ils sont devenus amis.</a:t>
            </a:r>
          </a:p>
          <a:p>
            <a:pPr algn="just"/>
            <a:r>
              <a:rPr lang="fr-FR" sz="1400" dirty="0"/>
              <a:t>Les deux se promènent sur la plage et rient beaucoup. L'hippocampe est fatigué après la longue promenade, il dit qu'il doit rentrer à la maison et que le centaure ne devrait pas continuer seul. Mais le centaure continue. Quand il entend quelque chose …. Le centaure va vérifier ce qui se passait et voit de nombreux centaures qui courent.  Le petit centaure </a:t>
            </a:r>
            <a:r>
              <a:rPr lang="fr-FR" sz="1400" dirty="0" err="1"/>
              <a:t>Cencey</a:t>
            </a:r>
            <a:r>
              <a:rPr lang="fr-FR" sz="1400" dirty="0"/>
              <a:t> n'a pas compris ce qui se passait, mais parmi mille centaures il voit son père. Le centaure s'approche, avec difficulté, et demande à son père ce qui était en train d’arriver.  Son père répond que les centaures poursuivaient des ennemis qui voulaient le tuer. </a:t>
            </a:r>
          </a:p>
          <a:p>
            <a:pPr algn="just"/>
            <a:r>
              <a:rPr lang="fr-FR" sz="1400" dirty="0"/>
              <a:t>	Il fait nuit et les deux amis cherchent un abri pour dormir. Tout à coup ils voient une petite maison abandonnée et ils entrent. Pendant qu’ils dorment, à l’aube, ils sont réveillés par un grand bruit. Le père de </a:t>
            </a:r>
            <a:r>
              <a:rPr lang="fr-FR" sz="1400" dirty="0" err="1"/>
              <a:t>Cencey</a:t>
            </a:r>
            <a:r>
              <a:rPr lang="fr-FR" sz="1400" dirty="0"/>
              <a:t> et le troupeau de centaures frappent à la porte de la maison. Très agité, le père dit à son fils qu’il est en pleine guerre avec les dragons et pour cette raison son aide est nécessaire. </a:t>
            </a:r>
            <a:r>
              <a:rPr lang="fr-FR" sz="1400" dirty="0" err="1"/>
              <a:t>Cencey</a:t>
            </a:r>
            <a:r>
              <a:rPr lang="fr-FR" sz="1400" dirty="0"/>
              <a:t> n’hésite pas et suit son père partant pour la guerre. L’hippocampe n’a pas le temps d'arrêter son ami et il reste seul dans la maison. Trois jours plus tard </a:t>
            </a:r>
            <a:r>
              <a:rPr lang="fr-FR" sz="1400" dirty="0" err="1"/>
              <a:t>Cencey</a:t>
            </a:r>
            <a:r>
              <a:rPr lang="fr-FR" sz="1400" dirty="0"/>
              <a:t> revient fatigué et triste. Il dit à son ami qu’il doit partir nécessairement avec son père, parce que la guerre n’était pas finie. Ils doivent aller chercher les dragons et les tuer. Le lendemain il prendra le bateau avec son père et les autres centaures pour rejoindre les dragons.</a:t>
            </a:r>
          </a:p>
          <a:p>
            <a:pPr algn="just"/>
            <a:r>
              <a:rPr lang="fr-FR" sz="1400" dirty="0"/>
              <a:t>Lou, l’hippocampe est désespéré : il supplie son ami de n’aller pas à la guerre : il est trop petit et faible, la mer est trop agitée et sûrement il ne pourra plus rentrer. </a:t>
            </a:r>
            <a:r>
              <a:rPr lang="fr-FR" sz="1400" dirty="0" err="1"/>
              <a:t>Cencey</a:t>
            </a:r>
            <a:r>
              <a:rPr lang="fr-FR" sz="1400" dirty="0"/>
              <a:t> est divisé entre l’amour pour son père et l’amitié avec Lou. A la fin il décide de partir. Les deux amis s’embrassent et pleurent ensemble.</a:t>
            </a:r>
          </a:p>
          <a:p>
            <a:pPr algn="just"/>
            <a:r>
              <a:rPr lang="fr-FR" sz="1400" dirty="0"/>
              <a:t>	Le lendemain Lou décide de quitter la maison et rentrer chez lui. Quand il arrive à son domicile il note un groupe de centaures qui parlent entre eux, désespérés. Il s’approche et leur demande ce qu’il est arrivé. Le plus âgé du groupe lui dit que le bateau de </a:t>
            </a:r>
            <a:r>
              <a:rPr lang="fr-FR" sz="1400" dirty="0" err="1"/>
              <a:t>Cencey</a:t>
            </a:r>
            <a:r>
              <a:rPr lang="fr-FR" sz="1400" dirty="0"/>
              <a:t> et de son père a été détruit par un fort raz de marée et tous les centaures sont morts. Lou est détruit par la douleur. Il a perdu son meilleur ami à cause d’une guerre inutile.</a:t>
            </a:r>
          </a:p>
          <a:p>
            <a:pPr algn="just"/>
            <a:r>
              <a:rPr lang="fr-FR" sz="1400" dirty="0"/>
              <a:t>	Les guerres sont très dangereuses, il ne faut pas les faire, il faut rester à la maison ! </a:t>
            </a:r>
          </a:p>
        </p:txBody>
      </p:sp>
      <p:sp>
        <p:nvSpPr>
          <p:cNvPr id="3" name="Rectangle 2">
            <a:extLst>
              <a:ext uri="{FF2B5EF4-FFF2-40B4-BE49-F238E27FC236}">
                <a16:creationId xmlns:a16="http://schemas.microsoft.com/office/drawing/2014/main" id="{FFA2925E-E183-4A2F-BE15-E3460938F547}"/>
              </a:ext>
            </a:extLst>
          </p:cNvPr>
          <p:cNvSpPr/>
          <p:nvPr/>
        </p:nvSpPr>
        <p:spPr>
          <a:xfrm>
            <a:off x="0" y="-1"/>
            <a:ext cx="160421" cy="9720263"/>
          </a:xfrm>
          <a:prstGeom prst="rect">
            <a:avLst/>
          </a:prstGeom>
          <a:solidFill>
            <a:srgbClr val="4BB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BB5C2"/>
              </a:solidFill>
            </a:endParaRPr>
          </a:p>
        </p:txBody>
      </p:sp>
      <p:sp>
        <p:nvSpPr>
          <p:cNvPr id="4" name="Rectangle 3">
            <a:extLst>
              <a:ext uri="{FF2B5EF4-FFF2-40B4-BE49-F238E27FC236}">
                <a16:creationId xmlns:a16="http://schemas.microsoft.com/office/drawing/2014/main" id="{6691706F-26B5-4D9B-B695-2275AD193D42}"/>
              </a:ext>
            </a:extLst>
          </p:cNvPr>
          <p:cNvSpPr/>
          <p:nvPr/>
        </p:nvSpPr>
        <p:spPr>
          <a:xfrm flipV="1">
            <a:off x="0" y="9643729"/>
            <a:ext cx="7559675" cy="122251"/>
          </a:xfrm>
          <a:prstGeom prst="rect">
            <a:avLst/>
          </a:prstGeom>
          <a:solidFill>
            <a:srgbClr val="4BB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BB5C2"/>
              </a:solidFill>
            </a:endParaRPr>
          </a:p>
        </p:txBody>
      </p:sp>
    </p:spTree>
    <p:extLst>
      <p:ext uri="{BB962C8B-B14F-4D97-AF65-F5344CB8AC3E}">
        <p14:creationId xmlns:p14="http://schemas.microsoft.com/office/powerpoint/2010/main" val="252581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CB4C286-9862-4F98-8250-C568808AE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559675" cy="1067378"/>
          </a:xfrm>
          <a:prstGeom prst="rect">
            <a:avLst/>
          </a:prstGeom>
        </p:spPr>
      </p:pic>
      <p:pic>
        <p:nvPicPr>
          <p:cNvPr id="9" name="Image 8">
            <a:extLst>
              <a:ext uri="{FF2B5EF4-FFF2-40B4-BE49-F238E27FC236}">
                <a16:creationId xmlns:a16="http://schemas.microsoft.com/office/drawing/2014/main" id="{4CB32517-C453-4E98-9D6A-2B32F6470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837" y="1067379"/>
            <a:ext cx="5040000" cy="4958710"/>
          </a:xfrm>
          <a:prstGeom prst="rect">
            <a:avLst/>
          </a:prstGeom>
        </p:spPr>
      </p:pic>
      <p:sp>
        <p:nvSpPr>
          <p:cNvPr id="5" name="Rectangle 4">
            <a:extLst>
              <a:ext uri="{FF2B5EF4-FFF2-40B4-BE49-F238E27FC236}">
                <a16:creationId xmlns:a16="http://schemas.microsoft.com/office/drawing/2014/main" id="{13A51A39-38EF-4A48-A8C9-D1E2658A6400}"/>
              </a:ext>
            </a:extLst>
          </p:cNvPr>
          <p:cNvSpPr/>
          <p:nvPr/>
        </p:nvSpPr>
        <p:spPr>
          <a:xfrm>
            <a:off x="7234989" y="1067379"/>
            <a:ext cx="324686" cy="8652884"/>
          </a:xfrm>
          <a:prstGeom prst="rect">
            <a:avLst/>
          </a:prstGeom>
          <a:solidFill>
            <a:srgbClr val="4BB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BB5C2"/>
              </a:solidFill>
            </a:endParaRPr>
          </a:p>
        </p:txBody>
      </p:sp>
      <p:pic>
        <p:nvPicPr>
          <p:cNvPr id="3" name="Image 2">
            <a:hlinkClick r:id="rId4"/>
            <a:extLst>
              <a:ext uri="{FF2B5EF4-FFF2-40B4-BE49-F238E27FC236}">
                <a16:creationId xmlns:a16="http://schemas.microsoft.com/office/drawing/2014/main" id="{8539882E-5DCC-4AD3-A536-D90280697D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837" y="6281976"/>
            <a:ext cx="5040000" cy="2831402"/>
          </a:xfrm>
          <a:prstGeom prst="rect">
            <a:avLst/>
          </a:prstGeom>
        </p:spPr>
      </p:pic>
      <p:sp>
        <p:nvSpPr>
          <p:cNvPr id="7" name="Rectangle 6">
            <a:extLst>
              <a:ext uri="{FF2B5EF4-FFF2-40B4-BE49-F238E27FC236}">
                <a16:creationId xmlns:a16="http://schemas.microsoft.com/office/drawing/2014/main" id="{BF26C230-6E50-4023-AB8A-7F291A6D25C1}"/>
              </a:ext>
            </a:extLst>
          </p:cNvPr>
          <p:cNvSpPr/>
          <p:nvPr/>
        </p:nvSpPr>
        <p:spPr>
          <a:xfrm>
            <a:off x="0" y="9344471"/>
            <a:ext cx="3161122" cy="369332"/>
          </a:xfrm>
          <a:prstGeom prst="rect">
            <a:avLst/>
          </a:prstGeom>
          <a:solidFill>
            <a:srgbClr val="4BB5C2"/>
          </a:solidFill>
        </p:spPr>
        <p:txBody>
          <a:bodyPr wrap="square">
            <a:spAutoFit/>
          </a:bodyPr>
          <a:lstStyle/>
          <a:p>
            <a:r>
              <a:rPr lang="fr-FR" b="1" dirty="0">
                <a:solidFill>
                  <a:schemeClr val="bg1"/>
                </a:solidFill>
                <a:hlinkClick r:id="rId4">
                  <a:extLst>
                    <a:ext uri="{A12FA001-AC4F-418D-AE19-62706E023703}">
                      <ahyp:hlinkClr xmlns:ahyp="http://schemas.microsoft.com/office/drawing/2018/hyperlinkcolor" val="tx"/>
                    </a:ext>
                  </a:extLst>
                </a:hlinkClick>
              </a:rPr>
              <a:t>https://youtu.be/gCZtcutcP1Q</a:t>
            </a:r>
            <a:endParaRPr lang="fr-FR" b="1" dirty="0">
              <a:solidFill>
                <a:schemeClr val="bg1"/>
              </a:solidFill>
            </a:endParaRPr>
          </a:p>
        </p:txBody>
      </p:sp>
    </p:spTree>
    <p:extLst>
      <p:ext uri="{BB962C8B-B14F-4D97-AF65-F5344CB8AC3E}">
        <p14:creationId xmlns:p14="http://schemas.microsoft.com/office/powerpoint/2010/main" val="1154853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EACFF1-460B-4998-8278-F2DA49606AA9}"/>
              </a:ext>
            </a:extLst>
          </p:cNvPr>
          <p:cNvSpPr/>
          <p:nvPr/>
        </p:nvSpPr>
        <p:spPr>
          <a:xfrm>
            <a:off x="507248" y="58816"/>
            <a:ext cx="6545178" cy="9602629"/>
          </a:xfrm>
          <a:prstGeom prst="rect">
            <a:avLst/>
          </a:prstGeom>
        </p:spPr>
        <p:txBody>
          <a:bodyPr wrap="square">
            <a:spAutoFit/>
          </a:bodyPr>
          <a:lstStyle/>
          <a:p>
            <a:pPr algn="ctr"/>
            <a:r>
              <a:rPr lang="fr-FR" sz="1600" b="1" dirty="0"/>
              <a:t>Le Cerbère et la Licorne</a:t>
            </a:r>
          </a:p>
          <a:p>
            <a:pPr algn="ctr"/>
            <a:endParaRPr lang="fr-FR" sz="1600" dirty="0"/>
          </a:p>
          <a:p>
            <a:pPr algn="just"/>
            <a:r>
              <a:rPr lang="fr-FR" sz="1600" dirty="0"/>
              <a:t>	</a:t>
            </a:r>
            <a:r>
              <a:rPr lang="fr-FR" sz="1500" dirty="0"/>
              <a:t>Le Cerbère est un grand, fort et sauvage chien à trois têtes il garde l'enfer. Le Cerbère a une fourrure noire, il est dangereux. La licorne est un cheval avec une corne au milieu du front. Elle est invincible mais aussi très attentionnée, attentive et responsable. Elle aime aider ses amis et s'inquiète s'ils font quelque chose au détriment des autres. C'est un être très paisible et raisonnable et fait tout pour aider les autres. </a:t>
            </a:r>
          </a:p>
          <a:p>
            <a:pPr algn="just"/>
            <a:r>
              <a:rPr lang="fr-FR" sz="1500" dirty="0"/>
              <a:t>	Le Cerbère est malade : il a un rhume, une toux et il est toujours fatigué. Il essaie de se soigner avec les médicaments qu’il a à la maison mais n’obtient aucun effet parce que sa maladie n'est pas connue. Il ne remarque même pas qu'il est malade. La licorne voit que son ami le Cerbère ne va pas bien donc elle lui dit de rester à la maison. Mais il s'ennuie à la maison. Le Cerbère essaie de changer son avis en jouant avec un ballon, mais sans résultat.</a:t>
            </a:r>
          </a:p>
          <a:p>
            <a:pPr algn="just"/>
            <a:r>
              <a:rPr lang="fr-FR" sz="1500" dirty="0"/>
              <a:t> 	Après deux semaines à la maison, le Cerbère ne peut plus! Il étouffe, il s’ennuie autant qu’il ne peut plus rester dedans. Tout à coup, il a une idée : Il décide d'aller dehors. Il va au centre-ville, il se balade, il achète un café pour boire, un grand hamburger à emporter car les il est interdit de s’asseoir dans les tables. Il va enfin dans le parc pour manger, se régaler de tout cela et se relaxer sur la pelouse ! C'était si rafraîchissant cette sortie !!!! Il est devenu tout à fait différent ! Il est en bonne humeur et le sourire illumine son visage ! Mais, quand il rend visite chez licorne, c’est la déception.  Ça choque la licorne quand elle arrive à la maison.</a:t>
            </a:r>
          </a:p>
          <a:p>
            <a:pPr algn="just"/>
            <a:r>
              <a:rPr lang="fr-FR" sz="1500" dirty="0"/>
              <a:t>Elle lui demande alors : Tu as contaminé combien de personnes ?</a:t>
            </a:r>
          </a:p>
          <a:p>
            <a:pPr algn="just"/>
            <a:r>
              <a:rPr lang="fr-FR" sz="1500" dirty="0"/>
              <a:t>Le Cerbère lui répond sans lui découvrir toute la vérité : Euh... j'étais juste allé faire un tour de jogging au parc. Aujourd’hui c’est mon anniversaire. J’ai le droit de sortir un peu ! Tu sais avec la machine avec laquelle je puis changer d'endroit. </a:t>
            </a:r>
          </a:p>
          <a:p>
            <a:pPr algn="just"/>
            <a:r>
              <a:rPr lang="fr-FR" sz="1500" dirty="0"/>
              <a:t>La licorne dit alors : Mais tu n'as pas de têtes ou quoi ? Même avec trois têtes tu n'y arrives pas à réfléchir. </a:t>
            </a:r>
          </a:p>
          <a:p>
            <a:pPr algn="just"/>
            <a:r>
              <a:rPr lang="fr-FR" sz="1500" dirty="0"/>
              <a:t>Le Cerbère : oh là </a:t>
            </a:r>
            <a:r>
              <a:rPr lang="fr-FR" sz="1500" dirty="0" err="1"/>
              <a:t>là</a:t>
            </a:r>
            <a:r>
              <a:rPr lang="fr-FR" sz="1500" dirty="0"/>
              <a:t>, calme-toi ! J'ai mis mon masque pour ne pas contaminer personne. </a:t>
            </a:r>
          </a:p>
          <a:p>
            <a:pPr algn="just"/>
            <a:r>
              <a:rPr lang="fr-FR" sz="1500" dirty="0"/>
              <a:t>La licorne : Mais ça ne suffit pas ! Je le sais que c’est ton anniversaire, ainsi je t’offre trois petites cornes magiques pour tes trois têtes. Si tu les mets ils forment une couronne qui se fixera sur la couronne de ce virus inconnu, il s'arrêtera et tu guériras sans contaminer les autres. Mais pour avoir effet tu dois rester à la maison. Ton job c'est quand même toujours de garder l'enfer. </a:t>
            </a:r>
          </a:p>
          <a:p>
            <a:pPr algn="just"/>
            <a:r>
              <a:rPr lang="fr-FR" sz="1500" dirty="0"/>
              <a:t>Le Cerbère : Merci mon ami, j’ai appris la leçon, Je sais, ça ne va plus arriver.</a:t>
            </a:r>
          </a:p>
          <a:p>
            <a:pPr algn="just"/>
            <a:r>
              <a:rPr lang="fr-FR" sz="1500" dirty="0"/>
              <a:t>	Pour ne pas contaminer d'autres personne n'allez pas dehors si vous êtes infectés parce que cela est un risque pour certains autres. Il faut toujours respecter les autres, même si on doit faire des sacrifices. Pendant la pandémie il faut rester à la maison pour sauvegarder soi-même et les autres.</a:t>
            </a:r>
          </a:p>
        </p:txBody>
      </p:sp>
      <p:sp>
        <p:nvSpPr>
          <p:cNvPr id="3" name="Rectangle 2">
            <a:extLst>
              <a:ext uri="{FF2B5EF4-FFF2-40B4-BE49-F238E27FC236}">
                <a16:creationId xmlns:a16="http://schemas.microsoft.com/office/drawing/2014/main" id="{B83CDBB5-2A3D-4930-9EA6-E2C859FFBE68}"/>
              </a:ext>
            </a:extLst>
          </p:cNvPr>
          <p:cNvSpPr/>
          <p:nvPr/>
        </p:nvSpPr>
        <p:spPr>
          <a:xfrm>
            <a:off x="0" y="-1"/>
            <a:ext cx="160421" cy="9720263"/>
          </a:xfrm>
          <a:prstGeom prst="rect">
            <a:avLst/>
          </a:prstGeom>
          <a:solidFill>
            <a:srgbClr val="4BB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BB5C2"/>
              </a:solidFill>
            </a:endParaRPr>
          </a:p>
        </p:txBody>
      </p:sp>
      <p:sp>
        <p:nvSpPr>
          <p:cNvPr id="4" name="Rectangle 3">
            <a:extLst>
              <a:ext uri="{FF2B5EF4-FFF2-40B4-BE49-F238E27FC236}">
                <a16:creationId xmlns:a16="http://schemas.microsoft.com/office/drawing/2014/main" id="{9EB5D5D4-DD1E-4A65-BC08-AF057C353DDF}"/>
              </a:ext>
            </a:extLst>
          </p:cNvPr>
          <p:cNvSpPr/>
          <p:nvPr/>
        </p:nvSpPr>
        <p:spPr>
          <a:xfrm flipV="1">
            <a:off x="0" y="9643729"/>
            <a:ext cx="7559675" cy="122251"/>
          </a:xfrm>
          <a:prstGeom prst="rect">
            <a:avLst/>
          </a:prstGeom>
          <a:solidFill>
            <a:srgbClr val="4BB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BB5C2"/>
              </a:solidFill>
            </a:endParaRPr>
          </a:p>
        </p:txBody>
      </p:sp>
    </p:spTree>
    <p:extLst>
      <p:ext uri="{BB962C8B-B14F-4D97-AF65-F5344CB8AC3E}">
        <p14:creationId xmlns:p14="http://schemas.microsoft.com/office/powerpoint/2010/main" val="2356795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610FD41-E644-43A7-BA3C-706FF1769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559675" cy="1067378"/>
          </a:xfrm>
          <a:prstGeom prst="rect">
            <a:avLst/>
          </a:prstGeom>
        </p:spPr>
      </p:pic>
      <p:pic>
        <p:nvPicPr>
          <p:cNvPr id="9" name="Image 8">
            <a:extLst>
              <a:ext uri="{FF2B5EF4-FFF2-40B4-BE49-F238E27FC236}">
                <a16:creationId xmlns:a16="http://schemas.microsoft.com/office/drawing/2014/main" id="{482EE22D-27E3-4426-A9B6-CE39EBEA4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854" y="1067379"/>
            <a:ext cx="5040000" cy="5202581"/>
          </a:xfrm>
          <a:prstGeom prst="rect">
            <a:avLst/>
          </a:prstGeom>
        </p:spPr>
      </p:pic>
      <p:pic>
        <p:nvPicPr>
          <p:cNvPr id="11" name="Image 10">
            <a:hlinkClick r:id="rId4"/>
            <a:extLst>
              <a:ext uri="{FF2B5EF4-FFF2-40B4-BE49-F238E27FC236}">
                <a16:creationId xmlns:a16="http://schemas.microsoft.com/office/drawing/2014/main" id="{A5CC5DEA-C1B5-4118-A6B6-0C87A15451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854" y="6320998"/>
            <a:ext cx="5040000" cy="2836635"/>
          </a:xfrm>
          <a:prstGeom prst="rect">
            <a:avLst/>
          </a:prstGeom>
        </p:spPr>
      </p:pic>
      <p:sp>
        <p:nvSpPr>
          <p:cNvPr id="3" name="Rectangle 2">
            <a:extLst>
              <a:ext uri="{FF2B5EF4-FFF2-40B4-BE49-F238E27FC236}">
                <a16:creationId xmlns:a16="http://schemas.microsoft.com/office/drawing/2014/main" id="{0434BC27-48FF-4B55-9BFD-78C4B352FD77}"/>
              </a:ext>
            </a:extLst>
          </p:cNvPr>
          <p:cNvSpPr/>
          <p:nvPr/>
        </p:nvSpPr>
        <p:spPr>
          <a:xfrm>
            <a:off x="0" y="9350931"/>
            <a:ext cx="3166893" cy="369332"/>
          </a:xfrm>
          <a:prstGeom prst="rect">
            <a:avLst/>
          </a:prstGeom>
          <a:solidFill>
            <a:srgbClr val="4BB5C2"/>
          </a:solidFill>
        </p:spPr>
        <p:txBody>
          <a:bodyPr wrap="none">
            <a:spAutoFit/>
          </a:bodyPr>
          <a:lstStyle/>
          <a:p>
            <a:r>
              <a:rPr lang="fr-FR" b="1" dirty="0">
                <a:solidFill>
                  <a:schemeClr val="bg1"/>
                </a:solidFill>
                <a:hlinkClick r:id="rId4">
                  <a:extLst>
                    <a:ext uri="{A12FA001-AC4F-418D-AE19-62706E023703}">
                      <ahyp:hlinkClr xmlns:ahyp="http://schemas.microsoft.com/office/drawing/2018/hyperlinkcolor" val="tx"/>
                    </a:ext>
                  </a:extLst>
                </a:hlinkClick>
              </a:rPr>
              <a:t>https://youtu.be/RGtSyaRHasg</a:t>
            </a:r>
            <a:endParaRPr lang="fr-FR" b="1" dirty="0">
              <a:solidFill>
                <a:schemeClr val="bg1"/>
              </a:solidFill>
            </a:endParaRPr>
          </a:p>
        </p:txBody>
      </p:sp>
      <p:sp>
        <p:nvSpPr>
          <p:cNvPr id="7" name="Rectangle 6">
            <a:extLst>
              <a:ext uri="{FF2B5EF4-FFF2-40B4-BE49-F238E27FC236}">
                <a16:creationId xmlns:a16="http://schemas.microsoft.com/office/drawing/2014/main" id="{F4BB1C5F-7BBC-4FCF-A06B-84E57DBE375E}"/>
              </a:ext>
            </a:extLst>
          </p:cNvPr>
          <p:cNvSpPr/>
          <p:nvPr/>
        </p:nvSpPr>
        <p:spPr>
          <a:xfrm>
            <a:off x="7234989" y="1067379"/>
            <a:ext cx="324686" cy="8652884"/>
          </a:xfrm>
          <a:prstGeom prst="rect">
            <a:avLst/>
          </a:prstGeom>
          <a:solidFill>
            <a:srgbClr val="4BB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BB5C2"/>
              </a:solidFill>
            </a:endParaRPr>
          </a:p>
        </p:txBody>
      </p:sp>
    </p:spTree>
    <p:extLst>
      <p:ext uri="{BB962C8B-B14F-4D97-AF65-F5344CB8AC3E}">
        <p14:creationId xmlns:p14="http://schemas.microsoft.com/office/powerpoint/2010/main" val="428264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55000C-2C30-4008-9DAE-F22385074146}"/>
              </a:ext>
            </a:extLst>
          </p:cNvPr>
          <p:cNvSpPr/>
          <p:nvPr/>
        </p:nvSpPr>
        <p:spPr>
          <a:xfrm>
            <a:off x="411394" y="0"/>
            <a:ext cx="6566922" cy="9818329"/>
          </a:xfrm>
          <a:prstGeom prst="rect">
            <a:avLst/>
          </a:prstGeom>
        </p:spPr>
        <p:txBody>
          <a:bodyPr wrap="square">
            <a:spAutoFit/>
          </a:bodyPr>
          <a:lstStyle/>
          <a:p>
            <a:pPr algn="ctr"/>
            <a:r>
              <a:rPr lang="fr-FR" sz="1600" b="1" dirty="0"/>
              <a:t>Le Dragon et le Lycanthrope</a:t>
            </a:r>
          </a:p>
          <a:p>
            <a:pPr algn="ctr">
              <a:lnSpc>
                <a:spcPts val="2000"/>
              </a:lnSpc>
            </a:pPr>
            <a:endParaRPr lang="fr-FR" dirty="0"/>
          </a:p>
          <a:p>
            <a:pPr algn="just">
              <a:lnSpc>
                <a:spcPts val="2000"/>
              </a:lnSpc>
            </a:pPr>
            <a:r>
              <a:rPr lang="fr-FR" dirty="0"/>
              <a:t>	</a:t>
            </a:r>
            <a:r>
              <a:rPr lang="fr-FR" sz="1600" dirty="0" err="1"/>
              <a:t>Hoggy</a:t>
            </a:r>
            <a:r>
              <a:rPr lang="fr-FR" sz="1600" dirty="0"/>
              <a:t> est un petit dragon rouge. Il a de grandes ailes et des écailles transparentes dans tout le corps. Il vit dans le bois avec son père et sa mère. Il est en train d’apprendre de ses parents à cracher du feu. La grand-mère de </a:t>
            </a:r>
            <a:r>
              <a:rPr lang="fr-FR" sz="1600" dirty="0" err="1"/>
              <a:t>Hoggy</a:t>
            </a:r>
            <a:r>
              <a:rPr lang="fr-FR" sz="1600" dirty="0"/>
              <a:t> vit toute seule dans le même bois que </a:t>
            </a:r>
            <a:r>
              <a:rPr lang="fr-FR" sz="1600" dirty="0" err="1"/>
              <a:t>Hoggy</a:t>
            </a:r>
            <a:r>
              <a:rPr lang="fr-FR" sz="1600" dirty="0"/>
              <a:t> mais sa maison est très loin de celle du petit dragon. Elle est vieille et malade.</a:t>
            </a:r>
          </a:p>
          <a:p>
            <a:pPr algn="just">
              <a:lnSpc>
                <a:spcPts val="2000"/>
              </a:lnSpc>
            </a:pPr>
            <a:r>
              <a:rPr lang="fr-FR" sz="1600" dirty="0"/>
              <a:t>	Dans le bois des dragons, les jours passent tranquillement ; le petit dragon rouge </a:t>
            </a:r>
            <a:r>
              <a:rPr lang="fr-FR" sz="1600" dirty="0" err="1"/>
              <a:t>Hoggy</a:t>
            </a:r>
            <a:r>
              <a:rPr lang="fr-FR" sz="1600" dirty="0"/>
              <a:t> joue tout seul et s’ennuie un peu ; alors il demande à sa mère de pouvoir rendre visite à sa grand-mère malade et qui habite dans une petite maison au bout du bois. Malgré un peu d'inquiétude elle accepte et prépare un panier avec une galette et un pot de beurre à apporter à la grand-mère. Le petit dragon est très content : il pourra courir et s’amuser tout seul dans le bois.</a:t>
            </a:r>
          </a:p>
          <a:p>
            <a:pPr algn="just">
              <a:lnSpc>
                <a:spcPts val="2000"/>
              </a:lnSpc>
            </a:pPr>
            <a:r>
              <a:rPr lang="fr-FR" sz="1600" dirty="0"/>
              <a:t>	</a:t>
            </a:r>
            <a:r>
              <a:rPr lang="fr-FR" sz="1600" dirty="0" err="1"/>
              <a:t>Hoggy</a:t>
            </a:r>
            <a:r>
              <a:rPr lang="fr-FR" sz="1600" dirty="0"/>
              <a:t> court çà et là, émerveillé des hauteurs des arbres, des chants des oiseaux, s’éloigne jusqu'à perdre le chemin que sa mère lui a recommandé de suivre. Dans le même temps, le parfum de la galette et du beurre frais réveille un petit pincement d’un mystérieux  habitant du bois qui s’approche de </a:t>
            </a:r>
            <a:r>
              <a:rPr lang="fr-FR" sz="1600" dirty="0" err="1"/>
              <a:t>Hoggy</a:t>
            </a:r>
            <a:r>
              <a:rPr lang="fr-FR" sz="1600" dirty="0"/>
              <a:t> et vole le panier en s'éloignant comme la foudre. Le petit dragon, épouvanté et triste, cherche inutilement de rejoindre le voleur mais c’est impossible, il a disparu. Enfin, après avoir erré dans le bois et après avoir cueilli des fruits pour sa grand-mère, il arrive à la maison de la mamie quand la nuit est déjà tombée. Il frappe à la porte et sa grand-mère lui dit : - Mon petit entre ! Tu es enfin arrivé ! J’ai tellement faim, où est mon dîner ? - Mamie je suis désolé-dit </a:t>
            </a:r>
            <a:r>
              <a:rPr lang="fr-FR" sz="1600" dirty="0" err="1"/>
              <a:t>Hoggy</a:t>
            </a:r>
            <a:r>
              <a:rPr lang="fr-FR" sz="1600" dirty="0"/>
              <a:t> - j’ai perdu ton dîner, je t’ai apporté des fruits ! A ce moment-là, une chose terrible arrive.</a:t>
            </a:r>
          </a:p>
          <a:p>
            <a:pPr algn="just">
              <a:lnSpc>
                <a:spcPts val="2000"/>
              </a:lnSpc>
            </a:pPr>
            <a:r>
              <a:rPr lang="fr-FR" sz="1600" dirty="0"/>
              <a:t>	Un rayon de pleine lune éclaire la chambre et se pose sur la grand-mère. Et voilà la transformation : mamie a le corps couvert de longs poils gris, les dents pointues, les oreilles très longs et les yeux rouges comme le feu. C’est un lycanthrope qui regarde </a:t>
            </a:r>
            <a:r>
              <a:rPr lang="fr-FR" sz="1600" dirty="0" err="1"/>
              <a:t>Hoggy</a:t>
            </a:r>
            <a:r>
              <a:rPr lang="fr-FR" sz="1600" dirty="0"/>
              <a:t> en colère et très affamé. Le petit dragon est très épouvanté, mais il se rappelle de la leçon que ses parents lui ont enseignée :</a:t>
            </a:r>
          </a:p>
          <a:p>
            <a:pPr algn="just">
              <a:lnSpc>
                <a:spcPts val="2000"/>
              </a:lnSpc>
            </a:pPr>
            <a:r>
              <a:rPr lang="fr-FR" sz="1600" dirty="0"/>
              <a:t>Il commence à cracher du feu de sa bouche pour se défendre, mais les flammes, puisqu’il est encore très jeune, sont trop faibles contre le loup garou. Alors il s’enfuit et court partout dans le bois. Il ne retrouvera jamais son chemin de retour. </a:t>
            </a:r>
          </a:p>
          <a:p>
            <a:pPr algn="just">
              <a:lnSpc>
                <a:spcPts val="2000"/>
              </a:lnSpc>
            </a:pPr>
            <a:r>
              <a:rPr lang="fr-FR" sz="1600" dirty="0"/>
              <a:t>	Si tu es encore petit et tu ne sais pas cracher du feu tu dois rester à la maison.</a:t>
            </a:r>
          </a:p>
        </p:txBody>
      </p:sp>
      <p:sp>
        <p:nvSpPr>
          <p:cNvPr id="3" name="Rectangle 2">
            <a:extLst>
              <a:ext uri="{FF2B5EF4-FFF2-40B4-BE49-F238E27FC236}">
                <a16:creationId xmlns:a16="http://schemas.microsoft.com/office/drawing/2014/main" id="{720A13EE-CD69-4D9D-897F-BC2FD9DE0F35}"/>
              </a:ext>
            </a:extLst>
          </p:cNvPr>
          <p:cNvSpPr/>
          <p:nvPr/>
        </p:nvSpPr>
        <p:spPr>
          <a:xfrm>
            <a:off x="0" y="-1"/>
            <a:ext cx="160421" cy="9720263"/>
          </a:xfrm>
          <a:prstGeom prst="rect">
            <a:avLst/>
          </a:prstGeom>
          <a:solidFill>
            <a:srgbClr val="4BB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BB5C2"/>
              </a:solidFill>
            </a:endParaRPr>
          </a:p>
        </p:txBody>
      </p:sp>
      <p:sp>
        <p:nvSpPr>
          <p:cNvPr id="4" name="Rectangle 3">
            <a:extLst>
              <a:ext uri="{FF2B5EF4-FFF2-40B4-BE49-F238E27FC236}">
                <a16:creationId xmlns:a16="http://schemas.microsoft.com/office/drawing/2014/main" id="{E9A6ED3F-A39C-49CE-9DE4-CFE716619249}"/>
              </a:ext>
            </a:extLst>
          </p:cNvPr>
          <p:cNvSpPr/>
          <p:nvPr/>
        </p:nvSpPr>
        <p:spPr>
          <a:xfrm flipV="1">
            <a:off x="0" y="9643729"/>
            <a:ext cx="7559675" cy="122251"/>
          </a:xfrm>
          <a:prstGeom prst="rect">
            <a:avLst/>
          </a:prstGeom>
          <a:solidFill>
            <a:srgbClr val="4BB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BB5C2"/>
              </a:solidFill>
            </a:endParaRPr>
          </a:p>
        </p:txBody>
      </p:sp>
    </p:spTree>
    <p:extLst>
      <p:ext uri="{BB962C8B-B14F-4D97-AF65-F5344CB8AC3E}">
        <p14:creationId xmlns:p14="http://schemas.microsoft.com/office/powerpoint/2010/main" val="154220777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933</TotalTime>
  <Words>3231</Words>
  <Application>Microsoft Office PowerPoint</Application>
  <PresentationFormat>Personnalisé</PresentationFormat>
  <Paragraphs>91</Paragraphs>
  <Slides>16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eric vayssie</dc:creator>
  <cp:lastModifiedBy>eric vayssie</cp:lastModifiedBy>
  <cp:revision>42</cp:revision>
  <dcterms:created xsi:type="dcterms:W3CDTF">2019-05-28T19:04:29Z</dcterms:created>
  <dcterms:modified xsi:type="dcterms:W3CDTF">2020-06-11T21:17:17Z</dcterms:modified>
</cp:coreProperties>
</file>