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D05E-8C62-457F-8F76-2055C009D2E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C673-F183-4920-9EC5-654069DF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D05E-8C62-457F-8F76-2055C009D2E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C673-F183-4920-9EC5-654069DF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7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D05E-8C62-457F-8F76-2055C009D2E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C673-F183-4920-9EC5-654069DF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1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D05E-8C62-457F-8F76-2055C009D2E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C673-F183-4920-9EC5-654069DF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4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D05E-8C62-457F-8F76-2055C009D2E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C673-F183-4920-9EC5-654069DF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0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D05E-8C62-457F-8F76-2055C009D2E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C673-F183-4920-9EC5-654069DF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2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D05E-8C62-457F-8F76-2055C009D2E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C673-F183-4920-9EC5-654069DF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8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D05E-8C62-457F-8F76-2055C009D2E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C673-F183-4920-9EC5-654069DF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2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D05E-8C62-457F-8F76-2055C009D2E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C673-F183-4920-9EC5-654069DF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D05E-8C62-457F-8F76-2055C009D2E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C673-F183-4920-9EC5-654069DF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D05E-8C62-457F-8F76-2055C009D2E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C673-F183-4920-9EC5-654069DF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9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1D05E-8C62-457F-8F76-2055C009D2E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C673-F183-4920-9EC5-654069DF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2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un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Prague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Petr Jelínek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Prague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capital</a:t>
            </a:r>
            <a:r>
              <a:rPr lang="cs-CZ" dirty="0" smtClean="0"/>
              <a:t> city </a:t>
            </a:r>
            <a:r>
              <a:rPr lang="cs-CZ" dirty="0" err="1" smtClean="0"/>
              <a:t>of</a:t>
            </a:r>
            <a:r>
              <a:rPr lang="cs-CZ" dirty="0" smtClean="0"/>
              <a:t> Czech Republic and 14th </a:t>
            </a:r>
            <a:r>
              <a:rPr lang="cs-CZ" dirty="0" err="1" smtClean="0"/>
              <a:t>largest</a:t>
            </a:r>
            <a:r>
              <a:rPr lang="cs-CZ" dirty="0" smtClean="0"/>
              <a:t> city in </a:t>
            </a:r>
            <a:r>
              <a:rPr lang="cs-CZ" dirty="0" err="1" smtClean="0"/>
              <a:t>Europien</a:t>
            </a:r>
            <a:r>
              <a:rPr lang="cs-CZ" dirty="0" smtClean="0"/>
              <a:t> Union. </a:t>
            </a:r>
            <a:r>
              <a:rPr lang="en-US" dirty="0"/>
              <a:t>Situated in the north-west of the country on the Vltava river, the city is home to about 1.3 million </a:t>
            </a:r>
            <a:r>
              <a:rPr lang="en-US" dirty="0" smtClean="0"/>
              <a:t>people</a:t>
            </a:r>
            <a:r>
              <a:rPr lang="cs-CZ" dirty="0" smtClean="0"/>
              <a:t>.</a:t>
            </a:r>
          </a:p>
          <a:p>
            <a:r>
              <a:rPr lang="en-US" dirty="0"/>
              <a:t>Prague has been a political, cultural and economic </a:t>
            </a:r>
            <a:r>
              <a:rPr lang="en-US" dirty="0" err="1"/>
              <a:t>centre</a:t>
            </a:r>
            <a:r>
              <a:rPr lang="en-US" dirty="0"/>
              <a:t> of central Europe complete with a rich history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Prague is home to a number of famous cultural attractions, many of which survived the violence and destruction of 20th-century Europe. Main attractions include the Prague Castle, the Charles Bridge, Old Town </a:t>
            </a:r>
            <a:r>
              <a:rPr lang="en-US" dirty="0" smtClean="0"/>
              <a:t>Square</a:t>
            </a:r>
            <a:r>
              <a:rPr lang="cs-CZ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 Prague astronomical clock, the Jewish Quarter, </a:t>
            </a:r>
            <a:r>
              <a:rPr lang="en-US" dirty="0" err="1"/>
              <a:t>Petřín</a:t>
            </a:r>
            <a:r>
              <a:rPr lang="en-US" dirty="0"/>
              <a:t> hill and </a:t>
            </a:r>
            <a:r>
              <a:rPr lang="en-US" dirty="0" err="1"/>
              <a:t>Vyšehrad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637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Prague </a:t>
            </a:r>
            <a:r>
              <a:rPr lang="cs-CZ" dirty="0" err="1" smtClean="0">
                <a:solidFill>
                  <a:schemeClr val="bg1"/>
                </a:solidFill>
              </a:rPr>
              <a:t>Castle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is a castle </a:t>
            </a:r>
            <a:r>
              <a:rPr lang="en-US" dirty="0" smtClean="0">
                <a:solidFill>
                  <a:schemeClr val="bg1"/>
                </a:solidFill>
              </a:rPr>
              <a:t>complex, </a:t>
            </a:r>
            <a:r>
              <a:rPr lang="en-US" dirty="0">
                <a:solidFill>
                  <a:schemeClr val="bg1"/>
                </a:solidFill>
              </a:rPr>
              <a:t>dating from the 9th century. It is the official office of the President of the Czech Republic. The castle was a seat of power for kings of Bohemia, Holy </a:t>
            </a:r>
            <a:r>
              <a:rPr lang="en-US" dirty="0" smtClean="0">
                <a:solidFill>
                  <a:schemeClr val="bg1"/>
                </a:solidFill>
              </a:rPr>
              <a:t>Roman </a:t>
            </a:r>
            <a:r>
              <a:rPr lang="en-US" dirty="0">
                <a:solidFill>
                  <a:schemeClr val="bg1"/>
                </a:solidFill>
              </a:rPr>
              <a:t>emperors, and presidents of Czechoslovakia. The Bohemian Crown Jewels are kept within a hidden room inside it.</a:t>
            </a:r>
          </a:p>
        </p:txBody>
      </p:sp>
    </p:spTree>
    <p:extLst>
      <p:ext uri="{BB962C8B-B14F-4D97-AF65-F5344CB8AC3E}">
        <p14:creationId xmlns:p14="http://schemas.microsoft.com/office/powerpoint/2010/main" val="3741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Charlest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bridge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Charles </a:t>
            </a:r>
            <a:r>
              <a:rPr lang="cs-CZ" dirty="0" err="1" smtClean="0">
                <a:solidFill>
                  <a:schemeClr val="bg1"/>
                </a:solidFill>
              </a:rPr>
              <a:t>Bridge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is</a:t>
            </a:r>
            <a:r>
              <a:rPr lang="cs-CZ" dirty="0" smtClean="0">
                <a:solidFill>
                  <a:schemeClr val="bg1"/>
                </a:solidFill>
              </a:rPr>
              <a:t> a </a:t>
            </a:r>
            <a:r>
              <a:rPr lang="cs-CZ" dirty="0" err="1" smtClean="0">
                <a:solidFill>
                  <a:schemeClr val="bg1"/>
                </a:solidFill>
              </a:rPr>
              <a:t>historic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bridge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that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crosses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Vltava </a:t>
            </a:r>
            <a:r>
              <a:rPr lang="cs-CZ" dirty="0" err="1" smtClean="0">
                <a:solidFill>
                  <a:schemeClr val="bg1"/>
                </a:solidFill>
              </a:rPr>
              <a:t>river</a:t>
            </a:r>
            <a:r>
              <a:rPr lang="cs-CZ" dirty="0" smtClean="0">
                <a:solidFill>
                  <a:schemeClr val="bg1"/>
                </a:solidFill>
              </a:rPr>
              <a:t>. </a:t>
            </a:r>
            <a:r>
              <a:rPr lang="cs-CZ" dirty="0" err="1" smtClean="0">
                <a:solidFill>
                  <a:schemeClr val="bg1"/>
                </a:solidFill>
              </a:rPr>
              <a:t>Its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contruction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started</a:t>
            </a:r>
            <a:r>
              <a:rPr lang="cs-CZ" dirty="0" smtClean="0">
                <a:solidFill>
                  <a:schemeClr val="bg1"/>
                </a:solidFill>
              </a:rPr>
              <a:t> in 1357 </a:t>
            </a:r>
            <a:r>
              <a:rPr lang="cs-CZ" dirty="0" err="1" smtClean="0">
                <a:solidFill>
                  <a:schemeClr val="bg1"/>
                </a:solidFill>
              </a:rPr>
              <a:t>under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auspices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King Charles IV, and </a:t>
            </a:r>
            <a:r>
              <a:rPr lang="cs-CZ" dirty="0" err="1" smtClean="0">
                <a:solidFill>
                  <a:schemeClr val="bg1"/>
                </a:solidFill>
              </a:rPr>
              <a:t>finished</a:t>
            </a:r>
            <a:r>
              <a:rPr lang="cs-CZ" dirty="0" smtClean="0">
                <a:solidFill>
                  <a:schemeClr val="bg1"/>
                </a:solidFill>
              </a:rPr>
              <a:t> in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beginning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the</a:t>
            </a:r>
            <a:r>
              <a:rPr lang="cs-CZ" dirty="0" smtClean="0">
                <a:solidFill>
                  <a:schemeClr val="bg1"/>
                </a:solidFill>
              </a:rPr>
              <a:t> 15th </a:t>
            </a:r>
            <a:r>
              <a:rPr lang="cs-CZ" dirty="0" err="1" smtClean="0">
                <a:solidFill>
                  <a:schemeClr val="bg1"/>
                </a:solidFill>
              </a:rPr>
              <a:t>century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4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Prague astronomical </a:t>
            </a:r>
            <a:r>
              <a:rPr lang="en-US" dirty="0" smtClean="0">
                <a:solidFill>
                  <a:schemeClr val="bg1"/>
                </a:solidFill>
              </a:rPr>
              <a:t>clock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en-US" dirty="0"/>
              <a:t> </a:t>
            </a:r>
            <a:r>
              <a:rPr lang="en-US" dirty="0">
                <a:solidFill>
                  <a:schemeClr val="bg1"/>
                </a:solidFill>
              </a:rPr>
              <a:t>or </a:t>
            </a:r>
            <a:r>
              <a:rPr lang="en-US" b="1" dirty="0">
                <a:solidFill>
                  <a:schemeClr val="bg1"/>
                </a:solidFill>
              </a:rPr>
              <a:t>Prague </a:t>
            </a:r>
            <a:r>
              <a:rPr lang="en-US" b="1" dirty="0" err="1">
                <a:solidFill>
                  <a:schemeClr val="bg1"/>
                </a:solidFill>
              </a:rPr>
              <a:t>orloj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s </a:t>
            </a:r>
            <a:r>
              <a:rPr lang="en-US" dirty="0">
                <a:solidFill>
                  <a:schemeClr val="bg1"/>
                </a:solidFill>
              </a:rPr>
              <a:t>a </a:t>
            </a:r>
            <a:r>
              <a:rPr lang="en-US" dirty="0" smtClean="0">
                <a:solidFill>
                  <a:schemeClr val="bg1"/>
                </a:solidFill>
              </a:rPr>
              <a:t>medieval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astronomical clock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err="1">
                <a:solidFill>
                  <a:schemeClr val="bg1"/>
                </a:solidFill>
              </a:rPr>
              <a:t>Orloj</a:t>
            </a:r>
            <a:r>
              <a:rPr lang="en-US" dirty="0">
                <a:solidFill>
                  <a:schemeClr val="bg1"/>
                </a:solidFill>
              </a:rPr>
              <a:t> is mounted on the southern wall of Old Town Hall in the Old Town Square. The clock mechanism itself has three main components: the astronomical dial, representing the position of the </a:t>
            </a:r>
            <a:r>
              <a:rPr lang="en-US" dirty="0">
                <a:solidFill>
                  <a:schemeClr val="bg1"/>
                </a:solidFill>
                <a:hlinkClick r:id="rId3" tooltip="Sun"/>
              </a:rPr>
              <a:t>Sun</a:t>
            </a:r>
            <a:r>
              <a:rPr lang="en-US" dirty="0">
                <a:solidFill>
                  <a:schemeClr val="bg1"/>
                </a:solidFill>
              </a:rPr>
              <a:t> and Moon in the sky</a:t>
            </a:r>
          </a:p>
        </p:txBody>
      </p:sp>
    </p:spTree>
    <p:extLst>
      <p:ext uri="{BB962C8B-B14F-4D97-AF65-F5344CB8AC3E}">
        <p14:creationId xmlns:p14="http://schemas.microsoft.com/office/powerpoint/2010/main" val="211026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Vyšehrad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Vyšehrad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</a:rPr>
              <a:t>is </a:t>
            </a:r>
            <a:r>
              <a:rPr lang="en-US" dirty="0">
                <a:solidFill>
                  <a:schemeClr val="bg1"/>
                </a:solidFill>
              </a:rPr>
              <a:t>a historic </a:t>
            </a:r>
            <a:r>
              <a:rPr lang="en-US" dirty="0" smtClean="0">
                <a:solidFill>
                  <a:schemeClr val="bg1"/>
                </a:solidFill>
              </a:rPr>
              <a:t>fort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t </a:t>
            </a:r>
            <a:r>
              <a:rPr lang="en-US" dirty="0">
                <a:solidFill>
                  <a:schemeClr val="bg1"/>
                </a:solidFill>
              </a:rPr>
              <a:t>was built, probably in the 10th century, on a hill over the Vltava River. Situated within the castle is the Basilica of St Peter and St Paul, as well as the </a:t>
            </a:r>
            <a:r>
              <a:rPr lang="en-US" dirty="0" err="1">
                <a:solidFill>
                  <a:schemeClr val="bg1"/>
                </a:solidFill>
              </a:rPr>
              <a:t>Vyšehrad</a:t>
            </a:r>
            <a:r>
              <a:rPr lang="en-US" dirty="0">
                <a:solidFill>
                  <a:schemeClr val="bg1"/>
                </a:solidFill>
              </a:rPr>
              <a:t> Cemetery, containing the remains of many famous people from Czech history, among them </a:t>
            </a:r>
            <a:r>
              <a:rPr lang="en-US" dirty="0" err="1" smtClean="0">
                <a:solidFill>
                  <a:schemeClr val="bg1"/>
                </a:solidFill>
              </a:rPr>
              <a:t>Antoní</a:t>
            </a:r>
            <a:r>
              <a:rPr lang="cs-CZ" dirty="0" smtClean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Dvořák</a:t>
            </a:r>
            <a:r>
              <a:rPr lang="en-US" dirty="0">
                <a:solidFill>
                  <a:schemeClr val="bg1"/>
                </a:solidFill>
              </a:rPr>
              <a:t>, </a:t>
            </a:r>
            <a:r>
              <a:rPr lang="en-US" dirty="0" err="1">
                <a:solidFill>
                  <a:schemeClr val="bg1"/>
                </a:solidFill>
              </a:rPr>
              <a:t>Bedřich</a:t>
            </a:r>
            <a:r>
              <a:rPr lang="en-US" dirty="0">
                <a:solidFill>
                  <a:schemeClr val="bg1"/>
                </a:solidFill>
              </a:rPr>
              <a:t> Smetana, Karel </a:t>
            </a:r>
            <a:r>
              <a:rPr lang="en-US" dirty="0" err="1">
                <a:solidFill>
                  <a:schemeClr val="bg1"/>
                </a:solidFill>
              </a:rPr>
              <a:t>Čapek</a:t>
            </a:r>
            <a:r>
              <a:rPr lang="en-US" dirty="0">
                <a:solidFill>
                  <a:schemeClr val="bg1"/>
                </a:solidFill>
              </a:rPr>
              <a:t>, and Alphonse </a:t>
            </a:r>
            <a:r>
              <a:rPr lang="en-US" dirty="0" err="1">
                <a:solidFill>
                  <a:schemeClr val="bg1"/>
                </a:solidFill>
              </a:rPr>
              <a:t>Mucha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0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 </a:t>
            </a:r>
            <a:r>
              <a:rPr lang="en-US" dirty="0" smtClean="0"/>
              <a:t>that´s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Prag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Thanks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/>
              <a:t> </a:t>
            </a:r>
            <a:r>
              <a:rPr lang="cs-CZ" dirty="0" err="1" smtClean="0"/>
              <a:t>patience</a:t>
            </a:r>
            <a:r>
              <a:rPr lang="cs-CZ" dirty="0" smtClean="0"/>
              <a:t>, </a:t>
            </a:r>
            <a:r>
              <a:rPr lang="cs-CZ" dirty="0" err="1" smtClean="0"/>
              <a:t>time</a:t>
            </a:r>
            <a:r>
              <a:rPr lang="cs-CZ" dirty="0"/>
              <a:t> and </a:t>
            </a:r>
            <a:r>
              <a:rPr lang="cs-CZ" dirty="0" err="1" smtClean="0"/>
              <a:t>attention</a:t>
            </a:r>
            <a:r>
              <a:rPr lang="cs-CZ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876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119</Words>
  <Application>Microsoft Office PowerPoint</Application>
  <PresentationFormat>Širokoúhlá obrazovka</PresentationFormat>
  <Paragraphs>17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Prague</vt:lpstr>
      <vt:lpstr>Prezentace aplikace PowerPoint</vt:lpstr>
      <vt:lpstr>Prezentace aplikace PowerPoint</vt:lpstr>
      <vt:lpstr>Prague Castle</vt:lpstr>
      <vt:lpstr>Charlest bridge</vt:lpstr>
      <vt:lpstr>Prague astronomical clock  or Prague orloj</vt:lpstr>
      <vt:lpstr>Vyšehrad</vt:lpstr>
      <vt:lpstr>And that´s all important about Prag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Prague</dc:title>
  <dc:creator>Petr Jelínek</dc:creator>
  <cp:lastModifiedBy>Petr Jelínek</cp:lastModifiedBy>
  <cp:revision>5</cp:revision>
  <dcterms:created xsi:type="dcterms:W3CDTF">2018-01-15T10:00:32Z</dcterms:created>
  <dcterms:modified xsi:type="dcterms:W3CDTF">2018-01-22T09:59:03Z</dcterms:modified>
</cp:coreProperties>
</file>