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679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9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59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A7B1F1-B920-4ABA-94E3-22E5AA504BC5}" v="2425" dt="2019-04-10T15:40:40.2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1256" y="-3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472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0631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048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791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07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118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010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755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6093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A3A43DF-04A3-4662-88CA-28FDED1CFC09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2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172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11.04.2019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88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0" r:id="rId1"/>
    <p:sldLayoutId id="2147484681" r:id="rId2"/>
    <p:sldLayoutId id="2147484682" r:id="rId3"/>
    <p:sldLayoutId id="2147484683" r:id="rId4"/>
    <p:sldLayoutId id="2147484684" r:id="rId5"/>
    <p:sldLayoutId id="2147484685" r:id="rId6"/>
    <p:sldLayoutId id="2147484686" r:id="rId7"/>
    <p:sldLayoutId id="2147484687" r:id="rId8"/>
    <p:sldLayoutId id="2147484688" r:id="rId9"/>
    <p:sldLayoutId id="2147484689" r:id="rId10"/>
    <p:sldLayoutId id="214748469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Hrub%C3%BD_Rohozec_(z%C3%A1mek)" TargetMode="External"/><Relationship Id="rId13" Type="http://schemas.openxmlformats.org/officeDocument/2006/relationships/hyperlink" Target="https://upload.wikimedia.org/wikipedia/commons/thumb/5/52/Hrad_Trosky,_leteck%C3%BD_sn%C3%ADmek.jpg/1200px-Hrad_Trosky,_leteck%C3%BD_sn%C3%ADmek.jpg" TargetMode="External"/><Relationship Id="rId18" Type="http://schemas.openxmlformats.org/officeDocument/2006/relationships/hyperlink" Target="http://www.toulkypocechach.com/lokalita.php?interni_nazev=jablonne" TargetMode="External"/><Relationship Id="rId26" Type="http://schemas.openxmlformats.org/officeDocument/2006/relationships/hyperlink" Target="https://turistickyatlas.cz/vse/misto/7269_zamek-lemberk.html" TargetMode="External"/><Relationship Id="rId39" Type="http://schemas.openxmlformats.org/officeDocument/2006/relationships/hyperlink" Target="https://cs.wikipedia.org/wiki/Skl%C3%A1%C5%99stv%C3%AD" TargetMode="External"/><Relationship Id="rId3" Type="http://schemas.openxmlformats.org/officeDocument/2006/relationships/hyperlink" Target="https://cs.wikipedia.org/wiki/Soubor:Z%C3%A1mek_Zahr%C3%A1dky.JPG" TargetMode="External"/><Relationship Id="rId21" Type="http://schemas.openxmlformats.org/officeDocument/2006/relationships/hyperlink" Target="https://q-ak.bstatic.com/images/hotel/max1280x900/173/173119223.jpg" TargetMode="External"/><Relationship Id="rId34" Type="http://schemas.openxmlformats.org/officeDocument/2006/relationships/hyperlink" Target="http://studio-plus.tv/ostatni/Hrad-a-zamek-Frydlant/10" TargetMode="External"/><Relationship Id="rId42" Type="http://schemas.openxmlformats.org/officeDocument/2006/relationships/hyperlink" Target="https://www.mistopisy.cz/pruvodce/obec/1741/ceska-lipa/pamatky-turistika/" TargetMode="External"/><Relationship Id="rId7" Type="http://schemas.openxmlformats.org/officeDocument/2006/relationships/hyperlink" Target="https://www.zamek-hrubyrohozec.cz/cs/o-zamku/zamecky-park" TargetMode="External"/><Relationship Id="rId12" Type="http://schemas.openxmlformats.org/officeDocument/2006/relationships/hyperlink" Target="https://www.google.com/search?q=fr%C3%BDdlant&amp;source=lnms&amp;tbm=isch&amp;sa=X&amp;ved=0ahUKEwj-0a2P58XhAhWE2uAKHaY0AfQQ_AUIDygC&amp;biw=1707&amp;bih=803&amp;dpr=1.13#imgdii=SK134OY2MxvrYM:&amp;imgrc=CxG6m6mC7Lj1sM:" TargetMode="External"/><Relationship Id="rId17" Type="http://schemas.openxmlformats.org/officeDocument/2006/relationships/hyperlink" Target="http://www.jablonnevp.cz/bazilika-minor-sv-vavrince-a-sv-zdislavy/os-1010" TargetMode="External"/><Relationship Id="rId25" Type="http://schemas.openxmlformats.org/officeDocument/2006/relationships/hyperlink" Target="http://www.historickasidla.cz/galerie/obrazky/imager.php?img=539247&amp;x=812&amp;y=542&amp;hash=4645f9b8f45bdfd463afcd22712e053f" TargetMode="External"/><Relationship Id="rId33" Type="http://schemas.openxmlformats.org/officeDocument/2006/relationships/hyperlink" Target="https://upload.wikimedia.org/wikipedia/commons/thumb/1/16/Grab%C5%A1tejn_letecky.jpg/1280px-Grab%C5%A1tejn_letecky.jpg" TargetMode="External"/><Relationship Id="rId38" Type="http://schemas.openxmlformats.org/officeDocument/2006/relationships/hyperlink" Target="https://www.kudyznudy.cz/Aktivity-a-akce/Aktivity/Hrad-a-zamek-Frydlant---nejstarsi-zpristupnena-exp.aspx" TargetMode="External"/><Relationship Id="rId2" Type="http://schemas.openxmlformats.org/officeDocument/2006/relationships/hyperlink" Target="https://cs.wikipedia.org/wiki/Zahr%C3%A1dky_(z%C3%A1mek)" TargetMode="External"/><Relationship Id="rId16" Type="http://schemas.openxmlformats.org/officeDocument/2006/relationships/hyperlink" Target="https://cs.wikipedia.org/wiki/Trosky_(hrad)" TargetMode="External"/><Relationship Id="rId20" Type="http://schemas.openxmlformats.org/officeDocument/2006/relationships/hyperlink" Target="https://cs.wikipedia.org/wiki/Libereck%C3%BD_kraj#/media/File:Liberec_Region_CoA_CZ.svg" TargetMode="External"/><Relationship Id="rId29" Type="http://schemas.openxmlformats.org/officeDocument/2006/relationships/hyperlink" Target="http://www.cesky-raj.info/dr-cs/1054-.html" TargetMode="External"/><Relationship Id="rId41" Type="http://schemas.openxmlformats.org/officeDocument/2006/relationships/hyperlink" Target="https://cs.wikipedia.org/wiki/Crystalex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google.com/search?q=hrub%C3%BD+rohozec&amp;source=lnms&amp;tbm=isch&amp;sa=X&amp;ved=0ahUKEwjCsO28-b_hAhXREVAKHYUICisQ_AUIDigB&amp;biw=1920&amp;bih=920" TargetMode="External"/><Relationship Id="rId11" Type="http://schemas.openxmlformats.org/officeDocument/2006/relationships/hyperlink" Target="https://penzionmlyn-machovojezero.cz/data/filecache/51/houska2.jpg" TargetMode="External"/><Relationship Id="rId24" Type="http://schemas.openxmlformats.org/officeDocument/2006/relationships/hyperlink" Target="https://jested.ceskehory.cz/" TargetMode="External"/><Relationship Id="rId32" Type="http://schemas.openxmlformats.org/officeDocument/2006/relationships/hyperlink" Target="https://www.hrad-grabstejn.cz/cs" TargetMode="External"/><Relationship Id="rId37" Type="http://schemas.openxmlformats.org/officeDocument/2006/relationships/hyperlink" Target="https://www.zamek-frydlant.cz/cs" TargetMode="External"/><Relationship Id="rId40" Type="http://schemas.openxmlformats.org/officeDocument/2006/relationships/hyperlink" Target="https://www.preciosa.com/cs/preciosa" TargetMode="External"/><Relationship Id="rId5" Type="http://schemas.openxmlformats.org/officeDocument/2006/relationships/hyperlink" Target="https://penzionmlyn-machovojezero.cz/hrad-bezdez" TargetMode="External"/><Relationship Id="rId15" Type="http://schemas.openxmlformats.org/officeDocument/2006/relationships/hyperlink" Target="https://www.hrad-trosky.eu/cs/o-hradu/historie" TargetMode="External"/><Relationship Id="rId23" Type="http://schemas.openxmlformats.org/officeDocument/2006/relationships/hyperlink" Target="http://www.lanovka-jested.cz/" TargetMode="External"/><Relationship Id="rId28" Type="http://schemas.openxmlformats.org/officeDocument/2006/relationships/hyperlink" Target="https://www.kampocesku.cz/clanek/20893/zamek-lemberk" TargetMode="External"/><Relationship Id="rId36" Type="http://schemas.openxmlformats.org/officeDocument/2006/relationships/hyperlink" Target="https://cs.wikipedia.org/wiki/Fr%C3%BDdlant_(z%C3%A1mek)" TargetMode="External"/><Relationship Id="rId10" Type="http://schemas.openxmlformats.org/officeDocument/2006/relationships/hyperlink" Target="https://cs.wikipedia.org/wiki/Houska_(hrad)" TargetMode="External"/><Relationship Id="rId19" Type="http://schemas.openxmlformats.org/officeDocument/2006/relationships/hyperlink" Target="https://upload.wikimedia.org/wikipedia/commons/thumb/d/d0/Kl%C3%A1%C5%A1ter_%C4%8CL_9.JPG/1200px-Kl%C3%A1%C5%A1ter_%C4%8CL_9.JPG" TargetMode="External"/><Relationship Id="rId31" Type="http://schemas.openxmlformats.org/officeDocument/2006/relationships/hyperlink" Target="https://cs.wikipedia.org/wiki/Dlask%C5%AFv_statek" TargetMode="External"/><Relationship Id="rId4" Type="http://schemas.openxmlformats.org/officeDocument/2006/relationships/hyperlink" Target="https://www.hrad-bezdez.eu/cs/o-hradu/historie" TargetMode="External"/><Relationship Id="rId9" Type="http://schemas.openxmlformats.org/officeDocument/2006/relationships/hyperlink" Target="https://www.kudyznudy.cz/aktivity-a-akce/aktivity/zamek-hruby-rohozec.aspx" TargetMode="External"/><Relationship Id="rId14" Type="http://schemas.openxmlformats.org/officeDocument/2006/relationships/hyperlink" Target="http://www.interregion.cz/turistika/hrady_zamky/trosky/trosky_hrad.htm" TargetMode="External"/><Relationship Id="rId22" Type="http://schemas.openxmlformats.org/officeDocument/2006/relationships/hyperlink" Target="https://cs.wikipedia.org/wiki/Je%C5%A1t%C4%9Bd" TargetMode="External"/><Relationship Id="rId27" Type="http://schemas.openxmlformats.org/officeDocument/2006/relationships/hyperlink" Target="https://www.region-jizerskehory.cz/turisticke-zajimavosti/hrady-zamky-kaple/zamek-lemberk/" TargetMode="External"/><Relationship Id="rId30" Type="http://schemas.openxmlformats.org/officeDocument/2006/relationships/hyperlink" Target="http://www.muzeum-turnov.cz/dlaskuv-statek/" TargetMode="External"/><Relationship Id="rId35" Type="http://schemas.openxmlformats.org/officeDocument/2006/relationships/hyperlink" Target="https://www.mesto-frydlant.cz/cs/jazykove-mutace/zajimavosti-a-cile/zamek-frydlant/" TargetMode="External"/><Relationship Id="rId43" Type="http://schemas.openxmlformats.org/officeDocument/2006/relationships/hyperlink" Target="https://www.kct-tabor.cz/gymta/VrcholyPohoriCR/Jested/index.ht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836504" y="758952"/>
            <a:ext cx="7319175" cy="3566160"/>
          </a:xfrm>
        </p:spPr>
        <p:txBody>
          <a:bodyPr>
            <a:normAutofit/>
          </a:bodyPr>
          <a:lstStyle/>
          <a:p>
            <a:r>
              <a:rPr lang="cs-CZ" sz="6800" b="1">
                <a:latin typeface="Comic Sans MS"/>
                <a:cs typeface="Calibri Light"/>
              </a:rPr>
              <a:t>Kulturní dědictví</a:t>
            </a:r>
            <a:br>
              <a:rPr lang="cs-CZ" sz="6800" b="1">
                <a:latin typeface="Comic Sans MS"/>
                <a:cs typeface="Calibri Light"/>
              </a:rPr>
            </a:br>
            <a:r>
              <a:rPr lang="cs-CZ" sz="6800" b="1">
                <a:latin typeface="Comic Sans MS"/>
                <a:cs typeface="Calibri Light"/>
              </a:rPr>
              <a:t>Libereckého kraje</a:t>
            </a:r>
          </a:p>
        </p:txBody>
      </p:sp>
      <p:pic>
        <p:nvPicPr>
          <p:cNvPr id="70" name="Obrázek 70">
            <a:extLst>
              <a:ext uri="{FF2B5EF4-FFF2-40B4-BE49-F238E27FC236}">
                <a16:creationId xmlns:a16="http://schemas.microsoft.com/office/drawing/2014/main" xmlns="" id="{E51D07B2-95FF-4EAB-92C9-6F97BD394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835" y="958172"/>
            <a:ext cx="2743200" cy="330722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624" y="4659008"/>
            <a:ext cx="1806448" cy="90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3" descr="Obsah obrázku tráva, exteriér, obloha, budova&#10;&#10;Popis vygenerovaný s velmi vysokou mírou spolehlivosti">
            <a:extLst>
              <a:ext uri="{FF2B5EF4-FFF2-40B4-BE49-F238E27FC236}">
                <a16:creationId xmlns:a16="http://schemas.microsoft.com/office/drawing/2014/main" xmlns="" id="{6BA64B3A-A02E-4A60-96C6-54988D10CC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144" b="106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3803206-03B2-415D-854C-2C5B62FA2E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CDE9694-9B41-4B1E-9792-A7332D7CA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tx1"/>
                </a:solidFill>
                <a:cs typeface="Calibri Light"/>
              </a:rPr>
              <a:t>Frýdlant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679EB9A-9C4D-401E-BB6B-3DC12F792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s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tátní </a:t>
            </a:r>
            <a:r>
              <a:rPr lang="cs-CZ" dirty="0">
                <a:solidFill>
                  <a:schemeClr val="tx1"/>
                </a:solidFill>
                <a:cs typeface="Calibri"/>
              </a:rPr>
              <a:t>hrad a zámek nad městem Frýdlant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s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pojení </a:t>
            </a:r>
            <a:r>
              <a:rPr lang="cs-CZ" dirty="0">
                <a:solidFill>
                  <a:schemeClr val="tx1"/>
                </a:solidFill>
                <a:cs typeface="Calibri"/>
              </a:rPr>
              <a:t>středověkého hradu a renesančního zámku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v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ybudován </a:t>
            </a:r>
            <a:r>
              <a:rPr lang="cs-CZ" dirty="0">
                <a:solidFill>
                  <a:schemeClr val="tx1"/>
                </a:solidFill>
                <a:cs typeface="Calibri"/>
              </a:rPr>
              <a:t>v polovině </a:t>
            </a:r>
            <a:r>
              <a:rPr lang="cs-CZ" dirty="0" err="1">
                <a:solidFill>
                  <a:schemeClr val="tx1"/>
                </a:solidFill>
                <a:cs typeface="Calibri"/>
              </a:rPr>
              <a:t>13.století</a:t>
            </a:r>
            <a:endParaRPr lang="cs-CZ" dirty="0">
              <a:solidFill>
                <a:schemeClr val="tx1"/>
              </a:solidFill>
              <a:cs typeface="Calibri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v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eřejnosti </a:t>
            </a:r>
            <a:r>
              <a:rPr lang="cs-CZ" dirty="0">
                <a:solidFill>
                  <a:schemeClr val="tx1"/>
                </a:solidFill>
                <a:cs typeface="Calibri"/>
              </a:rPr>
              <a:t>zpřístupněn v roce 1881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n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ejstarší </a:t>
            </a:r>
            <a:r>
              <a:rPr lang="cs-CZ" dirty="0">
                <a:solidFill>
                  <a:schemeClr val="tx1"/>
                </a:solidFill>
                <a:cs typeface="Calibri"/>
              </a:rPr>
              <a:t>hradní muzeum ve střední Evropě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s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oučástí </a:t>
            </a:r>
            <a:r>
              <a:rPr lang="cs-CZ" dirty="0">
                <a:solidFill>
                  <a:schemeClr val="tx1"/>
                </a:solidFill>
                <a:cs typeface="Calibri"/>
              </a:rPr>
              <a:t>expozice je také rozsáhlá sbírka zbraní a dýmek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k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olem </a:t>
            </a:r>
            <a:r>
              <a:rPr lang="cs-CZ" dirty="0">
                <a:solidFill>
                  <a:schemeClr val="tx1"/>
                </a:solidFill>
                <a:cs typeface="Calibri"/>
              </a:rPr>
              <a:t>zámku a hradu se rozprostírá rozlehlý park </a:t>
            </a: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FACB568-8468-4614-A6E4-261EBDA097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45FF02C-05A6-4CDB-A951-31C5BD330C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21992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3" descr="Obsah obrázku strom, hora, exteriér, příroda&#10;&#10;Popis vygenerovaný s velmi vysokou mírou spolehlivosti">
            <a:extLst>
              <a:ext uri="{FF2B5EF4-FFF2-40B4-BE49-F238E27FC236}">
                <a16:creationId xmlns:a16="http://schemas.microsoft.com/office/drawing/2014/main" xmlns="" id="{459874CD-BEB4-4594-BFD3-8E48C44910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3803206-03B2-415D-854C-2C5B62FA2E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F6D47B-1CCD-44FF-8DBB-40EB2F4E7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tx1"/>
                </a:solidFill>
                <a:cs typeface="Calibri Light"/>
              </a:rPr>
              <a:t>Trosky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69E960-ADB6-4BEB-861D-838114174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h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rad </a:t>
            </a:r>
            <a:r>
              <a:rPr lang="cs-CZ" dirty="0">
                <a:solidFill>
                  <a:schemeClr val="tx1"/>
                </a:solidFill>
                <a:cs typeface="Calibri"/>
              </a:rPr>
              <a:t>má zajímavý skalnatý útvar sopečného původu</a:t>
            </a: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v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ypadá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jako dva komíny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m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enší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věž se nazývá Baba, větší Panna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z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akladatel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hradu = Čeněk z </a:t>
            </a:r>
            <a:r>
              <a:rPr lang="cs-CZ" dirty="0" err="1">
                <a:solidFill>
                  <a:schemeClr val="tx1"/>
                </a:solidFill>
                <a:cs typeface="Calibri" panose="020F0502020204030204"/>
              </a:rPr>
              <a:t>Vartemberka</a:t>
            </a:r>
            <a:endParaRPr lang="cs-CZ" dirty="0">
              <a:solidFill>
                <a:schemeClr val="tx1"/>
              </a:solidFill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v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roce 1928 –majetek Klubu českých turistů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n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yní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- majetek státu, spravován Národním památkovým ústavem Praha</a:t>
            </a: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 panose="020F0502020204030204"/>
            </a:endParaRPr>
          </a:p>
          <a:p>
            <a:endParaRPr lang="cs-CZ" dirty="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FACB568-8468-4614-A6E4-261EBDA097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45FF02C-05A6-4CDB-A951-31C5BD330C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77305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interiér&#10;&#10;Popis vygenerovaný s velmi vysokou mírou spolehlivosti">
            <a:extLst>
              <a:ext uri="{FF2B5EF4-FFF2-40B4-BE49-F238E27FC236}">
                <a16:creationId xmlns:a16="http://schemas.microsoft.com/office/drawing/2014/main" xmlns="" id="{7A16BB65-BC8A-4164-9F97-C2AEECF03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3803206-03B2-415D-854C-2C5B62FA2E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2667B2B-B6EF-4595-BD4B-9F1444D81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tx1"/>
                </a:solidFill>
                <a:cs typeface="Calibri Light"/>
              </a:rPr>
              <a:t>Sklářství</a:t>
            </a:r>
            <a:endParaRPr lang="cs-CZ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984F2FE-00CE-46CD-AEEC-CEDE7C8EF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v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ýroba </a:t>
            </a:r>
            <a:r>
              <a:rPr lang="cs-CZ" dirty="0">
                <a:solidFill>
                  <a:schemeClr val="tx1"/>
                </a:solidFill>
                <a:cs typeface="Calibri"/>
              </a:rPr>
              <a:t>a zpracování skla</a:t>
            </a: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v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ýroba </a:t>
            </a:r>
            <a:r>
              <a:rPr lang="cs-CZ" dirty="0">
                <a:solidFill>
                  <a:schemeClr val="tx1"/>
                </a:solidFill>
                <a:cs typeface="Calibri"/>
              </a:rPr>
              <a:t>: roztavení sklářského kmene 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v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znikají </a:t>
            </a:r>
            <a:r>
              <a:rPr lang="cs-CZ" dirty="0">
                <a:solidFill>
                  <a:schemeClr val="tx1"/>
                </a:solidFill>
                <a:cs typeface="Calibri"/>
              </a:rPr>
              <a:t>dva druhy skla:  ploché(=stavební, technické) a obalové (=skleněné obaly)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v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 </a:t>
            </a:r>
            <a:r>
              <a:rPr lang="cs-CZ" dirty="0">
                <a:solidFill>
                  <a:schemeClr val="tx1"/>
                </a:solidFill>
                <a:cs typeface="Calibri"/>
              </a:rPr>
              <a:t>Čechách od </a:t>
            </a:r>
            <a:r>
              <a:rPr lang="cs-CZ" dirty="0" err="1">
                <a:solidFill>
                  <a:schemeClr val="tx1"/>
                </a:solidFill>
                <a:cs typeface="Calibri"/>
              </a:rPr>
              <a:t>13.století</a:t>
            </a:r>
            <a:endParaRPr lang="cs-CZ" dirty="0">
              <a:solidFill>
                <a:schemeClr val="tx1"/>
              </a:solidFill>
              <a:cs typeface="Calibri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v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 </a:t>
            </a:r>
            <a:r>
              <a:rPr lang="cs-CZ" dirty="0">
                <a:solidFill>
                  <a:schemeClr val="tx1"/>
                </a:solidFill>
                <a:cs typeface="Calibri"/>
              </a:rPr>
              <a:t>našem kraji: Nový Bor – </a:t>
            </a:r>
            <a:r>
              <a:rPr lang="cs-CZ" dirty="0" err="1">
                <a:solidFill>
                  <a:schemeClr val="tx1"/>
                </a:solidFill>
                <a:cs typeface="Calibri"/>
              </a:rPr>
              <a:t>Crystalex</a:t>
            </a:r>
            <a:r>
              <a:rPr lang="cs-CZ" dirty="0">
                <a:solidFill>
                  <a:schemeClr val="tx1"/>
                </a:solidFill>
                <a:cs typeface="Calibri"/>
              </a:rPr>
              <a:t> (nápojové sklo)</a:t>
            </a:r>
          </a:p>
          <a:p>
            <a:r>
              <a:rPr lang="cs-CZ" dirty="0">
                <a:solidFill>
                  <a:schemeClr val="tx1"/>
                </a:solidFill>
                <a:cs typeface="Calibri"/>
              </a:rPr>
              <a:t>                          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Jablonec </a:t>
            </a:r>
            <a:r>
              <a:rPr lang="cs-CZ" dirty="0">
                <a:solidFill>
                  <a:schemeClr val="tx1"/>
                </a:solidFill>
                <a:cs typeface="Calibri"/>
              </a:rPr>
              <a:t>nad Nisou – Preciosa (bižuterie)</a:t>
            </a:r>
          </a:p>
          <a:p>
            <a:endParaRPr lang="cs-CZ" dirty="0">
              <a:solidFill>
                <a:schemeClr val="tx1"/>
              </a:solidFill>
              <a:cs typeface="Calibri"/>
            </a:endParaRPr>
          </a:p>
          <a:p>
            <a:endParaRPr lang="cs-CZ" dirty="0">
              <a:solidFill>
                <a:schemeClr val="tx1"/>
              </a:solidFill>
              <a:cs typeface="Calibri"/>
            </a:endParaRP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FACB568-8468-4614-A6E4-261EBDA097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45FF02C-05A6-4CDB-A951-31C5BD330C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93120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budova, skála, hora, obloha&#10;&#10;Popis vygenerovaný s velmi vysokou mírou spolehlivosti">
            <a:extLst>
              <a:ext uri="{FF2B5EF4-FFF2-40B4-BE49-F238E27FC236}">
                <a16:creationId xmlns:a16="http://schemas.microsoft.com/office/drawing/2014/main" xmlns="" id="{A18D92DB-7EBE-463A-AE21-3BFE672447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247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3803206-03B2-415D-854C-2C5B62FA2E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FF0919-DD3B-43AD-ACE6-A53B1E974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tx1"/>
                </a:solidFill>
                <a:cs typeface="Calibri Light"/>
              </a:rPr>
              <a:t>Vodní hrad </a:t>
            </a:r>
            <a:r>
              <a:rPr lang="cs-CZ" b="1" dirty="0" err="1">
                <a:solidFill>
                  <a:schemeClr val="tx1"/>
                </a:solidFill>
                <a:cs typeface="Calibri Light"/>
              </a:rPr>
              <a:t>Lipý</a:t>
            </a:r>
            <a:endParaRPr lang="cs-CZ" dirty="0" err="1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71243AE2-E041-48BC-8518-8E20ED0D2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z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aložen </a:t>
            </a:r>
            <a:r>
              <a:rPr lang="cs-CZ" dirty="0">
                <a:solidFill>
                  <a:schemeClr val="tx1"/>
                </a:solidFill>
                <a:cs typeface="Calibri"/>
              </a:rPr>
              <a:t>ve </a:t>
            </a:r>
            <a:r>
              <a:rPr lang="cs-CZ" dirty="0" err="1">
                <a:solidFill>
                  <a:schemeClr val="tx1"/>
                </a:solidFill>
                <a:cs typeface="Calibri"/>
              </a:rPr>
              <a:t>13.století</a:t>
            </a:r>
            <a:endParaRPr lang="cs-CZ" dirty="0">
              <a:solidFill>
                <a:schemeClr val="tx1"/>
              </a:solidFill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v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 </a:t>
            </a:r>
            <a:r>
              <a:rPr lang="cs-CZ" dirty="0" err="1">
                <a:solidFill>
                  <a:schemeClr val="tx1"/>
                </a:solidFill>
                <a:cs typeface="Calibri"/>
              </a:rPr>
              <a:t>16.století</a:t>
            </a:r>
            <a:r>
              <a:rPr lang="cs-CZ" dirty="0">
                <a:solidFill>
                  <a:schemeClr val="tx1"/>
                </a:solidFill>
                <a:cs typeface="Calibri"/>
              </a:rPr>
              <a:t> přestavěn na renesanční zámek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v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 </a:t>
            </a:r>
            <a:r>
              <a:rPr lang="cs-CZ" dirty="0">
                <a:solidFill>
                  <a:schemeClr val="tx1"/>
                </a:solidFill>
                <a:cs typeface="Calibri"/>
              </a:rPr>
              <a:t>50. Letech zničen odstřelením (až na zbytky kleneb přízemí)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b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ěhem </a:t>
            </a:r>
            <a:r>
              <a:rPr lang="cs-CZ" dirty="0" err="1">
                <a:solidFill>
                  <a:schemeClr val="tx1"/>
                </a:solidFill>
                <a:cs typeface="Calibri"/>
              </a:rPr>
              <a:t>90.let</a:t>
            </a:r>
            <a:r>
              <a:rPr lang="cs-CZ" dirty="0">
                <a:solidFill>
                  <a:schemeClr val="tx1"/>
                </a:solidFill>
                <a:cs typeface="Calibri"/>
              </a:rPr>
              <a:t> 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20. </a:t>
            </a:r>
            <a:r>
              <a:rPr lang="cs-CZ" dirty="0">
                <a:solidFill>
                  <a:schemeClr val="tx1"/>
                </a:solidFill>
                <a:cs typeface="Calibri"/>
              </a:rPr>
              <a:t>století - rekonstrukce pozůstatků hradu</a:t>
            </a:r>
          </a:p>
          <a:p>
            <a:endParaRPr lang="cs-CZ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FACB568-8468-4614-A6E4-261EBDA097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45FF02C-05A6-4CDB-A951-31C5BD330C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45646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6" descr="Obsah obrázku tráva, budova, obloha, exteriér&#10;&#10;Popis vygenerovaný s velmi vysokou mírou spolehlivosti">
            <a:extLst>
              <a:ext uri="{FF2B5EF4-FFF2-40B4-BE49-F238E27FC236}">
                <a16:creationId xmlns:a16="http://schemas.microsoft.com/office/drawing/2014/main" xmlns="" id="{977FC69B-C3F0-48AC-A02F-1988884857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0228" b="147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3803206-03B2-415D-854C-2C5B62FA2E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1EF25DA-E495-45EB-BC8D-4AB6D22F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tx1"/>
                </a:solidFill>
                <a:cs typeface="Calibri Light"/>
              </a:rPr>
              <a:t>Valdštejnský klášter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EA49B75-84A1-4747-8F36-8450AC6CF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ř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ádu </a:t>
            </a:r>
            <a:r>
              <a:rPr lang="cs-CZ" dirty="0">
                <a:solidFill>
                  <a:schemeClr val="tx1"/>
                </a:solidFill>
                <a:cs typeface="Calibri"/>
              </a:rPr>
              <a:t>Augustiniánů a jeho zahradou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p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řipomínka </a:t>
            </a:r>
            <a:r>
              <a:rPr lang="cs-CZ" dirty="0">
                <a:solidFill>
                  <a:schemeClr val="tx1"/>
                </a:solidFill>
                <a:cs typeface="Calibri"/>
              </a:rPr>
              <a:t>vstupu České Lípy mezi střediska vzdělanosti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b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yla </a:t>
            </a:r>
            <a:r>
              <a:rPr lang="cs-CZ" dirty="0">
                <a:solidFill>
                  <a:schemeClr val="tx1"/>
                </a:solidFill>
                <a:cs typeface="Calibri"/>
              </a:rPr>
              <a:t>zde umístěna latinská škola (rok 1627)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p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atrová </a:t>
            </a:r>
            <a:r>
              <a:rPr lang="cs-CZ" dirty="0">
                <a:solidFill>
                  <a:schemeClr val="tx1"/>
                </a:solidFill>
                <a:cs typeface="Calibri"/>
              </a:rPr>
              <a:t>budova o 4 křídlech s kostelem Všech svatých 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s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oučástí </a:t>
            </a:r>
            <a:r>
              <a:rPr lang="cs-CZ" dirty="0">
                <a:solidFill>
                  <a:schemeClr val="tx1"/>
                </a:solidFill>
                <a:cs typeface="Calibri"/>
              </a:rPr>
              <a:t>areálu je také Loreta, ambity, svaté schody a kaple Nejsvětější Trojice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FACB568-8468-4614-A6E4-261EBDA097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45FF02C-05A6-4CDB-A951-31C5BD330C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09760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tráva, exteriér, obloha, budova&#10;&#10;Popis vygenerovaný s velmi vysokou mírou spolehlivosti">
            <a:extLst>
              <a:ext uri="{FF2B5EF4-FFF2-40B4-BE49-F238E27FC236}">
                <a16:creationId xmlns:a16="http://schemas.microsoft.com/office/drawing/2014/main" xmlns="" id="{584E5CA3-3A60-44A0-8744-26C1CB6A8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9650" b="50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3803206-03B2-415D-854C-2C5B62FA2E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E4C368C-F7AA-4861-BF5E-9E7965D6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tx1"/>
                </a:solidFill>
                <a:cs typeface="Calibri Light"/>
              </a:rPr>
              <a:t/>
            </a:r>
            <a:br>
              <a:rPr lang="cs-CZ" b="1" dirty="0">
                <a:solidFill>
                  <a:schemeClr val="tx1"/>
                </a:solidFill>
                <a:cs typeface="Calibri Light"/>
              </a:rPr>
            </a:br>
            <a:r>
              <a:rPr lang="cs-CZ" b="1" dirty="0">
                <a:solidFill>
                  <a:schemeClr val="tx1"/>
                </a:solidFill>
                <a:cs typeface="Calibri Light"/>
              </a:rPr>
              <a:t>Červený dům</a:t>
            </a:r>
            <a:endParaRPr lang="cs-CZ" dirty="0">
              <a:solidFill>
                <a:schemeClr val="tx1"/>
              </a:solidFill>
              <a:cs typeface="Calibri Light" panose="020F03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85C07B9B-6AE7-41F2-9D77-8490AA9AD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r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enesanční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lovecký letohrádek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z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dobený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psaníčkovými a obrazovými sgrafity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p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ostaven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roku 1583 ve stylu italské renesance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v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současné době je v budově pracoviště muzea</a:t>
            </a: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FACB568-8468-4614-A6E4-261EBDA097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45FF02C-05A6-4CDB-A951-31C5BD330C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40926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obloha, exteriér, budova, voda&#10;&#10;Popis vygenerovaný s velmi vysokou mírou spolehlivosti">
            <a:extLst>
              <a:ext uri="{FF2B5EF4-FFF2-40B4-BE49-F238E27FC236}">
                <a16:creationId xmlns:a16="http://schemas.microsoft.com/office/drawing/2014/main" xmlns="" id="{805E471B-7CC5-413F-8CBA-14F9EFF04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3803206-03B2-415D-854C-2C5B62FA2E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0FECB14-195A-4CFF-990C-A73B50F44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tx1"/>
                </a:solidFill>
                <a:cs typeface="Calibri Light"/>
              </a:rPr>
              <a:t>Ještěd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204FBCA-0FE0-4C7F-91A1-BACCC125D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n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ejvyšší </a:t>
            </a:r>
            <a:r>
              <a:rPr lang="cs-CZ" dirty="0">
                <a:solidFill>
                  <a:schemeClr val="tx1"/>
                </a:solidFill>
                <a:cs typeface="Calibri"/>
              </a:rPr>
              <a:t>hora Ještědského hřbetu</a:t>
            </a: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r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ozhledna </a:t>
            </a:r>
            <a:r>
              <a:rPr lang="cs-CZ" dirty="0">
                <a:solidFill>
                  <a:schemeClr val="tx1"/>
                </a:solidFill>
                <a:cs typeface="Calibri"/>
              </a:rPr>
              <a:t>s restaurací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s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ki </a:t>
            </a:r>
            <a:r>
              <a:rPr lang="cs-CZ" dirty="0">
                <a:solidFill>
                  <a:schemeClr val="tx1"/>
                </a:solidFill>
                <a:cs typeface="Calibri"/>
              </a:rPr>
              <a:t>areál s lanovkou (převážně červené sjezdovky)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n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a </a:t>
            </a:r>
            <a:r>
              <a:rPr lang="cs-CZ" dirty="0">
                <a:solidFill>
                  <a:schemeClr val="tx1"/>
                </a:solidFill>
                <a:cs typeface="Calibri"/>
              </a:rPr>
              <a:t>vrcholu je televizní vysílač 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v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ýška</a:t>
            </a:r>
            <a:r>
              <a:rPr lang="cs-CZ" dirty="0">
                <a:solidFill>
                  <a:schemeClr val="tx1"/>
                </a:solidFill>
                <a:cs typeface="Calibri"/>
              </a:rPr>
              <a:t>: 1012 metrů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Ještěd najdete i ve znaku a vlajce našeho kraje</a:t>
            </a: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FACB568-8468-4614-A6E4-261EBDA097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45FF02C-05A6-4CDB-A951-31C5BD330C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51000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6F8DC72-7C51-4049-94BB-D1D26EB5F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851" y="-189728"/>
            <a:ext cx="2946401" cy="993914"/>
          </a:xfrm>
        </p:spPr>
        <p:txBody>
          <a:bodyPr>
            <a:normAutofit/>
          </a:bodyPr>
          <a:lstStyle/>
          <a:p>
            <a:r>
              <a:rPr lang="cs-CZ" b="1" dirty="0">
                <a:cs typeface="Calibri Light"/>
              </a:rPr>
              <a:t>Zdroje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81270C4-A0BC-4E27-B1B5-203BAE173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991" y="113085"/>
            <a:ext cx="6492240" cy="6627191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r>
              <a:rPr lang="cs-CZ" sz="800" dirty="0">
                <a:cs typeface="Calibri"/>
                <a:hlinkClick r:id="rId2"/>
              </a:rPr>
              <a:t>https://cs.wikipedia.org/wiki/Zahr%C3%A1dky_(z%C3%A1mek)</a:t>
            </a:r>
            <a:endParaRPr lang="cs-CZ" sz="800" dirty="0">
              <a:cs typeface="Calibri"/>
            </a:endParaRPr>
          </a:p>
          <a:p>
            <a:r>
              <a:rPr lang="cs-CZ" sz="800" dirty="0">
                <a:cs typeface="Calibri"/>
                <a:hlinkClick r:id="rId3"/>
              </a:rPr>
              <a:t>https://cs.wikipedia.org/wiki/Soubor:Z%C3%A1mek_Zahr%C3%A1dky.JPG</a:t>
            </a:r>
          </a:p>
          <a:p>
            <a:r>
              <a:rPr lang="cs-CZ" sz="800" dirty="0">
                <a:cs typeface="Calibri"/>
                <a:hlinkClick r:id="rId4"/>
              </a:rPr>
              <a:t>https://www.hrad-bezdez.eu/cs/o-hradu/historie</a:t>
            </a:r>
          </a:p>
          <a:p>
            <a:r>
              <a:rPr lang="cs-CZ" sz="800" dirty="0">
                <a:cs typeface="Calibri"/>
                <a:hlinkClick r:id="rId5"/>
              </a:rPr>
              <a:t>https://penzionmlyn-machovojezero.cz/hrad-bezdez</a:t>
            </a:r>
            <a:endParaRPr lang="cs-CZ" sz="800" dirty="0">
              <a:cs typeface="Calibri"/>
            </a:endParaRPr>
          </a:p>
          <a:p>
            <a:r>
              <a:rPr lang="cs-CZ" sz="800" u="sng" dirty="0">
                <a:cs typeface="Calibri"/>
                <a:hlinkClick r:id="rId6"/>
              </a:rPr>
              <a:t>https://www.google.com/search?q=hrub%C3%BD+rohozec&amp;source=lnms&amp;tbm=isch&amp;sa=X&amp;ved=0ahUKEwjCsO28-b_hAhXREVAKHYUICisQ_AUIDigB&amp;biw=1920&amp;bih=920#imgrc=TzHf31r9UIObkM:</a:t>
            </a:r>
            <a:endParaRPr lang="cs-CZ" sz="800" dirty="0">
              <a:cs typeface="Calibri"/>
            </a:endParaRPr>
          </a:p>
          <a:p>
            <a:r>
              <a:rPr lang="cs-CZ" sz="800" u="sng" dirty="0">
                <a:cs typeface="Calibri"/>
                <a:hlinkClick r:id="rId7"/>
              </a:rPr>
              <a:t>https://www.zamek-hrubyrohozec.cz/cs/o-zamku/zamecky-park</a:t>
            </a:r>
            <a:endParaRPr lang="cs-CZ" sz="800" dirty="0">
              <a:cs typeface="Calibri"/>
            </a:endParaRPr>
          </a:p>
          <a:p>
            <a:r>
              <a:rPr lang="cs-CZ" sz="800" u="sng" dirty="0">
                <a:cs typeface="Calibri"/>
                <a:hlinkClick r:id="rId8"/>
              </a:rPr>
              <a:t>https://cs.wikipedia.org/wiki/Hrub%C3%BD_Rohozec_(z%C3%A1mek)</a:t>
            </a:r>
            <a:endParaRPr lang="cs-CZ" sz="800" dirty="0">
              <a:cs typeface="Calibri"/>
            </a:endParaRPr>
          </a:p>
          <a:p>
            <a:r>
              <a:rPr lang="cs-CZ" sz="800" u="sng" dirty="0">
                <a:cs typeface="Calibri"/>
                <a:hlinkClick r:id="rId9"/>
              </a:rPr>
              <a:t>https://www.kudyznudy.cz/aktivity-a-akce/aktivity/zamek-hruby-rohozec.aspx</a:t>
            </a:r>
            <a:endParaRPr lang="cs-CZ" sz="800" dirty="0">
              <a:cs typeface="Calibri"/>
            </a:endParaRPr>
          </a:p>
          <a:p>
            <a:r>
              <a:rPr lang="cs-CZ" sz="800" u="sng" dirty="0">
                <a:cs typeface="Calibri"/>
                <a:hlinkClick r:id="rId10"/>
              </a:rPr>
              <a:t>https://cs.wikipedia.org/wiki/Houska_(hrad)</a:t>
            </a:r>
            <a:endParaRPr lang="cs-CZ" sz="800" u="sng" dirty="0">
              <a:cs typeface="Calibri"/>
            </a:endParaRPr>
          </a:p>
          <a:p>
            <a:r>
              <a:rPr lang="cs-CZ" sz="800" dirty="0">
                <a:cs typeface="Calibri"/>
                <a:hlinkClick r:id="rId11"/>
              </a:rPr>
              <a:t>https://penzionmlyn-machovojezero.cz/data/filecache/51/houska2.jpg</a:t>
            </a:r>
            <a:endParaRPr lang="cs-CZ" sz="800" u="sng" dirty="0">
              <a:cs typeface="Calibri"/>
            </a:endParaRPr>
          </a:p>
          <a:p>
            <a:r>
              <a:rPr lang="cs-CZ" sz="800" dirty="0">
                <a:cs typeface="Calibri"/>
                <a:hlinkClick r:id="rId12"/>
              </a:rPr>
              <a:t>https://www.google.com/search?q=fr%C3%BDdlant&amp;source=lnms&amp;tbm=isch&amp;sa=X&amp;ved=0ahUKEwj-0a2P58XhAhWE2uAKHaY0AfQQ_AUIDygC&amp;biw=1707&amp;bih=803&amp;dpr=1.13#imgdii=SK134OY2MxvrYM:&amp;imgrc=CxG6m6mC7Lj1sM:</a:t>
            </a:r>
            <a:endParaRPr lang="cs-CZ" sz="800" dirty="0">
              <a:cs typeface="Calibri"/>
            </a:endParaRPr>
          </a:p>
          <a:p>
            <a:r>
              <a:rPr lang="cs-CZ" sz="800" dirty="0">
                <a:cs typeface="Calibri"/>
                <a:hlinkClick r:id="rId13"/>
              </a:rPr>
              <a:t>https://upload.wikimedia.org/wikipedia/commons/thumb/5/52/Hrad_Trosky%2C_leteck%C3%BD_sn%C3%ADmek.jpg/1200px-Hrad_Trosky%2C_leteck%C3%BD_sn%C3%ADmek.jpg</a:t>
            </a:r>
            <a:endParaRPr lang="cs-CZ" sz="800" u="sng" dirty="0">
              <a:cs typeface="Calibri"/>
            </a:endParaRPr>
          </a:p>
          <a:p>
            <a:r>
              <a:rPr lang="cs-CZ" sz="800" u="sng" dirty="0">
                <a:cs typeface="Calibri"/>
                <a:hlinkClick r:id="rId14"/>
              </a:rPr>
              <a:t>http://www.interregion.cz/turistika/hrady_zamky/trosky/trosky_hrad.htm</a:t>
            </a:r>
            <a:endParaRPr lang="cs-CZ" sz="800" dirty="0">
              <a:cs typeface="Calibri"/>
            </a:endParaRPr>
          </a:p>
          <a:p>
            <a:r>
              <a:rPr lang="cs-CZ" sz="800" u="sng" dirty="0">
                <a:cs typeface="Calibri"/>
                <a:hlinkClick r:id="rId15"/>
              </a:rPr>
              <a:t>https://www.hrad-trosky.eu/cs/o-hradu/historie</a:t>
            </a:r>
            <a:endParaRPr lang="cs-CZ" sz="800" dirty="0">
              <a:cs typeface="Calibri"/>
            </a:endParaRPr>
          </a:p>
          <a:p>
            <a:r>
              <a:rPr lang="cs-CZ" sz="800" u="sng" dirty="0">
                <a:cs typeface="Calibri"/>
                <a:hlinkClick r:id="rId16"/>
              </a:rPr>
              <a:t>https://cs.wikipedia.org/wiki/Trosky_(hrad)</a:t>
            </a:r>
            <a:endParaRPr lang="cs-CZ" sz="800" dirty="0">
              <a:cs typeface="Calibri"/>
            </a:endParaRPr>
          </a:p>
          <a:p>
            <a:r>
              <a:rPr lang="cs-CZ" sz="800" dirty="0">
                <a:cs typeface="Calibri"/>
                <a:hlinkClick r:id="rId17"/>
              </a:rPr>
              <a:t>http://www.jablonnevp.cz/bazilika-minor-sv-vavrince-a-sv-zdislavy/os-1010</a:t>
            </a:r>
            <a:endParaRPr lang="cs-CZ" sz="800" u="sng" dirty="0">
              <a:cs typeface="Calibri"/>
            </a:endParaRPr>
          </a:p>
          <a:p>
            <a:r>
              <a:rPr lang="cs-CZ" sz="800" dirty="0">
                <a:cs typeface="Calibri"/>
                <a:hlinkClick r:id="rId18"/>
              </a:rPr>
              <a:t>http://www.toulkypocechach.com/lokalita.php?interni_nazev=jablonne</a:t>
            </a:r>
            <a:endParaRPr lang="cs-CZ" sz="800" dirty="0">
              <a:cs typeface="Calibri"/>
            </a:endParaRPr>
          </a:p>
          <a:p>
            <a:r>
              <a:rPr lang="cs-CZ" sz="800" dirty="0">
                <a:cs typeface="Calibri"/>
                <a:hlinkClick r:id="rId19"/>
              </a:rPr>
              <a:t>https://upload.wikimedia.org/wikipedia/commons/thumb/d/d0/Kl%C3%A1%C5%A1ter_%C4%8CL_9.JPG/1200px-Kl%C3%A1%C5%A1ter_%C4%8CL_9.JPG</a:t>
            </a:r>
            <a:endParaRPr lang="cs-CZ" sz="800" dirty="0">
              <a:cs typeface="Calibri"/>
            </a:endParaRPr>
          </a:p>
          <a:p>
            <a:r>
              <a:rPr lang="cs-CZ" sz="800" dirty="0">
                <a:cs typeface="Calibri"/>
                <a:hlinkClick r:id="rId20"/>
              </a:rPr>
              <a:t>https://cs.wikipedia.org/wiki/Libereck%C3%BD_kraj#/media/File:Liberec_Region_CoA_CZ.svg</a:t>
            </a:r>
            <a:endParaRPr lang="cs-CZ" sz="800" dirty="0">
              <a:cs typeface="Calibri"/>
            </a:endParaRPr>
          </a:p>
          <a:p>
            <a:r>
              <a:rPr lang="cs-CZ" sz="800" dirty="0">
                <a:cs typeface="Calibri"/>
                <a:hlinkClick r:id="rId21"/>
              </a:rPr>
              <a:t>https://q-ak.bstatic.com/images/hotel/max1280x900/173/173119223.jpg</a:t>
            </a:r>
            <a:endParaRPr lang="cs-CZ" sz="800" dirty="0">
              <a:cs typeface="Calibri"/>
            </a:endParaRPr>
          </a:p>
          <a:p>
            <a:r>
              <a:rPr lang="cs-CZ" sz="800" dirty="0">
                <a:cs typeface="Calibri"/>
                <a:hlinkClick r:id="rId22"/>
              </a:rPr>
              <a:t>https://cs.wikipedia.org/wiki/Je%C5%A1t%C4%9Bd</a:t>
            </a:r>
            <a:endParaRPr lang="cs-CZ" sz="800">
              <a:cs typeface="Calibri"/>
            </a:endParaRPr>
          </a:p>
          <a:p>
            <a:r>
              <a:rPr lang="cs-CZ" sz="800" dirty="0">
                <a:cs typeface="Calibri"/>
                <a:hlinkClick r:id="rId23"/>
              </a:rPr>
              <a:t>http://www.lanovka-jested.cz/</a:t>
            </a:r>
            <a:endParaRPr lang="cs-CZ" sz="800">
              <a:cs typeface="Calibri"/>
            </a:endParaRPr>
          </a:p>
          <a:p>
            <a:r>
              <a:rPr lang="cs-CZ" sz="800" dirty="0">
                <a:cs typeface="Calibri"/>
                <a:hlinkClick r:id="rId24"/>
              </a:rPr>
              <a:t>https://jested.ceskehory.cz/</a:t>
            </a:r>
            <a:endParaRPr lang="cs-CZ"/>
          </a:p>
          <a:p>
            <a:endParaRPr lang="cs-CZ" sz="800">
              <a:cs typeface="Calibri"/>
            </a:endParaRPr>
          </a:p>
          <a:p>
            <a:endParaRPr lang="cs-CZ" sz="800">
              <a:cs typeface="Calibri"/>
            </a:endParaRPr>
          </a:p>
          <a:p>
            <a:endParaRPr lang="cs-CZ" sz="800">
              <a:cs typeface="Calibri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3506D232-C0F1-47EA-A05F-D273EA9833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805732"/>
            <a:ext cx="3200400" cy="6051645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r>
              <a:rPr lang="cs-CZ" sz="800" dirty="0">
                <a:cs typeface="Calibri"/>
                <a:hlinkClick r:id="rId25"/>
              </a:rPr>
              <a:t>http://www.historickasidla.cz/galerie/obrazky/imager.php?img=539247&amp;x=812&amp;y=542&amp;hash=4645f9b8f45bdfd463afcd22712e053f</a:t>
            </a:r>
            <a:endParaRPr lang="cs-CZ" sz="800" dirty="0">
              <a:cs typeface="Calibri"/>
            </a:endParaRPr>
          </a:p>
          <a:p>
            <a:r>
              <a:rPr lang="cs-CZ" sz="800" u="sng" dirty="0">
                <a:cs typeface="Calibri"/>
                <a:hlinkClick r:id="rId26"/>
              </a:rPr>
              <a:t>https://turistickyatlas.cz/vse/misto/7269_zamek-lemberk.html</a:t>
            </a:r>
            <a:endParaRPr lang="cs-CZ" sz="800" dirty="0">
              <a:cs typeface="Calibri"/>
            </a:endParaRPr>
          </a:p>
          <a:p>
            <a:r>
              <a:rPr lang="cs-CZ" sz="800" u="sng" dirty="0">
                <a:cs typeface="Calibri"/>
                <a:hlinkClick r:id="rId27"/>
              </a:rPr>
              <a:t>https://www.region-jizerskehory.cz/turisticke-zajimavosti/hrady-zamky-kaple/zamek-lemberk/</a:t>
            </a:r>
            <a:endParaRPr lang="cs-CZ" sz="800" dirty="0">
              <a:cs typeface="Calibri"/>
            </a:endParaRPr>
          </a:p>
          <a:p>
            <a:r>
              <a:rPr lang="es-ES" sz="800" u="sng" dirty="0">
                <a:cs typeface="Calibri"/>
                <a:hlinkClick r:id="rId28"/>
              </a:rPr>
              <a:t>https://www.kampocesku.cz/clanek/20893/zamek-lemberk</a:t>
            </a:r>
            <a:endParaRPr lang="es-ES" sz="800" u="sng" dirty="0">
              <a:cs typeface="Calibri"/>
            </a:endParaRPr>
          </a:p>
          <a:p>
            <a:pPr marL="0" indent="0">
              <a:buNone/>
            </a:pPr>
            <a:r>
              <a:rPr lang="cs-CZ" sz="800" u="sng" dirty="0">
                <a:cs typeface="Calibri"/>
                <a:hlinkClick r:id="rId29"/>
              </a:rPr>
              <a:t>http://www.cesky-raj.info/dr-cs/1054-.html</a:t>
            </a:r>
            <a:endParaRPr lang="cs-CZ" sz="800" u="sng" dirty="0">
              <a:cs typeface="Calibri"/>
            </a:endParaRPr>
          </a:p>
          <a:p>
            <a:pPr>
              <a:buNone/>
            </a:pPr>
            <a:r>
              <a:rPr lang="cs-CZ" sz="800" u="sng" dirty="0">
                <a:cs typeface="Calibri"/>
                <a:hlinkClick r:id="rId30"/>
              </a:rPr>
              <a:t>http://www.muzeum-turnov.cz/dlaskuv-statek/</a:t>
            </a:r>
            <a:endParaRPr lang="cs-CZ" sz="800" dirty="0">
              <a:cs typeface="Calibri"/>
            </a:endParaRPr>
          </a:p>
          <a:p>
            <a:pPr>
              <a:buNone/>
            </a:pPr>
            <a:r>
              <a:rPr lang="cs-CZ" sz="800" u="sng" dirty="0">
                <a:cs typeface="Calibri"/>
                <a:hlinkClick r:id="rId31"/>
              </a:rPr>
              <a:t>https://cs.wikipedia.org/wiki/Dlask%C5%AFv_statek</a:t>
            </a:r>
            <a:endParaRPr lang="cs-CZ" sz="800" u="sng" dirty="0">
              <a:cs typeface="Calibri"/>
            </a:endParaRPr>
          </a:p>
          <a:p>
            <a:pPr>
              <a:buNone/>
            </a:pPr>
            <a:r>
              <a:rPr lang="cs-CZ" sz="800" u="sng" dirty="0">
                <a:cs typeface="Calibri"/>
                <a:hlinkClick r:id="rId32"/>
              </a:rPr>
              <a:t>https://www.hrad-grabstejn.cz/cs</a:t>
            </a:r>
            <a:endParaRPr lang="cs-CZ" sz="800" u="sng" dirty="0">
              <a:cs typeface="Calibri"/>
            </a:endParaRPr>
          </a:p>
          <a:p>
            <a:pPr>
              <a:buNone/>
            </a:pPr>
            <a:r>
              <a:rPr lang="cs-CZ" sz="800" dirty="0">
                <a:cs typeface="Calibri"/>
                <a:hlinkClick r:id="rId33"/>
              </a:rPr>
              <a:t>https://upload.wikimedia.org/wikipedia/commons/thumb/1/16/Grab%C5%A1tejn_letecky.jpg/1280px-Grab%C5%A1tejn_letecky.jpg</a:t>
            </a:r>
            <a:endParaRPr lang="cs-CZ" sz="800" dirty="0">
              <a:cs typeface="Calibri"/>
            </a:endParaRPr>
          </a:p>
          <a:p>
            <a:pPr>
              <a:buNone/>
            </a:pPr>
            <a:r>
              <a:rPr lang="cs-CZ" sz="800" u="sng" dirty="0">
                <a:cs typeface="Calibri"/>
                <a:hlinkClick r:id="rId34"/>
              </a:rPr>
              <a:t>http://studio-plus.tv/ostatni/Hrad-a-zamek-Frydlant/10</a:t>
            </a:r>
            <a:endParaRPr lang="cs-CZ" sz="800" u="sng" dirty="0">
              <a:cs typeface="Calibri"/>
            </a:endParaRPr>
          </a:p>
          <a:p>
            <a:pPr>
              <a:buNone/>
            </a:pPr>
            <a:r>
              <a:rPr lang="cs-CZ" sz="800" u="sng" dirty="0">
                <a:cs typeface="Calibri"/>
                <a:hlinkClick r:id="rId35"/>
              </a:rPr>
              <a:t>https://www.mesto-frydlant.cz/cs/jazykove-mutace/zajimavosti-a-cile/zamek-frydlant/</a:t>
            </a:r>
            <a:endParaRPr lang="cs-CZ" sz="800" dirty="0">
              <a:cs typeface="Calibri"/>
            </a:endParaRPr>
          </a:p>
          <a:p>
            <a:pPr>
              <a:buNone/>
            </a:pPr>
            <a:r>
              <a:rPr lang="cs-CZ" sz="800" u="sng" dirty="0">
                <a:cs typeface="Calibri"/>
                <a:hlinkClick r:id="rId36"/>
              </a:rPr>
              <a:t>https://cs.wikipedia.org/wiki/Fr%C3%BDdlant_(z%C3%A1mek)</a:t>
            </a:r>
            <a:endParaRPr lang="cs-CZ" sz="800" dirty="0">
              <a:cs typeface="Calibri"/>
            </a:endParaRPr>
          </a:p>
          <a:p>
            <a:pPr>
              <a:buNone/>
            </a:pPr>
            <a:r>
              <a:rPr lang="cs-CZ" sz="800" u="sng" dirty="0">
                <a:cs typeface="Calibri"/>
                <a:hlinkClick r:id="rId37"/>
              </a:rPr>
              <a:t>https://www.zamek-frydlant.cz/cs</a:t>
            </a:r>
            <a:endParaRPr lang="cs-CZ" sz="800" dirty="0">
              <a:cs typeface="Calibri"/>
            </a:endParaRPr>
          </a:p>
          <a:p>
            <a:pPr>
              <a:buNone/>
            </a:pPr>
            <a:r>
              <a:rPr lang="cs-CZ" sz="800" u="sng" dirty="0">
                <a:cs typeface="Calibri"/>
                <a:hlinkClick r:id="rId38"/>
              </a:rPr>
              <a:t>https://www.kudyznudy.cz/Aktivity-a-akce/Aktivity/Hrad-a-zamek-Frydlant---nejstarsi-zpristupnena-exp.aspx</a:t>
            </a:r>
            <a:endParaRPr lang="cs-CZ" sz="800" dirty="0">
              <a:cs typeface="Calibri"/>
            </a:endParaRPr>
          </a:p>
          <a:p>
            <a:pPr>
              <a:buNone/>
            </a:pPr>
            <a:r>
              <a:rPr lang="cs-CZ" sz="800" dirty="0">
                <a:cs typeface="Calibri"/>
                <a:hlinkClick r:id="rId39"/>
              </a:rPr>
              <a:t>https://cs.wikipedia.org/wiki/Skl%C3%A1%C5%99stv%C3%AD</a:t>
            </a:r>
            <a:endParaRPr lang="cs-CZ" dirty="0"/>
          </a:p>
          <a:p>
            <a:pPr>
              <a:buNone/>
            </a:pPr>
            <a:r>
              <a:rPr lang="cs-CZ" sz="800" dirty="0">
                <a:cs typeface="Calibri"/>
                <a:hlinkClick r:id="rId40"/>
              </a:rPr>
              <a:t>https://www.preciosa.com/cs/preciosa</a:t>
            </a:r>
            <a:endParaRPr lang="cs-CZ" dirty="0"/>
          </a:p>
          <a:p>
            <a:pPr>
              <a:buNone/>
            </a:pPr>
            <a:r>
              <a:rPr lang="cs-CZ" sz="800" dirty="0">
                <a:cs typeface="Calibri"/>
                <a:hlinkClick r:id="rId41"/>
              </a:rPr>
              <a:t>https://cs.wikipedia.org/wiki/Crystalex</a:t>
            </a:r>
            <a:endParaRPr lang="cs-CZ" dirty="0"/>
          </a:p>
          <a:p>
            <a:pPr>
              <a:buNone/>
            </a:pPr>
            <a:r>
              <a:rPr lang="cs-CZ" sz="800" u="sng" dirty="0">
                <a:cs typeface="Calibri"/>
                <a:hlinkClick r:id="rId42"/>
              </a:rPr>
              <a:t>https://www.mistopisy.cz/pruvodce/obec/1741/ceska-lipa/pamatky-turistika/</a:t>
            </a:r>
            <a:r>
              <a:rPr lang="cs-CZ" sz="800" dirty="0">
                <a:cs typeface="Calibri"/>
              </a:rPr>
              <a:t> </a:t>
            </a:r>
            <a:endParaRPr lang="cs-CZ" dirty="0"/>
          </a:p>
          <a:p>
            <a:pPr>
              <a:buNone/>
            </a:pPr>
            <a:r>
              <a:rPr lang="cs-CZ" sz="800" u="sng" dirty="0">
                <a:cs typeface="Calibri"/>
                <a:hlinkClick r:id="rId43"/>
              </a:rPr>
              <a:t>https://www.kct-tabor.cz/gymta/VrcholyPohoriCR/Jested/index.htm</a:t>
            </a:r>
            <a:endParaRPr lang="cs-CZ" sz="800">
              <a:cs typeface="Calibri"/>
            </a:endParaRPr>
          </a:p>
          <a:p>
            <a:pPr>
              <a:buNone/>
            </a:pPr>
            <a:endParaRPr lang="cs-CZ" sz="800" u="sng" dirty="0">
              <a:cs typeface="Calibri"/>
            </a:endParaRPr>
          </a:p>
          <a:p>
            <a:pPr>
              <a:buNone/>
            </a:pPr>
            <a:endParaRPr lang="cs-CZ" sz="800" dirty="0">
              <a:cs typeface="Calibri"/>
            </a:endParaRPr>
          </a:p>
          <a:p>
            <a:pPr>
              <a:buNone/>
            </a:pPr>
            <a:endParaRPr lang="cs-CZ" sz="900" u="sng">
              <a:cs typeface="Calibri"/>
            </a:endParaRPr>
          </a:p>
          <a:p>
            <a:pPr marL="0" indent="0">
              <a:buNone/>
            </a:pPr>
            <a:endParaRPr lang="cs-CZ" sz="900" u="sng">
              <a:cs typeface="Calibri"/>
            </a:endParaRPr>
          </a:p>
          <a:p>
            <a:pPr marL="0" indent="0">
              <a:buNone/>
            </a:pPr>
            <a:endParaRPr lang="cs-CZ" sz="900" u="sng">
              <a:cs typeface="Calibri"/>
            </a:endParaRPr>
          </a:p>
          <a:p>
            <a:endParaRPr lang="cs-CZ" sz="9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8561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tráva, obloha, exteriér, strom&#10;&#10;Popis vygenerovaný s velmi vysokou mírou spolehlivosti">
            <a:extLst>
              <a:ext uri="{FF2B5EF4-FFF2-40B4-BE49-F238E27FC236}">
                <a16:creationId xmlns:a16="http://schemas.microsoft.com/office/drawing/2014/main" xmlns="" id="{BB3729B8-1A90-4B0A-BD1B-C0FA8885E1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504" b="82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3803206-03B2-415D-854C-2C5B62FA2E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55D776B-B53D-4CEE-9E40-02B77994F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tx1"/>
                </a:solidFill>
                <a:cs typeface="Calibri Light"/>
              </a:rPr>
              <a:t>Zámek Zahrádky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E2C1640-A938-400B-891C-E5A17BE86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d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ostaven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v roce 1550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p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řiléhá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k němu zámecká zahrada a údolí Peklo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p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ostaven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primárně z kamene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 err="1" smtClean="0">
                <a:solidFill>
                  <a:schemeClr val="tx1"/>
                </a:solidFill>
                <a:cs typeface="Calibri" panose="020F0502020204030204"/>
              </a:rPr>
              <a:t>30.ledna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2003 zámek vyhořel, poté byl 11 let uzavřen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o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d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roku 2014 - omezené prohlídky na zachované části hradu</a:t>
            </a: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FACB568-8468-4614-A6E4-261EBDA097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45FF02C-05A6-4CDB-A951-31C5BD330C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62590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10" descr="Obsah obrázku strom, obloha, exteriér, budova&#10;&#10;Popis vygenerovaný s velmi vysokou mírou spolehlivosti">
            <a:extLst>
              <a:ext uri="{FF2B5EF4-FFF2-40B4-BE49-F238E27FC236}">
                <a16:creationId xmlns:a16="http://schemas.microsoft.com/office/drawing/2014/main" xmlns="" id="{0D44D6B8-9FFA-4AF9-A761-FF0EC7E63D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xmlns="" id="{A3803206-03B2-415D-854C-2C5B62FA2E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C163A5D-23B4-4A7E-942F-5115DF78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tx1"/>
                </a:solidFill>
                <a:cs typeface="Calibri Light"/>
              </a:rPr>
              <a:t>Bezděz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9863FE8-51EC-467F-82F7-8D7A6082E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k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rálovský </a:t>
            </a:r>
            <a:r>
              <a:rPr lang="cs-CZ" dirty="0">
                <a:solidFill>
                  <a:schemeClr val="tx1"/>
                </a:solidFill>
                <a:cs typeface="Calibri"/>
              </a:rPr>
              <a:t>hrad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z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aložen </a:t>
            </a:r>
            <a:r>
              <a:rPr lang="cs-CZ" dirty="0">
                <a:solidFill>
                  <a:schemeClr val="tx1"/>
                </a:solidFill>
                <a:cs typeface="Calibri"/>
              </a:rPr>
              <a:t>v roce 1264 Přemyslem Otakarem II. 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f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unkce </a:t>
            </a:r>
            <a:r>
              <a:rPr lang="cs-CZ" dirty="0">
                <a:solidFill>
                  <a:schemeClr val="tx1"/>
                </a:solidFill>
                <a:cs typeface="Calibri"/>
              </a:rPr>
              <a:t>hradu: obrana obchodních cest a proti sousedním rodům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b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yl </a:t>
            </a:r>
            <a:r>
              <a:rPr lang="cs-CZ" dirty="0">
                <a:solidFill>
                  <a:schemeClr val="tx1"/>
                </a:solidFill>
                <a:cs typeface="Calibri"/>
              </a:rPr>
              <a:t>zde uvězněn jeho syn se svou matkou</a:t>
            </a: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o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d </a:t>
            </a:r>
            <a:r>
              <a:rPr lang="cs-CZ" dirty="0">
                <a:solidFill>
                  <a:schemeClr val="tx1"/>
                </a:solidFill>
                <a:cs typeface="Calibri"/>
              </a:rPr>
              <a:t>roku 1627 byl hrad v majetku Valdštejnů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b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ásník </a:t>
            </a:r>
            <a:r>
              <a:rPr lang="cs-CZ" dirty="0">
                <a:solidFill>
                  <a:schemeClr val="tx1"/>
                </a:solidFill>
                <a:cs typeface="Calibri"/>
              </a:rPr>
              <a:t>Karel Hynek Mácha se zde inspiroval k dílu Máj </a:t>
            </a: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/>
            </a:endParaRP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DFACB568-8468-4614-A6E4-261EBDA097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45FF02C-05A6-4CDB-A951-31C5BD330C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26906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strom, exteriér, obloha, budova&#10;&#10;Popis vygenerovaný s velmi vysokou mírou spolehlivosti">
            <a:extLst>
              <a:ext uri="{FF2B5EF4-FFF2-40B4-BE49-F238E27FC236}">
                <a16:creationId xmlns:a16="http://schemas.microsoft.com/office/drawing/2014/main" xmlns="" id="{70C0A65D-CC1B-436D-ABA3-9EED5EA57A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3803206-03B2-415D-854C-2C5B62FA2E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09C97BC-4451-4619-86AE-FE25A7C27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tx1"/>
                </a:solidFill>
                <a:cs typeface="Calibri Light"/>
              </a:rPr>
              <a:t>Hrubý Rohozec</a:t>
            </a:r>
            <a:endParaRPr lang="cs-CZ">
              <a:solidFill>
                <a:schemeClr val="tx1"/>
              </a:solidFill>
              <a:cs typeface="Calibri Light" panose="020F03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4F7EC9AF-44BD-4914-95B2-347AF9F61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n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ovogotický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zámek na okraji města Turnov</a:t>
            </a: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s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oučástí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hradu je anglický park se sochami, vzácnými stromy , sochami a jeskyní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p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ouze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sklepení se dochovalo v původním stavu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s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kládá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se ze 30 místností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b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ydleli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zde členové hraběcího rodu Des </a:t>
            </a:r>
            <a:r>
              <a:rPr lang="cs-CZ" dirty="0" err="1">
                <a:solidFill>
                  <a:schemeClr val="tx1"/>
                </a:solidFill>
                <a:cs typeface="Calibri" panose="020F0502020204030204"/>
              </a:rPr>
              <a:t>Fours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 </a:t>
            </a:r>
            <a:r>
              <a:rPr lang="cs-CZ" dirty="0" err="1">
                <a:solidFill>
                  <a:schemeClr val="tx1"/>
                </a:solidFill>
                <a:cs typeface="Calibri" panose="020F0502020204030204"/>
              </a:rPr>
              <a:t>Walderode</a:t>
            </a:r>
            <a:endParaRPr lang="cs-CZ" dirty="0">
              <a:solidFill>
                <a:schemeClr val="tx1"/>
              </a:solidFill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n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atáčela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se zde část filmu Vrah skrývá tvář</a:t>
            </a: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FACB568-8468-4614-A6E4-261EBDA097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45FF02C-05A6-4CDB-A951-31C5BD330C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0717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7" descr="Obsah obrázku strom, exteriér, budova, dům&#10;&#10;Popis vygenerovaný s velmi vysokou mírou spolehlivosti">
            <a:extLst>
              <a:ext uri="{FF2B5EF4-FFF2-40B4-BE49-F238E27FC236}">
                <a16:creationId xmlns:a16="http://schemas.microsoft.com/office/drawing/2014/main" xmlns="" id="{53CCE95B-2CE7-4C60-A17F-1D55BBAE5F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xmlns="" id="{A3803206-03B2-415D-854C-2C5B62FA2E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4968AC4-4B58-46FA-BB68-CBC9B3747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tx1"/>
                </a:solidFill>
                <a:cs typeface="Calibri Light"/>
              </a:rPr>
              <a:t>Houska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2525DCBB-E901-405C-89CD-91BC3BCB7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r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aně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gotický hrad ležící v Kokořínských lesích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v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ystaven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Přemyslem Otakarem II.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v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době 30 leté války byl kontrolován Švédskou armádou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r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ok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1658 – Likvidace hradu na rozkaz Habsburků -&gt; současná podoba hradu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r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enesanční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podoba je zachycena na malbě uvnitř hradu</a:t>
            </a:r>
          </a:p>
          <a:p>
            <a:pPr>
              <a:buFont typeface="Arial" panose="020F0502020204030204" pitchFamily="34" charset="0"/>
              <a:buChar char="•"/>
            </a:pPr>
            <a:endParaRPr lang="cs-CZ" u="sng" dirty="0">
              <a:solidFill>
                <a:schemeClr val="tx1"/>
              </a:solidFill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DFACB568-8468-4614-A6E4-261EBDA097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45FF02C-05A6-4CDB-A951-31C5BD330C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91666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3" descr="Obsah obrázku budova, exteriér, obloha, strom&#10;&#10;Popis vygenerovaný s velmi vysokou mírou spolehlivosti">
            <a:extLst>
              <a:ext uri="{FF2B5EF4-FFF2-40B4-BE49-F238E27FC236}">
                <a16:creationId xmlns:a16="http://schemas.microsoft.com/office/drawing/2014/main" xmlns="" id="{E6DFCA42-5E23-441B-8B9D-63028C9EDB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2176" b="35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3803206-03B2-415D-854C-2C5B62FA2E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4F9591B-FFE3-4873-9425-C216EB295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tx1"/>
                </a:solidFill>
                <a:cs typeface="Calibri Light"/>
              </a:rPr>
              <a:t>Lemberk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5E28BD8-D9B3-4717-91A3-05A09BA37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z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ámek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nad údolím Panenského potoka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p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ůvodně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gotický hrad vystavěný 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v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polovině </a:t>
            </a:r>
            <a:r>
              <a:rPr lang="cs-CZ" dirty="0" err="1">
                <a:solidFill>
                  <a:schemeClr val="tx1"/>
                </a:solidFill>
                <a:cs typeface="Calibri" panose="020F0502020204030204"/>
              </a:rPr>
              <a:t>16.století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 přestavěn na renesanční zámek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m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ezi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léty 1660-1680 upraven do současné barokní podoby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p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ořádají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se zde výstavy, koncerty a divadelní představení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v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blízkosti zámku se nachází zahrada tzv. Zdislavina studánka</a:t>
            </a: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FACB568-8468-4614-A6E4-261EBDA097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45FF02C-05A6-4CDB-A951-31C5BD330C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37892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tráva, obloha, exteriér, dům&#10;&#10;Popis vygenerovaný s velmi vysokou mírou spolehlivosti">
            <a:extLst>
              <a:ext uri="{FF2B5EF4-FFF2-40B4-BE49-F238E27FC236}">
                <a16:creationId xmlns:a16="http://schemas.microsoft.com/office/drawing/2014/main" xmlns="" id="{4E968B05-87BD-4BC5-90C1-63448EF803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6599" b="91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3803206-03B2-415D-854C-2C5B62FA2E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6687144-8391-45B5-8662-C631BE4E7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tx1"/>
                </a:solidFill>
                <a:cs typeface="Calibri Light"/>
              </a:rPr>
              <a:t>Dlaskův Statek</a:t>
            </a:r>
            <a:endParaRPr lang="cs-CZ">
              <a:solidFill>
                <a:schemeClr val="tx1"/>
              </a:solidFill>
              <a:cs typeface="Calibri Light" panose="020F03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C31DB36-2077-4F2D-AC75-125376934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d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ochovaný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roubený statek pojizerského typu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n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achází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se v Turnově</a:t>
            </a: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o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d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roku 2010 = Národní památka ČR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z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aložen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v roce 1716, původní majitelé - rodina Dlasků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j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e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součástí Muzea Českého Ráje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p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roslavil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se díky malíři Janu </a:t>
            </a:r>
            <a:r>
              <a:rPr lang="cs-CZ" dirty="0" err="1">
                <a:solidFill>
                  <a:schemeClr val="tx1"/>
                </a:solidFill>
                <a:cs typeface="Calibri" panose="020F0502020204030204"/>
              </a:rPr>
              <a:t>Prouskovi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, který ho prezentoval ve svých malbách</a:t>
            </a: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FACB568-8468-4614-A6E4-261EBDA097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45FF02C-05A6-4CDB-A951-31C5BD330C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06319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7" descr="Obsah obrázku strom, exteriér, budova&#10;&#10;Popis vygenerovaný s velmi vysokou mírou spolehlivosti">
            <a:extLst>
              <a:ext uri="{FF2B5EF4-FFF2-40B4-BE49-F238E27FC236}">
                <a16:creationId xmlns:a16="http://schemas.microsoft.com/office/drawing/2014/main" xmlns="" id="{0A559C99-ED6F-438E-8FDB-479187278B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xmlns="" id="{A3803206-03B2-415D-854C-2C5B62FA2E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3DC4724-5F6D-4D87-91DE-D3964D41A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cs-CZ" b="1" err="1">
                <a:solidFill>
                  <a:schemeClr val="tx1"/>
                </a:solidFill>
                <a:cs typeface="Calibri Light"/>
              </a:rPr>
              <a:t>Grabštejn</a:t>
            </a:r>
            <a:endParaRPr lang="cs-CZ" err="1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3B0840D-8DE8-4861-80D7-4BEBFB565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h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rad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se nachází nedaleko Hrádku nad Nisou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o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d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roku 1943 je zpřístupněn turistům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s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loužil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pro potřeby armády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j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e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základnou vojenské kynologie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j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e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určený k plnění úkolů pro Ministerstvo obrany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n</a:t>
            </a:r>
            <a:r>
              <a:rPr lang="cs-CZ" dirty="0" smtClean="0">
                <a:solidFill>
                  <a:schemeClr val="tx1"/>
                </a:solidFill>
                <a:cs typeface="Calibri" panose="020F0502020204030204"/>
              </a:rPr>
              <a:t>a </a:t>
            </a:r>
            <a:r>
              <a:rPr lang="cs-CZ" dirty="0">
                <a:solidFill>
                  <a:schemeClr val="tx1"/>
                </a:solidFill>
                <a:cs typeface="Calibri" panose="020F0502020204030204"/>
              </a:rPr>
              <a:t>hradě se konají benefiční koncerty </a:t>
            </a: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endParaRPr lang="cs-CZ" dirty="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21" name="Rectangle 23">
            <a:extLst>
              <a:ext uri="{FF2B5EF4-FFF2-40B4-BE49-F238E27FC236}">
                <a16:creationId xmlns:a16="http://schemas.microsoft.com/office/drawing/2014/main" xmlns="" id="{DFACB568-8468-4614-A6E4-261EBDA097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45FF02C-05A6-4CDB-A951-31C5BD330C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78234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exteriér, budova, obloha, velké&#10;&#10;Popis vygenerovaný s velmi vysokou mírou spolehlivosti">
            <a:extLst>
              <a:ext uri="{FF2B5EF4-FFF2-40B4-BE49-F238E27FC236}">
                <a16:creationId xmlns:a16="http://schemas.microsoft.com/office/drawing/2014/main" xmlns="" id="{2514B7CB-A437-40CF-ABCA-BC13DCB86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3803206-03B2-415D-854C-2C5B62FA2E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5E25AEB-DAB0-46B0-A684-8D92DD47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chemeClr val="tx1"/>
                </a:solidFill>
                <a:cs typeface="Calibri Light"/>
              </a:rPr>
              <a:t>Kostel sv. Vavřince a Zdislavy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D41D6EF-5CFF-4CF1-86B0-55F907725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b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arokní </a:t>
            </a:r>
            <a:r>
              <a:rPr lang="cs-CZ" dirty="0">
                <a:solidFill>
                  <a:schemeClr val="tx1"/>
                </a:solidFill>
                <a:cs typeface="Calibri"/>
              </a:rPr>
              <a:t>kostel v Jablonném v Podještědí</a:t>
            </a: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o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d </a:t>
            </a:r>
            <a:r>
              <a:rPr lang="cs-CZ" dirty="0">
                <a:solidFill>
                  <a:schemeClr val="tx1"/>
                </a:solidFill>
                <a:cs typeface="Calibri"/>
              </a:rPr>
              <a:t>roku 2008 = národní kulturní památka ČR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v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ýstavbu </a:t>
            </a:r>
            <a:r>
              <a:rPr lang="cs-CZ" dirty="0">
                <a:solidFill>
                  <a:schemeClr val="tx1"/>
                </a:solidFill>
                <a:cs typeface="Calibri"/>
              </a:rPr>
              <a:t>zahájil majitel panství František z Dubé roku 1696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p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ravidelné </a:t>
            </a:r>
            <a:r>
              <a:rPr lang="cs-CZ" dirty="0">
                <a:solidFill>
                  <a:schemeClr val="tx1"/>
                </a:solidFill>
                <a:cs typeface="Calibri"/>
              </a:rPr>
              <a:t>bohoslužby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cs typeface="Calibri"/>
              </a:rPr>
              <a:t>b</a:t>
            </a:r>
            <a:r>
              <a:rPr lang="cs-CZ" dirty="0" smtClean="0">
                <a:solidFill>
                  <a:schemeClr val="tx1"/>
                </a:solidFill>
                <a:cs typeface="Calibri"/>
              </a:rPr>
              <a:t>ohatá </a:t>
            </a:r>
            <a:r>
              <a:rPr lang="cs-CZ" dirty="0">
                <a:solidFill>
                  <a:schemeClr val="tx1"/>
                </a:solidFill>
                <a:cs typeface="Calibri"/>
              </a:rPr>
              <a:t>vnitřní výzdoba</a:t>
            </a:r>
          </a:p>
          <a:p>
            <a:endParaRPr lang="cs-CZ" dirty="0">
              <a:solidFill>
                <a:schemeClr val="tx1"/>
              </a:solidFill>
              <a:cs typeface="Calibri"/>
            </a:endParaRPr>
          </a:p>
          <a:p>
            <a:endParaRPr lang="cs-CZ" dirty="0">
              <a:solidFill>
                <a:schemeClr val="tx1"/>
              </a:solidFill>
              <a:cs typeface="Calibri"/>
            </a:endParaRPr>
          </a:p>
          <a:p>
            <a:endParaRPr lang="cs-CZ" dirty="0">
              <a:solidFill>
                <a:schemeClr val="tx1"/>
              </a:solidFill>
              <a:cs typeface="Calibri"/>
            </a:endParaRPr>
          </a:p>
          <a:p>
            <a:endParaRPr lang="cs-CZ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FACB568-8468-4614-A6E4-261EBDA097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45FF02C-05A6-4CDB-A951-31C5BD330C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77146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243AF7DC-D15B-41C0-AE81-23980D1B9FC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579</Words>
  <Application>Microsoft Office PowerPoint</Application>
  <PresentationFormat>Vlastní</PresentationFormat>
  <Paragraphs>157</Paragraphs>
  <Slides>17</Slides>
  <Notes>0</Notes>
  <HiddenSlides>1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Retrospektiva</vt:lpstr>
      <vt:lpstr>Kulturní dědictví Libereckého kraje</vt:lpstr>
      <vt:lpstr>Zámek Zahrádky</vt:lpstr>
      <vt:lpstr>Bezděz</vt:lpstr>
      <vt:lpstr>Hrubý Rohozec</vt:lpstr>
      <vt:lpstr>Houska</vt:lpstr>
      <vt:lpstr>Lemberk</vt:lpstr>
      <vt:lpstr>Dlaskův Statek</vt:lpstr>
      <vt:lpstr>Grabštejn</vt:lpstr>
      <vt:lpstr>Kostel sv. Vavřince a Zdislavy</vt:lpstr>
      <vt:lpstr>Frýdlant</vt:lpstr>
      <vt:lpstr>Trosky</vt:lpstr>
      <vt:lpstr>Sklářství</vt:lpstr>
      <vt:lpstr>Vodní hrad Lipý</vt:lpstr>
      <vt:lpstr>Valdštejnský klášter</vt:lpstr>
      <vt:lpstr> Červený dům</vt:lpstr>
      <vt:lpstr>Ještěd</vt:lpstr>
      <vt:lpstr>Zdroje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</dc:title>
  <dc:creator/>
  <cp:revision>205</cp:revision>
  <dcterms:created xsi:type="dcterms:W3CDTF">2012-08-16T00:56:33Z</dcterms:created>
  <dcterms:modified xsi:type="dcterms:W3CDTF">2019-04-11T19:44:34Z</dcterms:modified>
</cp:coreProperties>
</file>