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6" r:id="rId9"/>
    <p:sldId id="267"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3A876E5-B2B2-4DAB-A68E-D1924A95D347}" type="datetimeFigureOut">
              <a:rPr lang="it-IT" smtClean="0"/>
              <a:t>03/04/2017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737E9CD-9F81-48FE-BD3A-CA62A527F836}" type="slidenum">
              <a:rPr lang="it-IT" smtClean="0"/>
              <a:t>‹N›</a:t>
            </a:fld>
            <a:endParaRPr lang="it-IT" dirty="0"/>
          </a:p>
        </p:txBody>
      </p:sp>
    </p:spTree>
    <p:extLst>
      <p:ext uri="{BB962C8B-B14F-4D97-AF65-F5344CB8AC3E}">
        <p14:creationId xmlns:p14="http://schemas.microsoft.com/office/powerpoint/2010/main" val="236438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3A876E5-B2B2-4DAB-A68E-D1924A95D347}" type="datetimeFigureOut">
              <a:rPr lang="it-IT" smtClean="0"/>
              <a:t>03/04/2017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737E9CD-9F81-48FE-BD3A-CA62A527F836}" type="slidenum">
              <a:rPr lang="it-IT" smtClean="0"/>
              <a:t>‹N›</a:t>
            </a:fld>
            <a:endParaRPr lang="it-IT" dirty="0"/>
          </a:p>
        </p:txBody>
      </p:sp>
    </p:spTree>
    <p:extLst>
      <p:ext uri="{BB962C8B-B14F-4D97-AF65-F5344CB8AC3E}">
        <p14:creationId xmlns:p14="http://schemas.microsoft.com/office/powerpoint/2010/main" val="116914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3A876E5-B2B2-4DAB-A68E-D1924A95D347}" type="datetimeFigureOut">
              <a:rPr lang="it-IT" smtClean="0"/>
              <a:t>03/04/2017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737E9CD-9F81-48FE-BD3A-CA62A527F836}" type="slidenum">
              <a:rPr lang="it-IT" smtClean="0"/>
              <a:t>‹N›</a:t>
            </a:fld>
            <a:endParaRPr lang="it-IT" dirty="0"/>
          </a:p>
        </p:txBody>
      </p:sp>
    </p:spTree>
    <p:extLst>
      <p:ext uri="{BB962C8B-B14F-4D97-AF65-F5344CB8AC3E}">
        <p14:creationId xmlns:p14="http://schemas.microsoft.com/office/powerpoint/2010/main" val="172852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3A876E5-B2B2-4DAB-A68E-D1924A95D347}" type="datetimeFigureOut">
              <a:rPr lang="it-IT" smtClean="0"/>
              <a:t>03/04/2017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737E9CD-9F81-48FE-BD3A-CA62A527F836}" type="slidenum">
              <a:rPr lang="it-IT" smtClean="0"/>
              <a:t>‹N›</a:t>
            </a:fld>
            <a:endParaRPr lang="it-IT" dirty="0"/>
          </a:p>
        </p:txBody>
      </p:sp>
    </p:spTree>
    <p:extLst>
      <p:ext uri="{BB962C8B-B14F-4D97-AF65-F5344CB8AC3E}">
        <p14:creationId xmlns:p14="http://schemas.microsoft.com/office/powerpoint/2010/main" val="340227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3A876E5-B2B2-4DAB-A68E-D1924A95D347}" type="datetimeFigureOut">
              <a:rPr lang="it-IT" smtClean="0"/>
              <a:t>03/04/2017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737E9CD-9F81-48FE-BD3A-CA62A527F836}" type="slidenum">
              <a:rPr lang="it-IT" smtClean="0"/>
              <a:t>‹N›</a:t>
            </a:fld>
            <a:endParaRPr lang="it-IT" dirty="0"/>
          </a:p>
        </p:txBody>
      </p:sp>
    </p:spTree>
    <p:extLst>
      <p:ext uri="{BB962C8B-B14F-4D97-AF65-F5344CB8AC3E}">
        <p14:creationId xmlns:p14="http://schemas.microsoft.com/office/powerpoint/2010/main" val="211606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3A876E5-B2B2-4DAB-A68E-D1924A95D347}" type="datetimeFigureOut">
              <a:rPr lang="it-IT" smtClean="0"/>
              <a:t>03/04/2017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737E9CD-9F81-48FE-BD3A-CA62A527F836}" type="slidenum">
              <a:rPr lang="it-IT" smtClean="0"/>
              <a:t>‹N›</a:t>
            </a:fld>
            <a:endParaRPr lang="it-IT" dirty="0"/>
          </a:p>
        </p:txBody>
      </p:sp>
    </p:spTree>
    <p:extLst>
      <p:ext uri="{BB962C8B-B14F-4D97-AF65-F5344CB8AC3E}">
        <p14:creationId xmlns:p14="http://schemas.microsoft.com/office/powerpoint/2010/main" val="227011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3A876E5-B2B2-4DAB-A68E-D1924A95D347}" type="datetimeFigureOut">
              <a:rPr lang="it-IT" smtClean="0"/>
              <a:t>03/04/2017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B737E9CD-9F81-48FE-BD3A-CA62A527F836}" type="slidenum">
              <a:rPr lang="it-IT" smtClean="0"/>
              <a:t>‹N›</a:t>
            </a:fld>
            <a:endParaRPr lang="it-IT" dirty="0"/>
          </a:p>
        </p:txBody>
      </p:sp>
    </p:spTree>
    <p:extLst>
      <p:ext uri="{BB962C8B-B14F-4D97-AF65-F5344CB8AC3E}">
        <p14:creationId xmlns:p14="http://schemas.microsoft.com/office/powerpoint/2010/main" val="9593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3A876E5-B2B2-4DAB-A68E-D1924A95D347}" type="datetimeFigureOut">
              <a:rPr lang="it-IT" smtClean="0"/>
              <a:t>03/04/2017</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B737E9CD-9F81-48FE-BD3A-CA62A527F836}" type="slidenum">
              <a:rPr lang="it-IT" smtClean="0"/>
              <a:t>‹N›</a:t>
            </a:fld>
            <a:endParaRPr lang="it-IT" dirty="0"/>
          </a:p>
        </p:txBody>
      </p:sp>
    </p:spTree>
    <p:extLst>
      <p:ext uri="{BB962C8B-B14F-4D97-AF65-F5344CB8AC3E}">
        <p14:creationId xmlns:p14="http://schemas.microsoft.com/office/powerpoint/2010/main" val="231998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3A876E5-B2B2-4DAB-A68E-D1924A95D347}" type="datetimeFigureOut">
              <a:rPr lang="it-IT" smtClean="0"/>
              <a:t>03/04/2017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B737E9CD-9F81-48FE-BD3A-CA62A527F836}" type="slidenum">
              <a:rPr lang="it-IT" smtClean="0"/>
              <a:t>‹N›</a:t>
            </a:fld>
            <a:endParaRPr lang="it-IT" dirty="0"/>
          </a:p>
        </p:txBody>
      </p:sp>
    </p:spTree>
    <p:extLst>
      <p:ext uri="{BB962C8B-B14F-4D97-AF65-F5344CB8AC3E}">
        <p14:creationId xmlns:p14="http://schemas.microsoft.com/office/powerpoint/2010/main" val="20982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3A876E5-B2B2-4DAB-A68E-D1924A95D347}" type="datetimeFigureOut">
              <a:rPr lang="it-IT" smtClean="0"/>
              <a:t>03/04/2017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737E9CD-9F81-48FE-BD3A-CA62A527F836}" type="slidenum">
              <a:rPr lang="it-IT" smtClean="0"/>
              <a:t>‹N›</a:t>
            </a:fld>
            <a:endParaRPr lang="it-IT" dirty="0"/>
          </a:p>
        </p:txBody>
      </p:sp>
    </p:spTree>
    <p:extLst>
      <p:ext uri="{BB962C8B-B14F-4D97-AF65-F5344CB8AC3E}">
        <p14:creationId xmlns:p14="http://schemas.microsoft.com/office/powerpoint/2010/main" val="93732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3A876E5-B2B2-4DAB-A68E-D1924A95D347}" type="datetimeFigureOut">
              <a:rPr lang="it-IT" smtClean="0"/>
              <a:t>03/04/2017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737E9CD-9F81-48FE-BD3A-CA62A527F836}" type="slidenum">
              <a:rPr lang="it-IT" smtClean="0"/>
              <a:t>‹N›</a:t>
            </a:fld>
            <a:endParaRPr lang="it-IT" dirty="0"/>
          </a:p>
        </p:txBody>
      </p:sp>
    </p:spTree>
    <p:extLst>
      <p:ext uri="{BB962C8B-B14F-4D97-AF65-F5344CB8AC3E}">
        <p14:creationId xmlns:p14="http://schemas.microsoft.com/office/powerpoint/2010/main" val="128021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876E5-B2B2-4DAB-A68E-D1924A95D347}" type="datetimeFigureOut">
              <a:rPr lang="it-IT" smtClean="0"/>
              <a:t>03/04/2017</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7E9CD-9F81-48FE-BD3A-CA62A527F836}" type="slidenum">
              <a:rPr lang="it-IT" smtClean="0"/>
              <a:t>‹N›</a:t>
            </a:fld>
            <a:endParaRPr lang="it-IT" dirty="0"/>
          </a:p>
        </p:txBody>
      </p:sp>
    </p:spTree>
    <p:extLst>
      <p:ext uri="{BB962C8B-B14F-4D97-AF65-F5344CB8AC3E}">
        <p14:creationId xmlns:p14="http://schemas.microsoft.com/office/powerpoint/2010/main" val="915078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028" y="1124744"/>
            <a:ext cx="420052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630319" y="270564"/>
            <a:ext cx="8549418" cy="646331"/>
          </a:xfrm>
          <a:prstGeom prst="rect">
            <a:avLst/>
          </a:prstGeom>
        </p:spPr>
        <p:txBody>
          <a:bodyPr wrap="square">
            <a:spAutoFit/>
          </a:bodyPr>
          <a:lstStyle/>
          <a:p>
            <a:r>
              <a:rPr lang="it-IT" sz="3600" b="1" dirty="0">
                <a:solidFill>
                  <a:srgbClr val="C00000"/>
                </a:solidFill>
                <a:latin typeface="+mj-lt"/>
              </a:rPr>
              <a:t>EASTER TRADITIONS IN ITALY</a:t>
            </a:r>
          </a:p>
        </p:txBody>
      </p:sp>
      <p:sp>
        <p:nvSpPr>
          <p:cNvPr id="5" name="Rettangolo 4"/>
          <p:cNvSpPr/>
          <p:nvPr/>
        </p:nvSpPr>
        <p:spPr>
          <a:xfrm>
            <a:off x="179512" y="2564904"/>
            <a:ext cx="4572000" cy="3785652"/>
          </a:xfrm>
          <a:prstGeom prst="rect">
            <a:avLst/>
          </a:prstGeom>
        </p:spPr>
        <p:txBody>
          <a:bodyPr>
            <a:spAutoFit/>
          </a:bodyPr>
          <a:lstStyle/>
          <a:p>
            <a:r>
              <a:rPr lang="en-US" sz="2000" b="1" dirty="0">
                <a:solidFill>
                  <a:srgbClr val="C00000"/>
                </a:solidFill>
                <a:latin typeface="Batang" pitchFamily="18" charset="-127"/>
                <a:ea typeface="Batang" pitchFamily="18" charset="-127"/>
              </a:rPr>
              <a:t>For some foreigners it may be hard to understand how important Easter is for Italian people.</a:t>
            </a:r>
          </a:p>
          <a:p>
            <a:r>
              <a:rPr lang="en-US" sz="2000" b="1" dirty="0">
                <a:solidFill>
                  <a:srgbClr val="C00000"/>
                </a:solidFill>
                <a:latin typeface="Batang" pitchFamily="18" charset="-127"/>
                <a:ea typeface="Batang" pitchFamily="18" charset="-127"/>
              </a:rPr>
              <a:t>In Italy it is the second most important religious holiday after Christmas.</a:t>
            </a:r>
          </a:p>
          <a:p>
            <a:r>
              <a:rPr lang="en-US" sz="2000" b="1" dirty="0">
                <a:solidFill>
                  <a:srgbClr val="C00000"/>
                </a:solidFill>
                <a:latin typeface="Batang" pitchFamily="18" charset="-127"/>
                <a:ea typeface="Batang" pitchFamily="18" charset="-127"/>
              </a:rPr>
              <a:t>From a strictly religious point of view it is even more important: in fact Easter, being the     celebration of the resurrection of Christ, is the celebration of the mystery that is the basis of the Christian faith. </a:t>
            </a:r>
          </a:p>
        </p:txBody>
      </p:sp>
    </p:spTree>
    <p:extLst>
      <p:ext uri="{BB962C8B-B14F-4D97-AF65-F5344CB8AC3E}">
        <p14:creationId xmlns:p14="http://schemas.microsoft.com/office/powerpoint/2010/main" val="10481591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ttangolo 1"/>
          <p:cNvSpPr/>
          <p:nvPr/>
        </p:nvSpPr>
        <p:spPr>
          <a:xfrm>
            <a:off x="431032" y="4770429"/>
            <a:ext cx="8712968" cy="1323439"/>
          </a:xfrm>
          <a:prstGeom prst="rect">
            <a:avLst/>
          </a:prstGeom>
        </p:spPr>
        <p:txBody>
          <a:bodyPr wrap="square">
            <a:spAutoFit/>
          </a:bodyPr>
          <a:lstStyle/>
          <a:p>
            <a:r>
              <a:rPr lang="en-US" sz="2000" b="1" dirty="0" smtClean="0">
                <a:solidFill>
                  <a:srgbClr val="C00000"/>
                </a:solidFill>
                <a:latin typeface="Batang" pitchFamily="18" charset="-127"/>
                <a:ea typeface="Batang" pitchFamily="18" charset="-127"/>
              </a:rPr>
              <a:t>Holy Week marks several important events for the Christian faith: the Last Supper, the Washing of the Disciples’ Feet, Jesus in the Garden of Gethsemane, the kiss of Judas, the Calvary, the death of Christ, Deposition, Burial and Resurrection. </a:t>
            </a:r>
            <a:endParaRPr lang="it-IT" sz="2000" b="1" dirty="0">
              <a:solidFill>
                <a:srgbClr val="C00000"/>
              </a:solidFill>
              <a:latin typeface="Batang" pitchFamily="18" charset="-127"/>
              <a:ea typeface="Batang" pitchFamily="18" charset="-127"/>
            </a:endParaRPr>
          </a:p>
        </p:txBody>
      </p:sp>
      <p:sp>
        <p:nvSpPr>
          <p:cNvPr id="3" name="CasellaDiTesto 2"/>
          <p:cNvSpPr txBox="1"/>
          <p:nvPr/>
        </p:nvSpPr>
        <p:spPr>
          <a:xfrm>
            <a:off x="3203848" y="260648"/>
            <a:ext cx="1827744" cy="523220"/>
          </a:xfrm>
          <a:prstGeom prst="rect">
            <a:avLst/>
          </a:prstGeom>
          <a:noFill/>
        </p:spPr>
        <p:txBody>
          <a:bodyPr wrap="none" rtlCol="0">
            <a:spAutoFit/>
          </a:bodyPr>
          <a:lstStyle/>
          <a:p>
            <a:r>
              <a:rPr lang="it-IT" sz="2800" dirty="0" smtClean="0">
                <a:solidFill>
                  <a:srgbClr val="C00000"/>
                </a:solidFill>
              </a:rPr>
              <a:t>APRIL 2017</a:t>
            </a:r>
            <a:endParaRPr lang="it-IT" sz="2800" dirty="0">
              <a:solidFill>
                <a:srgbClr val="C00000"/>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3624922511"/>
              </p:ext>
            </p:extLst>
          </p:nvPr>
        </p:nvGraphicFramePr>
        <p:xfrm>
          <a:off x="755576" y="980728"/>
          <a:ext cx="7704856" cy="2831783"/>
        </p:xfrm>
        <a:graphic>
          <a:graphicData uri="http://schemas.openxmlformats.org/drawingml/2006/table">
            <a:tbl>
              <a:tblPr/>
              <a:tblGrid>
                <a:gridCol w="1059636"/>
                <a:gridCol w="1114043"/>
                <a:gridCol w="1197801"/>
                <a:gridCol w="1126919"/>
                <a:gridCol w="1009519"/>
                <a:gridCol w="1127057"/>
                <a:gridCol w="1069881"/>
              </a:tblGrid>
              <a:tr h="685800">
                <a:tc>
                  <a:txBody>
                    <a:bodyPr/>
                    <a:lstStyle/>
                    <a:p>
                      <a:r>
                        <a:rPr lang="it-IT" sz="1300" i="1" dirty="0">
                          <a:effectLst/>
                          <a:latin typeface="Times New Roman"/>
                        </a:rPr>
                        <a:t>LUNEDI MONDAY</a:t>
                      </a:r>
                      <a:endParaRPr lang="it-IT" dirty="0"/>
                    </a:p>
                  </a:txBody>
                  <a:tcPr anchor="ctr">
                    <a:lnL>
                      <a:noFill/>
                    </a:lnL>
                    <a:lnR>
                      <a:noFill/>
                    </a:lnR>
                    <a:lnT>
                      <a:noFill/>
                    </a:lnT>
                    <a:lnB>
                      <a:noFill/>
                    </a:lnB>
                    <a:solidFill>
                      <a:srgbClr val="FFD6AD"/>
                    </a:solidFill>
                  </a:tcPr>
                </a:tc>
                <a:tc>
                  <a:txBody>
                    <a:bodyPr/>
                    <a:lstStyle/>
                    <a:p>
                      <a:r>
                        <a:rPr lang="it-IT" sz="1200" i="1">
                          <a:effectLst/>
                          <a:latin typeface="Times New Roman"/>
                        </a:rPr>
                        <a:t>MARTEDI' TUESDAY</a:t>
                      </a:r>
                      <a:endParaRPr lang="it-IT"/>
                    </a:p>
                  </a:txBody>
                  <a:tcPr anchor="ctr">
                    <a:lnL>
                      <a:noFill/>
                    </a:lnL>
                    <a:lnR>
                      <a:noFill/>
                    </a:lnR>
                    <a:lnT>
                      <a:noFill/>
                    </a:lnT>
                    <a:lnB>
                      <a:noFill/>
                    </a:lnB>
                    <a:solidFill>
                      <a:srgbClr val="FFD6AD"/>
                    </a:solidFill>
                  </a:tcPr>
                </a:tc>
                <a:tc>
                  <a:txBody>
                    <a:bodyPr/>
                    <a:lstStyle/>
                    <a:p>
                      <a:r>
                        <a:rPr lang="it-IT" sz="1200" i="1">
                          <a:effectLst/>
                          <a:latin typeface="Times New Roman"/>
                        </a:rPr>
                        <a:t>MERCOLEDI WEDNESDAY </a:t>
                      </a:r>
                      <a:endParaRPr lang="it-IT"/>
                    </a:p>
                  </a:txBody>
                  <a:tcPr anchor="ctr">
                    <a:lnL>
                      <a:noFill/>
                    </a:lnL>
                    <a:lnR>
                      <a:noFill/>
                    </a:lnR>
                    <a:lnT>
                      <a:noFill/>
                    </a:lnT>
                    <a:lnB>
                      <a:noFill/>
                    </a:lnB>
                    <a:solidFill>
                      <a:srgbClr val="FFD6AD"/>
                    </a:solidFill>
                  </a:tcPr>
                </a:tc>
                <a:tc>
                  <a:txBody>
                    <a:bodyPr/>
                    <a:lstStyle/>
                    <a:p>
                      <a:r>
                        <a:rPr lang="it-IT" sz="1300" i="1">
                          <a:effectLst/>
                          <a:latin typeface="Times New Roman"/>
                        </a:rPr>
                        <a:t>GIOVEDI THURSDAY </a:t>
                      </a:r>
                      <a:endParaRPr lang="it-IT"/>
                    </a:p>
                  </a:txBody>
                  <a:tcPr anchor="ctr">
                    <a:lnL>
                      <a:noFill/>
                    </a:lnL>
                    <a:lnR>
                      <a:noFill/>
                    </a:lnR>
                    <a:lnT>
                      <a:noFill/>
                    </a:lnT>
                    <a:lnB>
                      <a:noFill/>
                    </a:lnB>
                    <a:solidFill>
                      <a:srgbClr val="FFD6AD"/>
                    </a:solidFill>
                  </a:tcPr>
                </a:tc>
                <a:tc>
                  <a:txBody>
                    <a:bodyPr/>
                    <a:lstStyle/>
                    <a:p>
                      <a:r>
                        <a:rPr lang="it-IT" sz="1300" i="1">
                          <a:effectLst/>
                          <a:latin typeface="Times New Roman"/>
                        </a:rPr>
                        <a:t>VENERDI FRIDAY</a:t>
                      </a:r>
                      <a:endParaRPr lang="it-IT"/>
                    </a:p>
                  </a:txBody>
                  <a:tcPr anchor="ctr">
                    <a:lnL>
                      <a:noFill/>
                    </a:lnL>
                    <a:lnR>
                      <a:noFill/>
                    </a:lnR>
                    <a:lnT>
                      <a:noFill/>
                    </a:lnT>
                    <a:lnB>
                      <a:noFill/>
                    </a:lnB>
                    <a:solidFill>
                      <a:srgbClr val="FFD6AD"/>
                    </a:solidFill>
                  </a:tcPr>
                </a:tc>
                <a:tc>
                  <a:txBody>
                    <a:bodyPr/>
                    <a:lstStyle/>
                    <a:p>
                      <a:r>
                        <a:rPr lang="it-IT" sz="1300" i="1">
                          <a:effectLst/>
                          <a:latin typeface="Times New Roman"/>
                        </a:rPr>
                        <a:t>SABATO SATURDAY</a:t>
                      </a:r>
                      <a:endParaRPr lang="it-IT"/>
                    </a:p>
                  </a:txBody>
                  <a:tcPr anchor="ctr">
                    <a:lnL>
                      <a:noFill/>
                    </a:lnL>
                    <a:lnR>
                      <a:noFill/>
                    </a:lnR>
                    <a:lnT>
                      <a:noFill/>
                    </a:lnT>
                    <a:lnB>
                      <a:noFill/>
                    </a:lnB>
                    <a:solidFill>
                      <a:srgbClr val="FFD6AD"/>
                    </a:solidFill>
                  </a:tcPr>
                </a:tc>
                <a:tc>
                  <a:txBody>
                    <a:bodyPr/>
                    <a:lstStyle/>
                    <a:p>
                      <a:r>
                        <a:rPr lang="it-IT" sz="1300" i="1">
                          <a:effectLst/>
                          <a:latin typeface="Times New Roman"/>
                        </a:rPr>
                        <a:t>DOMENICA SUNDAY</a:t>
                      </a:r>
                      <a:endParaRPr lang="it-IT"/>
                    </a:p>
                  </a:txBody>
                  <a:tcPr anchor="ctr">
                    <a:lnL>
                      <a:noFill/>
                    </a:lnL>
                    <a:lnR>
                      <a:noFill/>
                    </a:lnR>
                    <a:lnT>
                      <a:noFill/>
                    </a:lnT>
                    <a:lnB>
                      <a:noFill/>
                    </a:lnB>
                    <a:solidFill>
                      <a:srgbClr val="FFD6AD"/>
                    </a:solidFill>
                  </a:tcPr>
                </a:tc>
              </a:tr>
              <a:tr h="500063">
                <a:tc>
                  <a:txBody>
                    <a:bodyPr/>
                    <a:lstStyle/>
                    <a:p>
                      <a:endParaRPr lang="it-IT" dirty="0"/>
                    </a:p>
                  </a:txBody>
                  <a:tcPr anchor="ctr">
                    <a:lnL>
                      <a:noFill/>
                    </a:lnL>
                    <a:lnR>
                      <a:noFill/>
                    </a:lnR>
                    <a:lnT>
                      <a:noFill/>
                    </a:lnT>
                    <a:lnB>
                      <a:noFill/>
                    </a:lnB>
                    <a:solidFill>
                      <a:schemeClr val="accent1"/>
                    </a:solidFill>
                  </a:tcPr>
                </a:tc>
                <a:tc>
                  <a:txBody>
                    <a:bodyPr/>
                    <a:lstStyle/>
                    <a:p>
                      <a:endParaRPr lang="it-IT" dirty="0"/>
                    </a:p>
                  </a:txBody>
                  <a:tcPr anchor="ctr">
                    <a:lnL>
                      <a:noFill/>
                    </a:lnL>
                    <a:lnR>
                      <a:noFill/>
                    </a:lnR>
                    <a:lnT>
                      <a:noFill/>
                    </a:lnT>
                    <a:lnB>
                      <a:noFill/>
                    </a:lnB>
                    <a:solidFill>
                      <a:schemeClr val="accent1"/>
                    </a:solidFill>
                  </a:tcPr>
                </a:tc>
                <a:tc>
                  <a:txBody>
                    <a:bodyPr/>
                    <a:lstStyle/>
                    <a:p>
                      <a:endParaRPr lang="it-IT" dirty="0"/>
                    </a:p>
                  </a:txBody>
                  <a:tcPr anchor="ctr">
                    <a:lnL>
                      <a:noFill/>
                    </a:lnL>
                    <a:lnR>
                      <a:noFill/>
                    </a:lnR>
                    <a:lnT>
                      <a:noFill/>
                    </a:lnT>
                    <a:lnB>
                      <a:noFill/>
                    </a:lnB>
                    <a:solidFill>
                      <a:schemeClr val="accent1"/>
                    </a:solidFill>
                  </a:tcPr>
                </a:tc>
                <a:tc>
                  <a:txBody>
                    <a:bodyPr/>
                    <a:lstStyle/>
                    <a:p>
                      <a:endParaRPr lang="it-IT" dirty="0"/>
                    </a:p>
                  </a:txBody>
                  <a:tcPr anchor="ctr">
                    <a:lnL>
                      <a:noFill/>
                    </a:lnL>
                    <a:lnR>
                      <a:noFill/>
                    </a:lnR>
                    <a:lnT>
                      <a:noFill/>
                    </a:lnT>
                    <a:lnB>
                      <a:noFill/>
                    </a:lnB>
                    <a:solidFill>
                      <a:schemeClr val="accent1"/>
                    </a:solidFill>
                  </a:tcPr>
                </a:tc>
                <a:tc>
                  <a:txBody>
                    <a:bodyPr/>
                    <a:lstStyle/>
                    <a:p>
                      <a:endParaRPr lang="it-IT" dirty="0"/>
                    </a:p>
                  </a:txBody>
                  <a:tcPr anchor="ctr">
                    <a:lnL>
                      <a:noFill/>
                    </a:lnL>
                    <a:lnR>
                      <a:noFill/>
                    </a:lnR>
                    <a:lnT>
                      <a:noFill/>
                    </a:lnT>
                    <a:lnB>
                      <a:noFill/>
                    </a:lnB>
                    <a:solidFill>
                      <a:schemeClr val="accent1"/>
                    </a:solidFill>
                  </a:tcPr>
                </a:tc>
                <a:tc>
                  <a:txBody>
                    <a:bodyPr/>
                    <a:lstStyle/>
                    <a:p>
                      <a:r>
                        <a:rPr lang="it-IT" sz="2100" dirty="0" smtClean="0">
                          <a:effectLst/>
                          <a:latin typeface="Times New Roman"/>
                        </a:rPr>
                        <a:t>1</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2</a:t>
                      </a:r>
                      <a:endParaRPr lang="it-IT" dirty="0"/>
                    </a:p>
                  </a:txBody>
                  <a:tcPr anchor="ctr">
                    <a:lnL>
                      <a:noFill/>
                    </a:lnL>
                    <a:lnR>
                      <a:noFill/>
                    </a:lnR>
                    <a:lnT>
                      <a:noFill/>
                    </a:lnT>
                    <a:lnB>
                      <a:noFill/>
                    </a:lnB>
                    <a:solidFill>
                      <a:schemeClr val="accent6"/>
                    </a:solidFill>
                  </a:tcPr>
                </a:tc>
              </a:tr>
              <a:tr h="371475">
                <a:tc>
                  <a:txBody>
                    <a:bodyPr/>
                    <a:lstStyle/>
                    <a:p>
                      <a:r>
                        <a:rPr lang="it-IT" sz="2100" dirty="0" smtClean="0">
                          <a:effectLst/>
                          <a:latin typeface="Times New Roman"/>
                        </a:rPr>
                        <a:t>3</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4</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5</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6</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7</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8</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9</a:t>
                      </a:r>
                      <a:endParaRPr lang="it-IT" dirty="0"/>
                    </a:p>
                  </a:txBody>
                  <a:tcPr anchor="ctr">
                    <a:lnL>
                      <a:noFill/>
                    </a:lnL>
                    <a:lnR>
                      <a:noFill/>
                    </a:lnR>
                    <a:lnT>
                      <a:noFill/>
                    </a:lnT>
                    <a:lnB>
                      <a:noFill/>
                    </a:lnB>
                    <a:solidFill>
                      <a:srgbClr val="FF0000"/>
                    </a:solidFill>
                  </a:tcPr>
                </a:tc>
              </a:tr>
              <a:tr h="381000">
                <a:tc>
                  <a:txBody>
                    <a:bodyPr/>
                    <a:lstStyle/>
                    <a:p>
                      <a:r>
                        <a:rPr lang="it-IT" sz="2100" dirty="0" smtClean="0">
                          <a:effectLst/>
                          <a:latin typeface="Times New Roman"/>
                        </a:rPr>
                        <a:t>10</a:t>
                      </a:r>
                      <a:endParaRPr lang="it-IT" dirty="0"/>
                    </a:p>
                  </a:txBody>
                  <a:tcPr anchor="ctr">
                    <a:lnL>
                      <a:noFill/>
                    </a:lnL>
                    <a:lnR>
                      <a:noFill/>
                    </a:lnR>
                    <a:lnT>
                      <a:noFill/>
                    </a:lnT>
                    <a:lnB>
                      <a:noFill/>
                    </a:lnB>
                    <a:solidFill>
                      <a:srgbClr val="FF0000"/>
                    </a:solidFill>
                  </a:tcPr>
                </a:tc>
                <a:tc>
                  <a:txBody>
                    <a:bodyPr/>
                    <a:lstStyle/>
                    <a:p>
                      <a:r>
                        <a:rPr lang="it-IT" sz="2100" dirty="0" smtClean="0">
                          <a:effectLst/>
                          <a:latin typeface="Times New Roman"/>
                        </a:rPr>
                        <a:t>11</a:t>
                      </a:r>
                      <a:endParaRPr lang="it-IT" dirty="0"/>
                    </a:p>
                  </a:txBody>
                  <a:tcPr anchor="ctr">
                    <a:lnL>
                      <a:noFill/>
                    </a:lnL>
                    <a:lnR>
                      <a:noFill/>
                    </a:lnR>
                    <a:lnT>
                      <a:noFill/>
                    </a:lnT>
                    <a:lnB>
                      <a:noFill/>
                    </a:lnB>
                    <a:solidFill>
                      <a:srgbClr val="FF0000"/>
                    </a:solidFill>
                  </a:tcPr>
                </a:tc>
                <a:tc>
                  <a:txBody>
                    <a:bodyPr/>
                    <a:lstStyle/>
                    <a:p>
                      <a:r>
                        <a:rPr lang="it-IT" sz="2100" dirty="0" smtClean="0">
                          <a:effectLst/>
                          <a:latin typeface="Times New Roman"/>
                        </a:rPr>
                        <a:t>12</a:t>
                      </a:r>
                      <a:endParaRPr lang="it-IT" dirty="0"/>
                    </a:p>
                  </a:txBody>
                  <a:tcPr anchor="ctr">
                    <a:lnL>
                      <a:noFill/>
                    </a:lnL>
                    <a:lnR>
                      <a:noFill/>
                    </a:lnR>
                    <a:lnT>
                      <a:noFill/>
                    </a:lnT>
                    <a:lnB>
                      <a:noFill/>
                    </a:lnB>
                    <a:solidFill>
                      <a:srgbClr val="FF0000"/>
                    </a:solidFill>
                  </a:tcPr>
                </a:tc>
                <a:tc>
                  <a:txBody>
                    <a:bodyPr/>
                    <a:lstStyle/>
                    <a:p>
                      <a:r>
                        <a:rPr lang="it-IT" sz="2100" dirty="0" smtClean="0">
                          <a:effectLst/>
                          <a:latin typeface="Times New Roman"/>
                        </a:rPr>
                        <a:t>13</a:t>
                      </a:r>
                      <a:endParaRPr lang="it-IT" dirty="0"/>
                    </a:p>
                  </a:txBody>
                  <a:tcPr anchor="ctr">
                    <a:lnL>
                      <a:noFill/>
                    </a:lnL>
                    <a:lnR>
                      <a:noFill/>
                    </a:lnR>
                    <a:lnT>
                      <a:noFill/>
                    </a:lnT>
                    <a:lnB>
                      <a:noFill/>
                    </a:lnB>
                    <a:solidFill>
                      <a:srgbClr val="FF0000"/>
                    </a:solidFill>
                  </a:tcPr>
                </a:tc>
                <a:tc>
                  <a:txBody>
                    <a:bodyPr/>
                    <a:lstStyle/>
                    <a:p>
                      <a:r>
                        <a:rPr lang="it-IT" sz="2100" dirty="0" smtClean="0">
                          <a:effectLst/>
                          <a:latin typeface="Times New Roman"/>
                        </a:rPr>
                        <a:t>14</a:t>
                      </a:r>
                      <a:endParaRPr lang="it-IT" dirty="0"/>
                    </a:p>
                  </a:txBody>
                  <a:tcPr anchor="ctr">
                    <a:lnL>
                      <a:noFill/>
                    </a:lnL>
                    <a:lnR>
                      <a:noFill/>
                    </a:lnR>
                    <a:lnT>
                      <a:noFill/>
                    </a:lnT>
                    <a:lnB>
                      <a:noFill/>
                    </a:lnB>
                    <a:solidFill>
                      <a:srgbClr val="FF0000"/>
                    </a:solidFill>
                  </a:tcPr>
                </a:tc>
                <a:tc>
                  <a:txBody>
                    <a:bodyPr/>
                    <a:lstStyle/>
                    <a:p>
                      <a:r>
                        <a:rPr lang="it-IT" sz="2100" dirty="0" smtClean="0">
                          <a:effectLst/>
                          <a:latin typeface="Times New Roman"/>
                        </a:rPr>
                        <a:t>15</a:t>
                      </a:r>
                      <a:endParaRPr lang="it-IT" dirty="0"/>
                    </a:p>
                  </a:txBody>
                  <a:tcPr anchor="ctr">
                    <a:lnL>
                      <a:noFill/>
                    </a:lnL>
                    <a:lnR>
                      <a:noFill/>
                    </a:lnR>
                    <a:lnT>
                      <a:noFill/>
                    </a:lnT>
                    <a:lnB>
                      <a:noFill/>
                    </a:lnB>
                    <a:solidFill>
                      <a:srgbClr val="FF0000"/>
                    </a:solidFill>
                  </a:tcPr>
                </a:tc>
                <a:tc>
                  <a:txBody>
                    <a:bodyPr/>
                    <a:lstStyle/>
                    <a:p>
                      <a:r>
                        <a:rPr lang="it-IT" sz="2100" dirty="0" smtClean="0">
                          <a:effectLst/>
                          <a:latin typeface="Times New Roman"/>
                        </a:rPr>
                        <a:t>16</a:t>
                      </a:r>
                      <a:endParaRPr lang="it-IT" dirty="0"/>
                    </a:p>
                  </a:txBody>
                  <a:tcPr anchor="ctr">
                    <a:lnL>
                      <a:noFill/>
                    </a:lnL>
                    <a:lnR>
                      <a:noFill/>
                    </a:lnR>
                    <a:lnT>
                      <a:noFill/>
                    </a:lnT>
                    <a:lnB>
                      <a:noFill/>
                    </a:lnB>
                    <a:solidFill>
                      <a:srgbClr val="FF0000"/>
                    </a:solidFill>
                  </a:tcPr>
                </a:tc>
              </a:tr>
              <a:tr h="381000">
                <a:tc>
                  <a:txBody>
                    <a:bodyPr/>
                    <a:lstStyle/>
                    <a:p>
                      <a:r>
                        <a:rPr lang="it-IT" sz="2100" dirty="0" smtClean="0">
                          <a:effectLst/>
                          <a:latin typeface="Times New Roman"/>
                        </a:rPr>
                        <a:t>17</a:t>
                      </a:r>
                      <a:endParaRPr lang="it-IT" dirty="0"/>
                    </a:p>
                  </a:txBody>
                  <a:tcPr anchor="ctr">
                    <a:lnL>
                      <a:noFill/>
                    </a:lnL>
                    <a:lnR>
                      <a:noFill/>
                    </a:lnR>
                    <a:lnT>
                      <a:noFill/>
                    </a:lnT>
                    <a:lnB>
                      <a:noFill/>
                    </a:lnB>
                    <a:solidFill>
                      <a:srgbClr val="FF0000"/>
                    </a:solidFill>
                  </a:tcPr>
                </a:tc>
                <a:tc>
                  <a:txBody>
                    <a:bodyPr/>
                    <a:lstStyle/>
                    <a:p>
                      <a:r>
                        <a:rPr lang="it-IT" sz="2100" dirty="0" smtClean="0">
                          <a:effectLst/>
                          <a:latin typeface="Times New Roman"/>
                        </a:rPr>
                        <a:t>18</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19</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20</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21</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22</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23</a:t>
                      </a:r>
                      <a:endParaRPr lang="it-IT" dirty="0"/>
                    </a:p>
                  </a:txBody>
                  <a:tcPr anchor="ctr">
                    <a:lnL>
                      <a:noFill/>
                    </a:lnL>
                    <a:lnR>
                      <a:noFill/>
                    </a:lnR>
                    <a:lnT>
                      <a:noFill/>
                    </a:lnT>
                    <a:lnB>
                      <a:noFill/>
                    </a:lnB>
                    <a:solidFill>
                      <a:schemeClr val="accent6"/>
                    </a:solidFill>
                  </a:tcPr>
                </a:tc>
              </a:tr>
              <a:tr h="381000">
                <a:tc>
                  <a:txBody>
                    <a:bodyPr/>
                    <a:lstStyle/>
                    <a:p>
                      <a:r>
                        <a:rPr lang="it-IT" sz="2100" dirty="0" smtClean="0">
                          <a:effectLst/>
                          <a:latin typeface="Times New Roman"/>
                        </a:rPr>
                        <a:t>24</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25</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26</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27</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28</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29</a:t>
                      </a:r>
                      <a:endParaRPr lang="it-IT" dirty="0"/>
                    </a:p>
                  </a:txBody>
                  <a:tcPr anchor="ctr">
                    <a:lnL>
                      <a:noFill/>
                    </a:lnL>
                    <a:lnR>
                      <a:noFill/>
                    </a:lnR>
                    <a:lnT>
                      <a:noFill/>
                    </a:lnT>
                    <a:lnB>
                      <a:noFill/>
                    </a:lnB>
                    <a:solidFill>
                      <a:schemeClr val="accent6"/>
                    </a:solidFill>
                  </a:tcPr>
                </a:tc>
                <a:tc>
                  <a:txBody>
                    <a:bodyPr/>
                    <a:lstStyle/>
                    <a:p>
                      <a:r>
                        <a:rPr lang="it-IT" sz="2100" dirty="0" smtClean="0">
                          <a:effectLst/>
                          <a:latin typeface="Times New Roman"/>
                        </a:rPr>
                        <a:t>30</a:t>
                      </a:r>
                      <a:endParaRPr lang="it-IT" dirty="0"/>
                    </a:p>
                  </a:txBody>
                  <a:tcPr anchor="ctr">
                    <a:lnL>
                      <a:noFill/>
                    </a:lnL>
                    <a:lnR>
                      <a:noFill/>
                    </a:lnR>
                    <a:lnT>
                      <a:noFill/>
                    </a:lnT>
                    <a:lnB>
                      <a:noFill/>
                    </a:lnB>
                    <a:solidFill>
                      <a:schemeClr val="accent6"/>
                    </a:solidFill>
                  </a:tcPr>
                </a:tc>
              </a:tr>
            </a:tbl>
          </a:graphicData>
        </a:graphic>
      </p:graphicFrame>
    </p:spTree>
    <p:extLst>
      <p:ext uri="{BB962C8B-B14F-4D97-AF65-F5344CB8AC3E}">
        <p14:creationId xmlns:p14="http://schemas.microsoft.com/office/powerpoint/2010/main" val="18171504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6699">
            <a:alpha val="57000"/>
          </a:srgbClr>
        </a:solidFill>
        <a:effectLst/>
      </p:bgPr>
    </p:bg>
    <p:spTree>
      <p:nvGrpSpPr>
        <p:cNvPr id="1" name=""/>
        <p:cNvGrpSpPr/>
        <p:nvPr/>
      </p:nvGrpSpPr>
      <p:grpSpPr>
        <a:xfrm>
          <a:off x="0" y="0"/>
          <a:ext cx="0" cy="0"/>
          <a:chOff x="0" y="0"/>
          <a:chExt cx="0" cy="0"/>
        </a:xfrm>
      </p:grpSpPr>
      <p:sp>
        <p:nvSpPr>
          <p:cNvPr id="2" name="Rettangolo 1"/>
          <p:cNvSpPr/>
          <p:nvPr/>
        </p:nvSpPr>
        <p:spPr>
          <a:xfrm>
            <a:off x="88829" y="914463"/>
            <a:ext cx="5203251" cy="4370427"/>
          </a:xfrm>
          <a:prstGeom prst="rect">
            <a:avLst/>
          </a:prstGeom>
        </p:spPr>
        <p:txBody>
          <a:bodyPr wrap="square">
            <a:spAutoFit/>
          </a:bodyPr>
          <a:lstStyle/>
          <a:p>
            <a:r>
              <a:rPr lang="en-US" sz="2000" b="1" dirty="0" smtClean="0">
                <a:solidFill>
                  <a:srgbClr val="C00000"/>
                </a:solidFill>
                <a:latin typeface="Batang" pitchFamily="18" charset="-127"/>
                <a:ea typeface="Batang" pitchFamily="18" charset="-127"/>
              </a:rPr>
              <a:t>Palm Sunday recalls the entry of Jesus into Jerusalem.</a:t>
            </a:r>
          </a:p>
          <a:p>
            <a:r>
              <a:rPr lang="en-US" sz="2000" b="1" dirty="0" smtClean="0">
                <a:solidFill>
                  <a:srgbClr val="C00000"/>
                </a:solidFill>
                <a:latin typeface="Batang" pitchFamily="18" charset="-127"/>
                <a:ea typeface="Batang" pitchFamily="18" charset="-127"/>
              </a:rPr>
              <a:t>When Jesus entered into Jerusalem, people</a:t>
            </a:r>
          </a:p>
          <a:p>
            <a:r>
              <a:rPr lang="en-US" sz="2000" b="1" dirty="0" smtClean="0">
                <a:solidFill>
                  <a:srgbClr val="C00000"/>
                </a:solidFill>
                <a:latin typeface="Batang" pitchFamily="18" charset="-127"/>
                <a:ea typeface="Batang" pitchFamily="18" charset="-127"/>
              </a:rPr>
              <a:t>greeted him by waving palm branches and covering his path with palm branches. </a:t>
            </a:r>
          </a:p>
          <a:p>
            <a:endParaRPr lang="en-US" sz="2000" b="1" dirty="0">
              <a:solidFill>
                <a:srgbClr val="C00000"/>
              </a:solidFill>
              <a:latin typeface="Batang" pitchFamily="18" charset="-127"/>
              <a:ea typeface="Batang" pitchFamily="18" charset="-127"/>
            </a:endParaRPr>
          </a:p>
          <a:p>
            <a:r>
              <a:rPr lang="en-US" sz="2000" b="1" dirty="0" smtClean="0">
                <a:solidFill>
                  <a:srgbClr val="C00000"/>
                </a:solidFill>
                <a:latin typeface="Batang" pitchFamily="18" charset="-127"/>
                <a:ea typeface="Batang" pitchFamily="18" charset="-127"/>
              </a:rPr>
              <a:t>On Palm Sunday, the churches are bedecked with baskets of palms or olive branches and once they have been blessed by the priest they are given out to the congregations. </a:t>
            </a:r>
          </a:p>
          <a:p>
            <a:endParaRPr lang="en-US" b="1" dirty="0" smtClean="0">
              <a:solidFill>
                <a:srgbClr val="C00000"/>
              </a:solidFill>
              <a:latin typeface="Batang" pitchFamily="18" charset="-127"/>
              <a:ea typeface="Batang" pitchFamily="18" charset="-127"/>
            </a:endParaRPr>
          </a:p>
        </p:txBody>
      </p:sp>
      <p:sp>
        <p:nvSpPr>
          <p:cNvPr id="3" name="Rettangolo 2"/>
          <p:cNvSpPr/>
          <p:nvPr/>
        </p:nvSpPr>
        <p:spPr>
          <a:xfrm>
            <a:off x="1" y="5160967"/>
            <a:ext cx="6444208" cy="1323439"/>
          </a:xfrm>
          <a:prstGeom prst="rect">
            <a:avLst/>
          </a:prstGeom>
        </p:spPr>
        <p:txBody>
          <a:bodyPr wrap="square">
            <a:spAutoFit/>
          </a:bodyPr>
          <a:lstStyle/>
          <a:p>
            <a:r>
              <a:rPr lang="en-US" sz="2000" b="1" dirty="0" smtClean="0">
                <a:solidFill>
                  <a:srgbClr val="C00000"/>
                </a:solidFill>
                <a:latin typeface="Batang" pitchFamily="18" charset="-127"/>
                <a:ea typeface="Batang" pitchFamily="18" charset="-127"/>
              </a:rPr>
              <a:t>As a symbol of their faith and devotion, many Christians keep the palm or olive branches which are distributed during Palm Sunday service and hang them in their houses through the year.</a:t>
            </a:r>
          </a:p>
        </p:txBody>
      </p:sp>
      <p:sp>
        <p:nvSpPr>
          <p:cNvPr id="4" name="CasellaDiTesto 3"/>
          <p:cNvSpPr txBox="1"/>
          <p:nvPr/>
        </p:nvSpPr>
        <p:spPr>
          <a:xfrm>
            <a:off x="2080320" y="193707"/>
            <a:ext cx="1444626" cy="523220"/>
          </a:xfrm>
          <a:prstGeom prst="rect">
            <a:avLst/>
          </a:prstGeom>
          <a:noFill/>
        </p:spPr>
        <p:txBody>
          <a:bodyPr wrap="none" rtlCol="0">
            <a:spAutoFit/>
          </a:bodyPr>
          <a:lstStyle/>
          <a:p>
            <a:r>
              <a:rPr lang="it-IT" sz="2800" dirty="0" smtClean="0">
                <a:solidFill>
                  <a:srgbClr val="C00000"/>
                </a:solidFill>
              </a:rPr>
              <a:t>9th April</a:t>
            </a:r>
            <a:endParaRPr lang="it-IT" sz="2800" dirty="0">
              <a:solidFill>
                <a:srgbClr val="C0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93707"/>
            <a:ext cx="2529583" cy="236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86" y="2708920"/>
            <a:ext cx="3430711" cy="228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8205" y="5030598"/>
            <a:ext cx="237626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3354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alpha val="54000"/>
          </a:schemeClr>
        </a:solidFill>
        <a:effectLst/>
      </p:bgPr>
    </p:bg>
    <p:spTree>
      <p:nvGrpSpPr>
        <p:cNvPr id="1" name=""/>
        <p:cNvGrpSpPr/>
        <p:nvPr/>
      </p:nvGrpSpPr>
      <p:grpSpPr>
        <a:xfrm>
          <a:off x="0" y="0"/>
          <a:ext cx="0" cy="0"/>
          <a:chOff x="0" y="0"/>
          <a:chExt cx="0" cy="0"/>
        </a:xfrm>
      </p:grpSpPr>
      <p:sp>
        <p:nvSpPr>
          <p:cNvPr id="2" name="Rettangolo 1"/>
          <p:cNvSpPr/>
          <p:nvPr/>
        </p:nvSpPr>
        <p:spPr>
          <a:xfrm>
            <a:off x="-29197" y="1282407"/>
            <a:ext cx="9137817" cy="1323439"/>
          </a:xfrm>
          <a:prstGeom prst="rect">
            <a:avLst/>
          </a:prstGeom>
        </p:spPr>
        <p:txBody>
          <a:bodyPr wrap="square">
            <a:spAutoFit/>
          </a:bodyPr>
          <a:lstStyle/>
          <a:p>
            <a:pPr algn="just"/>
            <a:r>
              <a:rPr lang="en-US" sz="2000" b="1" dirty="0" smtClean="0">
                <a:solidFill>
                  <a:srgbClr val="C00000"/>
                </a:solidFill>
                <a:latin typeface="Batang" pitchFamily="18" charset="-127"/>
                <a:ea typeface="Batang" pitchFamily="18" charset="-127"/>
              </a:rPr>
              <a:t>Holy Thursday is the day on which Christ celebrated the Last Supper with His disciples, four days after </a:t>
            </a:r>
            <a:r>
              <a:rPr lang="en-US" sz="2000" b="1" dirty="0" smtClean="0">
                <a:solidFill>
                  <a:srgbClr val="C00000"/>
                </a:solidFill>
                <a:latin typeface="Batang" pitchFamily="18" charset="-127"/>
                <a:ea typeface="Batang" pitchFamily="18" charset="-127"/>
              </a:rPr>
              <a:t>His </a:t>
            </a:r>
            <a:r>
              <a:rPr lang="en-US" sz="2000" b="1" dirty="0" smtClean="0">
                <a:solidFill>
                  <a:srgbClr val="C00000"/>
                </a:solidFill>
                <a:latin typeface="Batang" pitchFamily="18" charset="-127"/>
                <a:ea typeface="Batang" pitchFamily="18" charset="-127"/>
              </a:rPr>
              <a:t>triumphal entry into </a:t>
            </a:r>
            <a:r>
              <a:rPr lang="en-US" sz="2000" b="1" dirty="0" smtClean="0">
                <a:solidFill>
                  <a:srgbClr val="C00000"/>
                </a:solidFill>
                <a:latin typeface="Batang" pitchFamily="18" charset="-127"/>
                <a:ea typeface="Batang" pitchFamily="18" charset="-127"/>
              </a:rPr>
              <a:t>Jerusalem.</a:t>
            </a:r>
            <a:endParaRPr lang="en-US" sz="2000" b="1" dirty="0" smtClean="0">
              <a:solidFill>
                <a:srgbClr val="C00000"/>
              </a:solidFill>
              <a:latin typeface="Batang" pitchFamily="18" charset="-127"/>
              <a:ea typeface="Batang" pitchFamily="18" charset="-127"/>
            </a:endParaRPr>
          </a:p>
          <a:p>
            <a:r>
              <a:rPr lang="en-US" sz="2000" b="1" dirty="0" smtClean="0">
                <a:solidFill>
                  <a:srgbClr val="C00000"/>
                </a:solidFill>
                <a:latin typeface="Batang" pitchFamily="18" charset="-127"/>
                <a:ea typeface="Batang" pitchFamily="18" charset="-127"/>
              </a:rPr>
              <a:t>Only few hours after the Last Supper, Judas would betray Christ in the Garden of Gethsemane, setting the stage for Christ's Crucifixion.</a:t>
            </a:r>
            <a:endParaRPr lang="it-IT" sz="2000" b="1" dirty="0">
              <a:solidFill>
                <a:srgbClr val="C00000"/>
              </a:solidFill>
              <a:latin typeface="Batang" pitchFamily="18" charset="-127"/>
              <a:ea typeface="Batang" pitchFamily="18" charset="-127"/>
            </a:endParaRPr>
          </a:p>
        </p:txBody>
      </p:sp>
      <p:sp>
        <p:nvSpPr>
          <p:cNvPr id="3" name="Rettangolo 2"/>
          <p:cNvSpPr/>
          <p:nvPr/>
        </p:nvSpPr>
        <p:spPr>
          <a:xfrm>
            <a:off x="6183" y="3510352"/>
            <a:ext cx="4572000" cy="1938992"/>
          </a:xfrm>
          <a:prstGeom prst="rect">
            <a:avLst/>
          </a:prstGeom>
        </p:spPr>
        <p:txBody>
          <a:bodyPr>
            <a:spAutoFit/>
          </a:bodyPr>
          <a:lstStyle/>
          <a:p>
            <a:r>
              <a:rPr lang="en-US" sz="2000" b="1" dirty="0" smtClean="0">
                <a:solidFill>
                  <a:srgbClr val="C00000"/>
                </a:solidFill>
                <a:latin typeface="Batang" pitchFamily="18" charset="-127"/>
                <a:ea typeface="Batang" pitchFamily="18" charset="-127"/>
              </a:rPr>
              <a:t>Holy Thursday is marked in the churches with a ritual washing of the feet, with the priest</a:t>
            </a:r>
          </a:p>
          <a:p>
            <a:r>
              <a:rPr lang="en-US" sz="2000" b="1" dirty="0" smtClean="0">
                <a:solidFill>
                  <a:srgbClr val="C00000"/>
                </a:solidFill>
                <a:latin typeface="Batang" pitchFamily="18" charset="-127"/>
                <a:ea typeface="Batang" pitchFamily="18" charset="-127"/>
              </a:rPr>
              <a:t>symbolizing the role of Jesus, and twelve church members symbolizing the role of the apostles.</a:t>
            </a:r>
            <a:endParaRPr lang="it-IT" sz="2000" b="1" dirty="0">
              <a:solidFill>
                <a:srgbClr val="C00000"/>
              </a:solidFill>
              <a:latin typeface="Batang" pitchFamily="18" charset="-127"/>
              <a:ea typeface="Batang" pitchFamily="18" charset="-127"/>
            </a:endParaRPr>
          </a:p>
        </p:txBody>
      </p:sp>
      <p:sp>
        <p:nvSpPr>
          <p:cNvPr id="4" name="Rettangolo 3"/>
          <p:cNvSpPr/>
          <p:nvPr/>
        </p:nvSpPr>
        <p:spPr>
          <a:xfrm>
            <a:off x="6183" y="5984238"/>
            <a:ext cx="8801325" cy="707886"/>
          </a:xfrm>
          <a:prstGeom prst="rect">
            <a:avLst/>
          </a:prstGeom>
        </p:spPr>
        <p:txBody>
          <a:bodyPr wrap="square">
            <a:spAutoFit/>
          </a:bodyPr>
          <a:lstStyle/>
          <a:p>
            <a:r>
              <a:rPr lang="en-US" sz="2000" b="1" dirty="0" smtClean="0">
                <a:solidFill>
                  <a:srgbClr val="C00000"/>
                </a:solidFill>
                <a:latin typeface="Batang" pitchFamily="18" charset="-127"/>
                <a:ea typeface="Batang" pitchFamily="18" charset="-127"/>
              </a:rPr>
              <a:t>At the end of the liturgies the altar is stripped bare, and all bells in the church are silent until the Gloria at the Easter Vigil on</a:t>
            </a:r>
            <a:endParaRPr lang="it-IT" sz="2000" b="1" dirty="0">
              <a:solidFill>
                <a:srgbClr val="C00000"/>
              </a:solidFill>
              <a:latin typeface="Batang" pitchFamily="18" charset="-127"/>
              <a:ea typeface="Batang" pitchFamily="18" charset="-127"/>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24944"/>
            <a:ext cx="31432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3707904" y="620688"/>
            <a:ext cx="1627369" cy="523220"/>
          </a:xfrm>
          <a:prstGeom prst="rect">
            <a:avLst/>
          </a:prstGeom>
          <a:noFill/>
        </p:spPr>
        <p:txBody>
          <a:bodyPr wrap="none" rtlCol="0">
            <a:spAutoFit/>
          </a:bodyPr>
          <a:lstStyle/>
          <a:p>
            <a:r>
              <a:rPr lang="it-IT" sz="2800" dirty="0" smtClean="0">
                <a:solidFill>
                  <a:srgbClr val="C00000"/>
                </a:solidFill>
              </a:rPr>
              <a:t>13th April</a:t>
            </a:r>
            <a:endParaRPr lang="it-IT" sz="2800" dirty="0">
              <a:solidFill>
                <a:srgbClr val="C00000"/>
              </a:solidFill>
            </a:endParaRPr>
          </a:p>
        </p:txBody>
      </p:sp>
    </p:spTree>
    <p:extLst>
      <p:ext uri="{BB962C8B-B14F-4D97-AF65-F5344CB8AC3E}">
        <p14:creationId xmlns:p14="http://schemas.microsoft.com/office/powerpoint/2010/main" val="64798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ttangolo 1"/>
          <p:cNvSpPr/>
          <p:nvPr/>
        </p:nvSpPr>
        <p:spPr>
          <a:xfrm>
            <a:off x="-17721" y="836712"/>
            <a:ext cx="9144000" cy="707886"/>
          </a:xfrm>
          <a:prstGeom prst="rect">
            <a:avLst/>
          </a:prstGeom>
        </p:spPr>
        <p:txBody>
          <a:bodyPr wrap="square">
            <a:spAutoFit/>
          </a:bodyPr>
          <a:lstStyle/>
          <a:p>
            <a:r>
              <a:rPr lang="en-US" sz="2000" b="1" dirty="0">
                <a:solidFill>
                  <a:srgbClr val="C00000"/>
                </a:solidFill>
                <a:latin typeface="Batang" pitchFamily="18" charset="-127"/>
                <a:ea typeface="Batang" pitchFamily="18" charset="-127"/>
              </a:rPr>
              <a:t>Good Friday, the Friday before Easter , commemorates the Passion and Death of our Lord Jesus Christ on the Cross.</a:t>
            </a:r>
            <a:endParaRPr lang="it-IT" sz="2000" b="1" dirty="0">
              <a:solidFill>
                <a:srgbClr val="C00000"/>
              </a:solidFill>
              <a:latin typeface="Batang" pitchFamily="18" charset="-127"/>
              <a:ea typeface="Batang" pitchFamily="18" charset="-127"/>
            </a:endParaRPr>
          </a:p>
        </p:txBody>
      </p:sp>
      <p:sp>
        <p:nvSpPr>
          <p:cNvPr id="3" name="Rettangolo 2"/>
          <p:cNvSpPr/>
          <p:nvPr/>
        </p:nvSpPr>
        <p:spPr>
          <a:xfrm>
            <a:off x="36004" y="1738892"/>
            <a:ext cx="4715508" cy="3170099"/>
          </a:xfrm>
          <a:prstGeom prst="rect">
            <a:avLst/>
          </a:prstGeom>
        </p:spPr>
        <p:txBody>
          <a:bodyPr wrap="square">
            <a:spAutoFit/>
          </a:bodyPr>
          <a:lstStyle/>
          <a:p>
            <a:r>
              <a:rPr lang="en-US" sz="2000" b="1" dirty="0">
                <a:solidFill>
                  <a:srgbClr val="C00000"/>
                </a:solidFill>
                <a:latin typeface="Batang" pitchFamily="18" charset="-127"/>
                <a:ea typeface="Batang" pitchFamily="18" charset="-127"/>
              </a:rPr>
              <a:t>Solemn religious processions are held in </a:t>
            </a:r>
            <a:r>
              <a:rPr lang="en-US" sz="2000" b="1" dirty="0" smtClean="0">
                <a:solidFill>
                  <a:srgbClr val="C00000"/>
                </a:solidFill>
                <a:latin typeface="Batang" pitchFamily="18" charset="-127"/>
                <a:ea typeface="Batang" pitchFamily="18" charset="-127"/>
              </a:rPr>
              <a:t>many </a:t>
            </a:r>
            <a:r>
              <a:rPr lang="en-US" sz="2000" b="1" dirty="0">
                <a:solidFill>
                  <a:srgbClr val="C00000"/>
                </a:solidFill>
                <a:latin typeface="Batang" pitchFamily="18" charset="-127"/>
                <a:ea typeface="Batang" pitchFamily="18" charset="-127"/>
              </a:rPr>
              <a:t>towns on the Friday before </a:t>
            </a:r>
            <a:r>
              <a:rPr lang="en-US" sz="2000" b="1" dirty="0" smtClean="0">
                <a:solidFill>
                  <a:srgbClr val="C00000"/>
                </a:solidFill>
                <a:latin typeface="Batang" pitchFamily="18" charset="-127"/>
                <a:ea typeface="Batang" pitchFamily="18" charset="-127"/>
              </a:rPr>
              <a:t>Easter.</a:t>
            </a:r>
            <a:endParaRPr lang="en-US" sz="2000" b="1" dirty="0">
              <a:solidFill>
                <a:srgbClr val="C00000"/>
              </a:solidFill>
              <a:latin typeface="Batang" pitchFamily="18" charset="-127"/>
              <a:ea typeface="Batang" pitchFamily="18" charset="-127"/>
            </a:endParaRPr>
          </a:p>
          <a:p>
            <a:r>
              <a:rPr lang="en-US" sz="2000" b="1" dirty="0" smtClean="0">
                <a:solidFill>
                  <a:srgbClr val="C00000"/>
                </a:solidFill>
                <a:latin typeface="Batang" pitchFamily="18" charset="-127"/>
                <a:ea typeface="Batang" pitchFamily="18" charset="-127"/>
              </a:rPr>
              <a:t>The </a:t>
            </a:r>
            <a:r>
              <a:rPr lang="en-US" sz="2000" b="1" dirty="0">
                <a:solidFill>
                  <a:srgbClr val="C00000"/>
                </a:solidFill>
                <a:latin typeface="Batang" pitchFamily="18" charset="-127"/>
                <a:ea typeface="Batang" pitchFamily="18" charset="-127"/>
              </a:rPr>
              <a:t>Good Friday processions begin </a:t>
            </a:r>
          </a:p>
          <a:p>
            <a:r>
              <a:rPr lang="en-US" sz="2000" b="1" dirty="0" smtClean="0">
                <a:solidFill>
                  <a:srgbClr val="C00000"/>
                </a:solidFill>
                <a:latin typeface="Batang" pitchFamily="18" charset="-127"/>
                <a:ea typeface="Batang" pitchFamily="18" charset="-127"/>
              </a:rPr>
              <a:t>in </a:t>
            </a:r>
            <a:r>
              <a:rPr lang="en-US" sz="2000" b="1" dirty="0">
                <a:solidFill>
                  <a:srgbClr val="C00000"/>
                </a:solidFill>
                <a:latin typeface="Batang" pitchFamily="18" charset="-127"/>
                <a:ea typeface="Batang" pitchFamily="18" charset="-127"/>
              </a:rPr>
              <a:t>the evening as the different </a:t>
            </a:r>
            <a:r>
              <a:rPr lang="en-US" sz="2000" b="1" dirty="0" smtClean="0">
                <a:solidFill>
                  <a:srgbClr val="C00000"/>
                </a:solidFill>
                <a:latin typeface="Batang" pitchFamily="18" charset="-127"/>
                <a:ea typeface="Batang" pitchFamily="18" charset="-127"/>
              </a:rPr>
              <a:t>religious confraternities </a:t>
            </a:r>
            <a:r>
              <a:rPr lang="en-US" sz="2000" b="1" dirty="0">
                <a:solidFill>
                  <a:srgbClr val="C00000"/>
                </a:solidFill>
                <a:latin typeface="Batang" pitchFamily="18" charset="-127"/>
                <a:ea typeface="Batang" pitchFamily="18" charset="-127"/>
              </a:rPr>
              <a:t>of the town carry out </a:t>
            </a:r>
            <a:r>
              <a:rPr lang="en-US" sz="2000" b="1" dirty="0" smtClean="0">
                <a:solidFill>
                  <a:srgbClr val="C00000"/>
                </a:solidFill>
                <a:latin typeface="Batang" pitchFamily="18" charset="-127"/>
                <a:ea typeface="Batang" pitchFamily="18" charset="-127"/>
              </a:rPr>
              <a:t>on </a:t>
            </a:r>
            <a:r>
              <a:rPr lang="en-US" sz="2000" b="1" dirty="0">
                <a:solidFill>
                  <a:srgbClr val="C00000"/>
                </a:solidFill>
                <a:latin typeface="Batang" pitchFamily="18" charset="-127"/>
                <a:ea typeface="Batang" pitchFamily="18" charset="-127"/>
              </a:rPr>
              <a:t>their shoulders the </a:t>
            </a:r>
            <a:r>
              <a:rPr lang="en-US" sz="2000" b="1" dirty="0" smtClean="0">
                <a:solidFill>
                  <a:srgbClr val="C00000"/>
                </a:solidFill>
                <a:latin typeface="Batang" pitchFamily="18" charset="-127"/>
                <a:ea typeface="Batang" pitchFamily="18" charset="-127"/>
              </a:rPr>
              <a:t>Misteri, enormous statues portraying </a:t>
            </a:r>
            <a:r>
              <a:rPr lang="en-US" sz="2000" b="1" dirty="0">
                <a:solidFill>
                  <a:srgbClr val="C00000"/>
                </a:solidFill>
                <a:latin typeface="Batang" pitchFamily="18" charset="-127"/>
                <a:ea typeface="Batang" pitchFamily="18" charset="-127"/>
              </a:rPr>
              <a:t>the stages </a:t>
            </a:r>
            <a:r>
              <a:rPr lang="en-US" sz="2000" b="1" dirty="0" smtClean="0">
                <a:solidFill>
                  <a:srgbClr val="C00000"/>
                </a:solidFill>
                <a:latin typeface="Batang" pitchFamily="18" charset="-127"/>
                <a:ea typeface="Batang" pitchFamily="18" charset="-127"/>
              </a:rPr>
              <a:t>of </a:t>
            </a:r>
            <a:r>
              <a:rPr lang="en-US" sz="2000" b="1" dirty="0">
                <a:solidFill>
                  <a:srgbClr val="C00000"/>
                </a:solidFill>
                <a:latin typeface="Batang" pitchFamily="18" charset="-127"/>
                <a:ea typeface="Batang" pitchFamily="18" charset="-127"/>
              </a:rPr>
              <a:t>the Passion of the Christ. </a:t>
            </a:r>
            <a:endParaRPr lang="it-IT" sz="2000" b="1" dirty="0">
              <a:solidFill>
                <a:srgbClr val="C00000"/>
              </a:solidFill>
              <a:latin typeface="Batang" pitchFamily="18" charset="-127"/>
              <a:ea typeface="Batang" pitchFamily="18" charset="-127"/>
            </a:endParaRPr>
          </a:p>
        </p:txBody>
      </p:sp>
      <p:sp>
        <p:nvSpPr>
          <p:cNvPr id="4" name="Rettangolo 3"/>
          <p:cNvSpPr/>
          <p:nvPr/>
        </p:nvSpPr>
        <p:spPr>
          <a:xfrm>
            <a:off x="0" y="5157192"/>
            <a:ext cx="4751512" cy="1323439"/>
          </a:xfrm>
          <a:prstGeom prst="rect">
            <a:avLst/>
          </a:prstGeom>
        </p:spPr>
        <p:txBody>
          <a:bodyPr wrap="square">
            <a:spAutoFit/>
          </a:bodyPr>
          <a:lstStyle/>
          <a:p>
            <a:r>
              <a:rPr lang="en-US" sz="2000" b="1" dirty="0">
                <a:solidFill>
                  <a:srgbClr val="C00000"/>
                </a:solidFill>
                <a:latin typeface="Batang" pitchFamily="18" charset="-127"/>
                <a:ea typeface="Batang" pitchFamily="18" charset="-127"/>
              </a:rPr>
              <a:t>They are then followed by lifelike statues of </a:t>
            </a:r>
            <a:r>
              <a:rPr lang="en-US" sz="2000" b="1" dirty="0" smtClean="0">
                <a:solidFill>
                  <a:srgbClr val="C00000"/>
                </a:solidFill>
                <a:latin typeface="Batang" pitchFamily="18" charset="-127"/>
                <a:ea typeface="Batang" pitchFamily="18" charset="-127"/>
              </a:rPr>
              <a:t>Madonna, dressed </a:t>
            </a:r>
            <a:r>
              <a:rPr lang="en-US" sz="2000" b="1" dirty="0">
                <a:solidFill>
                  <a:srgbClr val="C00000"/>
                </a:solidFill>
                <a:latin typeface="Batang" pitchFamily="18" charset="-127"/>
                <a:ea typeface="Batang" pitchFamily="18" charset="-127"/>
              </a:rPr>
              <a:t>solely in black and a </a:t>
            </a:r>
            <a:r>
              <a:rPr lang="en-US" sz="2000" b="1" dirty="0" smtClean="0">
                <a:solidFill>
                  <a:srgbClr val="C00000"/>
                </a:solidFill>
                <a:latin typeface="Batang" pitchFamily="18" charset="-127"/>
                <a:ea typeface="Batang" pitchFamily="18" charset="-127"/>
              </a:rPr>
              <a:t>face full </a:t>
            </a:r>
            <a:r>
              <a:rPr lang="en-US" sz="2000" b="1" dirty="0">
                <a:solidFill>
                  <a:srgbClr val="C00000"/>
                </a:solidFill>
                <a:latin typeface="Batang" pitchFamily="18" charset="-127"/>
                <a:ea typeface="Batang" pitchFamily="18" charset="-127"/>
              </a:rPr>
              <a:t>of distress, grieving for </a:t>
            </a:r>
            <a:r>
              <a:rPr lang="en-US" sz="2000" b="1" dirty="0" smtClean="0">
                <a:solidFill>
                  <a:srgbClr val="C00000"/>
                </a:solidFill>
                <a:latin typeface="Batang" pitchFamily="18" charset="-127"/>
                <a:ea typeface="Batang" pitchFamily="18" charset="-127"/>
              </a:rPr>
              <a:t>the </a:t>
            </a:r>
            <a:r>
              <a:rPr lang="en-US" sz="2000" b="1" dirty="0">
                <a:solidFill>
                  <a:srgbClr val="C00000"/>
                </a:solidFill>
                <a:latin typeface="Batang" pitchFamily="18" charset="-127"/>
                <a:ea typeface="Batang" pitchFamily="18" charset="-127"/>
              </a:rPr>
              <a:t>loss of her Son.</a:t>
            </a:r>
            <a:endParaRPr lang="it-IT" sz="2000" b="1" dirty="0">
              <a:solidFill>
                <a:srgbClr val="C00000"/>
              </a:solidFill>
              <a:latin typeface="Batang" pitchFamily="18" charset="-127"/>
              <a:ea typeface="Batang" pitchFamily="18" charset="-127"/>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178" y="1700808"/>
            <a:ext cx="339070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420180"/>
            <a:ext cx="34671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2915816" y="188640"/>
            <a:ext cx="1627369" cy="523220"/>
          </a:xfrm>
          <a:prstGeom prst="rect">
            <a:avLst/>
          </a:prstGeom>
          <a:noFill/>
        </p:spPr>
        <p:txBody>
          <a:bodyPr wrap="none" rtlCol="0">
            <a:spAutoFit/>
          </a:bodyPr>
          <a:lstStyle/>
          <a:p>
            <a:r>
              <a:rPr lang="it-IT" sz="2800" dirty="0" smtClean="0">
                <a:solidFill>
                  <a:srgbClr val="C00000"/>
                </a:solidFill>
              </a:rPr>
              <a:t>14th April</a:t>
            </a:r>
            <a:endParaRPr lang="it-IT" sz="2800" dirty="0">
              <a:solidFill>
                <a:srgbClr val="C00000"/>
              </a:solidFill>
            </a:endParaRPr>
          </a:p>
        </p:txBody>
      </p:sp>
    </p:spTree>
    <p:extLst>
      <p:ext uri="{BB962C8B-B14F-4D97-AF65-F5344CB8AC3E}">
        <p14:creationId xmlns:p14="http://schemas.microsoft.com/office/powerpoint/2010/main" val="3684452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ttangolo 1"/>
          <p:cNvSpPr/>
          <p:nvPr/>
        </p:nvSpPr>
        <p:spPr>
          <a:xfrm>
            <a:off x="0" y="836712"/>
            <a:ext cx="4211960" cy="2246769"/>
          </a:xfrm>
          <a:prstGeom prst="rect">
            <a:avLst/>
          </a:prstGeom>
        </p:spPr>
        <p:txBody>
          <a:bodyPr wrap="square">
            <a:spAutoFit/>
          </a:bodyPr>
          <a:lstStyle/>
          <a:p>
            <a:r>
              <a:rPr lang="en-US" sz="2000" b="1" dirty="0">
                <a:solidFill>
                  <a:srgbClr val="C00000"/>
                </a:solidFill>
                <a:latin typeface="Batang" pitchFamily="18" charset="-127"/>
                <a:ea typeface="Batang" pitchFamily="18" charset="-127"/>
              </a:rPr>
              <a:t>On Easter </a:t>
            </a:r>
            <a:r>
              <a:rPr lang="en-US" sz="2000" b="1" dirty="0" smtClean="0">
                <a:solidFill>
                  <a:srgbClr val="C00000"/>
                </a:solidFill>
                <a:latin typeface="Batang" pitchFamily="18" charset="-127"/>
                <a:ea typeface="Batang" pitchFamily="18" charset="-127"/>
              </a:rPr>
              <a:t>morning, the sepulchre was </a:t>
            </a:r>
            <a:r>
              <a:rPr lang="en-US" sz="2000" b="1" dirty="0">
                <a:solidFill>
                  <a:srgbClr val="C00000"/>
                </a:solidFill>
                <a:latin typeface="Batang" pitchFamily="18" charset="-127"/>
                <a:ea typeface="Batang" pitchFamily="18" charset="-127"/>
              </a:rPr>
              <a:t>opened with rejoicing</a:t>
            </a:r>
            <a:r>
              <a:rPr lang="en-US" sz="2000" b="1" dirty="0" smtClean="0">
                <a:solidFill>
                  <a:srgbClr val="C00000"/>
                </a:solidFill>
                <a:latin typeface="Batang" pitchFamily="18" charset="-127"/>
                <a:ea typeface="Batang" pitchFamily="18" charset="-127"/>
              </a:rPr>
              <a:t>. </a:t>
            </a:r>
            <a:r>
              <a:rPr lang="en-US" sz="2000" b="1" dirty="0">
                <a:solidFill>
                  <a:srgbClr val="C00000"/>
                </a:solidFill>
                <a:latin typeface="Batang" pitchFamily="18" charset="-127"/>
                <a:ea typeface="Batang" pitchFamily="18" charset="-127"/>
              </a:rPr>
              <a:t>The Blessed Sacrament was </a:t>
            </a:r>
            <a:r>
              <a:rPr lang="en-US" sz="2000" b="1" dirty="0" smtClean="0">
                <a:solidFill>
                  <a:srgbClr val="C00000"/>
                </a:solidFill>
                <a:latin typeface="Batang" pitchFamily="18" charset="-127"/>
                <a:ea typeface="Batang" pitchFamily="18" charset="-127"/>
              </a:rPr>
              <a:t>taken </a:t>
            </a:r>
            <a:r>
              <a:rPr lang="en-US" sz="2000" b="1" dirty="0">
                <a:solidFill>
                  <a:srgbClr val="C00000"/>
                </a:solidFill>
                <a:latin typeface="Batang" pitchFamily="18" charset="-127"/>
                <a:ea typeface="Batang" pitchFamily="18" charset="-127"/>
              </a:rPr>
              <a:t>in procession around the church and</a:t>
            </a:r>
          </a:p>
          <a:p>
            <a:r>
              <a:rPr lang="en-US" sz="2000" b="1" dirty="0" smtClean="0">
                <a:solidFill>
                  <a:srgbClr val="C00000"/>
                </a:solidFill>
                <a:latin typeface="Batang" pitchFamily="18" charset="-127"/>
                <a:ea typeface="Batang" pitchFamily="18" charset="-127"/>
              </a:rPr>
              <a:t>placed </a:t>
            </a:r>
            <a:r>
              <a:rPr lang="en-US" sz="2000" b="1" dirty="0">
                <a:solidFill>
                  <a:srgbClr val="C00000"/>
                </a:solidFill>
                <a:latin typeface="Batang" pitchFamily="18" charset="-127"/>
                <a:ea typeface="Batang" pitchFamily="18" charset="-127"/>
              </a:rPr>
              <a:t>on the high altar with great ceremony.</a:t>
            </a:r>
            <a:endParaRPr lang="it-IT" sz="2000" b="1" dirty="0">
              <a:solidFill>
                <a:srgbClr val="C00000"/>
              </a:solidFill>
              <a:latin typeface="Batang" pitchFamily="18" charset="-127"/>
              <a:ea typeface="Batang" pitchFamily="18" charset="-127"/>
            </a:endParaRPr>
          </a:p>
        </p:txBody>
      </p:sp>
      <p:sp>
        <p:nvSpPr>
          <p:cNvPr id="3" name="Rettangolo 2"/>
          <p:cNvSpPr/>
          <p:nvPr/>
        </p:nvSpPr>
        <p:spPr>
          <a:xfrm>
            <a:off x="0" y="3212976"/>
            <a:ext cx="9144000" cy="1015663"/>
          </a:xfrm>
          <a:prstGeom prst="rect">
            <a:avLst/>
          </a:prstGeom>
        </p:spPr>
        <p:txBody>
          <a:bodyPr wrap="square">
            <a:spAutoFit/>
          </a:bodyPr>
          <a:lstStyle/>
          <a:p>
            <a:pPr algn="just"/>
            <a:r>
              <a:rPr lang="en-US" sz="2000" b="1" dirty="0">
                <a:solidFill>
                  <a:srgbClr val="C00000"/>
                </a:solidFill>
                <a:latin typeface="Batang" pitchFamily="18" charset="-127"/>
                <a:ea typeface="Batang" pitchFamily="18" charset="-127"/>
              </a:rPr>
              <a:t>Religious parades and celebrations are held in many towns and cities </a:t>
            </a:r>
            <a:r>
              <a:rPr lang="en-US" sz="2000" b="1" dirty="0" smtClean="0">
                <a:solidFill>
                  <a:srgbClr val="C00000"/>
                </a:solidFill>
                <a:latin typeface="Batang" pitchFamily="18" charset="-127"/>
                <a:ea typeface="Batang" pitchFamily="18" charset="-127"/>
              </a:rPr>
              <a:t>nationwide. A </a:t>
            </a:r>
            <a:r>
              <a:rPr lang="en-US" sz="2000" b="1" dirty="0">
                <a:solidFill>
                  <a:srgbClr val="C00000"/>
                </a:solidFill>
                <a:latin typeface="Batang" pitchFamily="18" charset="-127"/>
                <a:ea typeface="Batang" pitchFamily="18" charset="-127"/>
              </a:rPr>
              <a:t>statue of Jesus or his mother Mary is carried in </a:t>
            </a:r>
            <a:r>
              <a:rPr lang="en-US" sz="2000" b="1" dirty="0" smtClean="0">
                <a:solidFill>
                  <a:srgbClr val="C00000"/>
                </a:solidFill>
                <a:latin typeface="Batang" pitchFamily="18" charset="-127"/>
                <a:ea typeface="Batang" pitchFamily="18" charset="-127"/>
              </a:rPr>
              <a:t>street processions </a:t>
            </a:r>
            <a:r>
              <a:rPr lang="en-US" sz="2000" b="1" dirty="0">
                <a:solidFill>
                  <a:srgbClr val="C00000"/>
                </a:solidFill>
                <a:latin typeface="Batang" pitchFamily="18" charset="-127"/>
                <a:ea typeface="Batang" pitchFamily="18" charset="-127"/>
              </a:rPr>
              <a:t>that involve </a:t>
            </a:r>
            <a:r>
              <a:rPr lang="en-US" sz="2000" b="1" dirty="0" smtClean="0">
                <a:solidFill>
                  <a:srgbClr val="C00000"/>
                </a:solidFill>
                <a:latin typeface="Batang" pitchFamily="18" charset="-127"/>
                <a:ea typeface="Batang" pitchFamily="18" charset="-127"/>
              </a:rPr>
              <a:t>large crowds </a:t>
            </a:r>
            <a:r>
              <a:rPr lang="en-US" sz="2000" b="1" dirty="0">
                <a:solidFill>
                  <a:srgbClr val="C00000"/>
                </a:solidFill>
                <a:latin typeface="Batang" pitchFamily="18" charset="-127"/>
                <a:ea typeface="Batang" pitchFamily="18" charset="-127"/>
              </a:rPr>
              <a:t>of people. </a:t>
            </a:r>
            <a:endParaRPr lang="it-IT" sz="2000" b="1" dirty="0">
              <a:solidFill>
                <a:srgbClr val="C00000"/>
              </a:solidFill>
              <a:latin typeface="Batang" pitchFamily="18" charset="-127"/>
              <a:ea typeface="Batang" pitchFamily="18" charset="-127"/>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579" y="548680"/>
            <a:ext cx="3434324" cy="224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88" y="4327714"/>
            <a:ext cx="3417984" cy="241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9" y="4357583"/>
            <a:ext cx="3404790" cy="238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2187603" y="287070"/>
            <a:ext cx="1627369" cy="523220"/>
          </a:xfrm>
          <a:prstGeom prst="rect">
            <a:avLst/>
          </a:prstGeom>
          <a:noFill/>
        </p:spPr>
        <p:txBody>
          <a:bodyPr wrap="none" rtlCol="0">
            <a:spAutoFit/>
          </a:bodyPr>
          <a:lstStyle/>
          <a:p>
            <a:r>
              <a:rPr lang="it-IT" sz="2800" dirty="0" smtClean="0">
                <a:solidFill>
                  <a:srgbClr val="C00000"/>
                </a:solidFill>
              </a:rPr>
              <a:t>16th April</a:t>
            </a:r>
            <a:endParaRPr lang="it-IT" sz="2800" dirty="0">
              <a:solidFill>
                <a:srgbClr val="C00000"/>
              </a:solidFill>
            </a:endParaRPr>
          </a:p>
        </p:txBody>
      </p:sp>
    </p:spTree>
    <p:extLst>
      <p:ext uri="{BB962C8B-B14F-4D97-AF65-F5344CB8AC3E}">
        <p14:creationId xmlns:p14="http://schemas.microsoft.com/office/powerpoint/2010/main" val="27748540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ttangolo 1"/>
          <p:cNvSpPr/>
          <p:nvPr/>
        </p:nvSpPr>
        <p:spPr>
          <a:xfrm>
            <a:off x="282538" y="1443496"/>
            <a:ext cx="5081549" cy="2246769"/>
          </a:xfrm>
          <a:prstGeom prst="rect">
            <a:avLst/>
          </a:prstGeom>
        </p:spPr>
        <p:txBody>
          <a:bodyPr wrap="square">
            <a:spAutoFit/>
          </a:bodyPr>
          <a:lstStyle/>
          <a:p>
            <a:r>
              <a:rPr lang="en-US" sz="2000" b="1" dirty="0">
                <a:solidFill>
                  <a:srgbClr val="C00000"/>
                </a:solidFill>
                <a:latin typeface="Batang" pitchFamily="18" charset="-127"/>
                <a:ea typeface="Batang" pitchFamily="18" charset="-127"/>
              </a:rPr>
              <a:t>Easter Monday, also known as Little Easter </a:t>
            </a:r>
            <a:r>
              <a:rPr lang="en-US" sz="2000" b="1" dirty="0" smtClean="0">
                <a:solidFill>
                  <a:srgbClr val="C00000"/>
                </a:solidFill>
                <a:latin typeface="Batang" pitchFamily="18" charset="-127"/>
                <a:ea typeface="Batang" pitchFamily="18" charset="-127"/>
              </a:rPr>
              <a:t>(Pasquetta) is </a:t>
            </a:r>
            <a:r>
              <a:rPr lang="en-US" sz="2000" b="1" dirty="0">
                <a:solidFill>
                  <a:srgbClr val="C00000"/>
                </a:solidFill>
                <a:latin typeface="Batang" pitchFamily="18" charset="-127"/>
                <a:ea typeface="Batang" pitchFamily="18" charset="-127"/>
              </a:rPr>
              <a:t>also an official Italian holiday that is often </a:t>
            </a:r>
            <a:r>
              <a:rPr lang="en-US" sz="2000" b="1" dirty="0" smtClean="0">
                <a:solidFill>
                  <a:srgbClr val="C00000"/>
                </a:solidFill>
                <a:latin typeface="Batang" pitchFamily="18" charset="-127"/>
                <a:ea typeface="Batang" pitchFamily="18" charset="-127"/>
              </a:rPr>
              <a:t> spent </a:t>
            </a:r>
            <a:r>
              <a:rPr lang="en-US" sz="2000" b="1" dirty="0">
                <a:solidFill>
                  <a:srgbClr val="C00000"/>
                </a:solidFill>
                <a:latin typeface="Batang" pitchFamily="18" charset="-127"/>
                <a:ea typeface="Batang" pitchFamily="18" charset="-127"/>
              </a:rPr>
              <a:t>enjoying the fresh Spring weather </a:t>
            </a:r>
            <a:r>
              <a:rPr lang="en-US" sz="2000" b="1" dirty="0" smtClean="0">
                <a:solidFill>
                  <a:srgbClr val="C00000"/>
                </a:solidFill>
                <a:latin typeface="Batang" pitchFamily="18" charset="-127"/>
                <a:ea typeface="Batang" pitchFamily="18" charset="-127"/>
              </a:rPr>
              <a:t>with family </a:t>
            </a:r>
            <a:r>
              <a:rPr lang="en-US" sz="2000" b="1" dirty="0">
                <a:solidFill>
                  <a:srgbClr val="C00000"/>
                </a:solidFill>
                <a:latin typeface="Batang" pitchFamily="18" charset="-127"/>
                <a:ea typeface="Batang" pitchFamily="18" charset="-127"/>
              </a:rPr>
              <a:t>and friends in picnics. Easter </a:t>
            </a:r>
            <a:r>
              <a:rPr lang="en-US" sz="2000" b="1" dirty="0" smtClean="0">
                <a:solidFill>
                  <a:srgbClr val="C00000"/>
                </a:solidFill>
                <a:latin typeface="Batang" pitchFamily="18" charset="-127"/>
                <a:ea typeface="Batang" pitchFamily="18" charset="-127"/>
              </a:rPr>
              <a:t>Monday </a:t>
            </a:r>
            <a:r>
              <a:rPr lang="en-US" sz="2000" b="1" dirty="0">
                <a:solidFill>
                  <a:srgbClr val="C00000"/>
                </a:solidFill>
                <a:latin typeface="Batang" pitchFamily="18" charset="-127"/>
                <a:ea typeface="Batang" pitchFamily="18" charset="-127"/>
              </a:rPr>
              <a:t>is a time to gather with friends and have fun. </a:t>
            </a:r>
          </a:p>
        </p:txBody>
      </p:sp>
      <p:sp>
        <p:nvSpPr>
          <p:cNvPr id="3" name="Rettangolo 2"/>
          <p:cNvSpPr/>
          <p:nvPr/>
        </p:nvSpPr>
        <p:spPr>
          <a:xfrm>
            <a:off x="4007233" y="5301208"/>
            <a:ext cx="5037850" cy="1015663"/>
          </a:xfrm>
          <a:prstGeom prst="rect">
            <a:avLst/>
          </a:prstGeom>
        </p:spPr>
        <p:txBody>
          <a:bodyPr wrap="square">
            <a:spAutoFit/>
          </a:bodyPr>
          <a:lstStyle/>
          <a:p>
            <a:r>
              <a:rPr lang="it-IT" sz="2000" b="1" dirty="0">
                <a:solidFill>
                  <a:srgbClr val="C00000"/>
                </a:solidFill>
                <a:latin typeface="Batang" pitchFamily="18" charset="-127"/>
                <a:ea typeface="Batang" pitchFamily="18" charset="-127"/>
              </a:rPr>
              <a:t>In Barano d'Ischia, </a:t>
            </a:r>
            <a:r>
              <a:rPr lang="it-IT" sz="2000" b="1" dirty="0" smtClean="0">
                <a:solidFill>
                  <a:srgbClr val="C00000"/>
                </a:solidFill>
                <a:latin typeface="Batang" pitchFamily="18" charset="-127"/>
                <a:ea typeface="Batang" pitchFamily="18" charset="-127"/>
              </a:rPr>
              <a:t>a traditional dance called the </a:t>
            </a:r>
            <a:r>
              <a:rPr lang="it-IT" sz="2000" b="1" dirty="0">
                <a:solidFill>
                  <a:srgbClr val="C00000"/>
                </a:solidFill>
                <a:latin typeface="Batang" pitchFamily="18" charset="-127"/>
                <a:ea typeface="Batang" pitchFamily="18" charset="-127"/>
              </a:rPr>
              <a:t>Festa </a:t>
            </a:r>
            <a:r>
              <a:rPr lang="it-IT" sz="2000" b="1" dirty="0" smtClean="0">
                <a:solidFill>
                  <a:srgbClr val="C00000"/>
                </a:solidFill>
                <a:latin typeface="Batang" pitchFamily="18" charset="-127"/>
                <a:ea typeface="Batang" pitchFamily="18" charset="-127"/>
              </a:rPr>
              <a:t>della Ndrezzata takes place </a:t>
            </a:r>
            <a:r>
              <a:rPr lang="it-IT" sz="2000" b="1" dirty="0">
                <a:solidFill>
                  <a:srgbClr val="C00000"/>
                </a:solidFill>
                <a:latin typeface="Batang" pitchFamily="18" charset="-127"/>
                <a:ea typeface="Batang" pitchFamily="18" charset="-127"/>
              </a:rPr>
              <a:t>on the </a:t>
            </a:r>
            <a:r>
              <a:rPr lang="it-IT" sz="2000" b="1" dirty="0" smtClean="0">
                <a:solidFill>
                  <a:srgbClr val="C00000"/>
                </a:solidFill>
                <a:latin typeface="Batang" pitchFamily="18" charset="-127"/>
                <a:ea typeface="Batang" pitchFamily="18" charset="-127"/>
              </a:rPr>
              <a:t>same day</a:t>
            </a:r>
            <a:r>
              <a:rPr lang="it-IT" sz="2000" b="1" dirty="0">
                <a:solidFill>
                  <a:srgbClr val="C00000"/>
                </a:solidFill>
                <a:latin typeface="Batang" pitchFamily="18" charset="-127"/>
                <a:ea typeface="Batang" pitchFamily="18" charset="-127"/>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22636"/>
            <a:ext cx="3680995" cy="2199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387" y="2492896"/>
            <a:ext cx="3192395" cy="272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4329657"/>
            <a:ext cx="3096345" cy="238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1763688" y="548680"/>
            <a:ext cx="1627369" cy="523220"/>
          </a:xfrm>
          <a:prstGeom prst="rect">
            <a:avLst/>
          </a:prstGeom>
          <a:noFill/>
        </p:spPr>
        <p:txBody>
          <a:bodyPr wrap="none" rtlCol="0">
            <a:spAutoFit/>
          </a:bodyPr>
          <a:lstStyle/>
          <a:p>
            <a:r>
              <a:rPr lang="it-IT" sz="2800" dirty="0" smtClean="0">
                <a:solidFill>
                  <a:srgbClr val="C00000"/>
                </a:solidFill>
              </a:rPr>
              <a:t>17th April</a:t>
            </a:r>
            <a:endParaRPr lang="it-IT" sz="2800" dirty="0">
              <a:solidFill>
                <a:srgbClr val="C00000"/>
              </a:solidFill>
            </a:endParaRPr>
          </a:p>
        </p:txBody>
      </p:sp>
    </p:spTree>
    <p:extLst>
      <p:ext uri="{BB962C8B-B14F-4D97-AF65-F5344CB8AC3E}">
        <p14:creationId xmlns:p14="http://schemas.microsoft.com/office/powerpoint/2010/main" val="41312546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ttangolo 1"/>
          <p:cNvSpPr/>
          <p:nvPr/>
        </p:nvSpPr>
        <p:spPr>
          <a:xfrm>
            <a:off x="62583" y="116632"/>
            <a:ext cx="8640960" cy="1938992"/>
          </a:xfrm>
          <a:prstGeom prst="rect">
            <a:avLst/>
          </a:prstGeom>
        </p:spPr>
        <p:txBody>
          <a:bodyPr wrap="square">
            <a:spAutoFit/>
          </a:bodyPr>
          <a:lstStyle/>
          <a:p>
            <a:r>
              <a:rPr lang="en-US" sz="2000" b="1" dirty="0">
                <a:solidFill>
                  <a:srgbClr val="C00000"/>
                </a:solidFill>
                <a:latin typeface="Batang" pitchFamily="18" charset="-127"/>
                <a:ea typeface="Batang" pitchFamily="18" charset="-127"/>
              </a:rPr>
              <a:t>The importance of Easter in Italian culture is reflected in </a:t>
            </a:r>
            <a:r>
              <a:rPr lang="en-US" sz="2000" b="1" dirty="0" smtClean="0">
                <a:solidFill>
                  <a:srgbClr val="C00000"/>
                </a:solidFill>
                <a:latin typeface="Batang" pitchFamily="18" charset="-127"/>
                <a:ea typeface="Batang" pitchFamily="18" charset="-127"/>
              </a:rPr>
              <a:t>the country’s </a:t>
            </a:r>
            <a:r>
              <a:rPr lang="en-US" sz="2000" b="1" dirty="0">
                <a:solidFill>
                  <a:srgbClr val="C00000"/>
                </a:solidFill>
                <a:latin typeface="Batang" pitchFamily="18" charset="-127"/>
                <a:ea typeface="Batang" pitchFamily="18" charset="-127"/>
              </a:rPr>
              <a:t>food traditions. During Easter lunch in Italy, lamb and eggs are always served. They appear either as part of the meal itself, or as sweets in the shape of these symbols of life and rebirth (in the case of eggs) and of sacrifice of the son of God for humanity (in the case of the lamb.)</a:t>
            </a:r>
            <a:endParaRPr lang="it-IT" sz="2000" b="1" dirty="0">
              <a:solidFill>
                <a:srgbClr val="C00000"/>
              </a:solidFill>
              <a:latin typeface="Batang" pitchFamily="18" charset="-127"/>
              <a:ea typeface="Batang" pitchFamily="18" charset="-127"/>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3" y="2226547"/>
            <a:ext cx="28860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871" y="1908935"/>
            <a:ext cx="254317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512" y="1921333"/>
            <a:ext cx="2496540" cy="218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9" y="4581128"/>
            <a:ext cx="24193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8658" y="4437310"/>
            <a:ext cx="30003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8845" y="4337830"/>
            <a:ext cx="280987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745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42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 y="116632"/>
            <a:ext cx="9138336" cy="652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369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TotalTime>
  <Words>697</Words>
  <Application>Microsoft Office PowerPoint</Application>
  <PresentationFormat>Presentazione su schermo (4:3)</PresentationFormat>
  <Paragraphs>70</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TRADITIONS IN ITALY</dc:title>
  <dc:creator>Anna</dc:creator>
  <cp:lastModifiedBy>Anna</cp:lastModifiedBy>
  <cp:revision>24</cp:revision>
  <dcterms:created xsi:type="dcterms:W3CDTF">2013-03-25T16:31:32Z</dcterms:created>
  <dcterms:modified xsi:type="dcterms:W3CDTF">2017-04-03T10:13:48Z</dcterms:modified>
</cp:coreProperties>
</file>