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60" r:id="rId4"/>
    <p:sldId id="261" r:id="rId5"/>
    <p:sldId id="271" r:id="rId6"/>
    <p:sldId id="272" r:id="rId7"/>
    <p:sldId id="274" r:id="rId8"/>
    <p:sldId id="273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dranka Jelisavac" initials="JJ" lastIdx="1" clrIdx="0">
    <p:extLst>
      <p:ext uri="{19B8F6BF-5375-455C-9EA6-DF929625EA0E}">
        <p15:presenceInfo xmlns:p15="http://schemas.microsoft.com/office/powerpoint/2012/main" userId="Jadranka Jelisav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501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28.1.2022.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28.1.2022.</a:t>
            </a:fld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 smtClean="0"/>
              <a:t>Kliknite da biste uredili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5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514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467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 smtClean="0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 smtClean="0"/>
              <a:t>Uredite stilove teksta matrice</a:t>
            </a:r>
          </a:p>
          <a:p>
            <a:pPr lvl="1" rtl="0"/>
            <a:r>
              <a:rPr lang="hr-HR" smtClean="0"/>
              <a:t>Druga razina</a:t>
            </a:r>
          </a:p>
          <a:p>
            <a:pPr lvl="2" rtl="0"/>
            <a:r>
              <a:rPr lang="hr-HR" smtClean="0"/>
              <a:t>Treća razina</a:t>
            </a:r>
          </a:p>
          <a:p>
            <a:pPr lvl="3" rtl="0"/>
            <a:r>
              <a:rPr lang="hr-HR" smtClean="0"/>
              <a:t>Četvrta razina</a:t>
            </a:r>
          </a:p>
          <a:p>
            <a:pPr lvl="4" rtl="0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smtClean="0"/>
              <a:t>Uredite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 smtClean="0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 smtClean="0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 smtClean="0"/>
              <a:t>Uređivanje stilova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28.1.2022.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183775" y="1752600"/>
            <a:ext cx="7939838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 smtClean="0"/>
              <a:t>Turopolje, moj nizinsko- brežuljkasti zavičaj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40178" y="4390505"/>
            <a:ext cx="6858002" cy="914400"/>
          </a:xfrm>
        </p:spPr>
        <p:txBody>
          <a:bodyPr rtlCol="0"/>
          <a:lstStyle/>
          <a:p>
            <a:pPr rtl="0"/>
            <a:r>
              <a:rPr lang="hr-HR" dirty="0" smtClean="0"/>
              <a:t>Jadranka Jelisavac, </a:t>
            </a:r>
            <a:r>
              <a:rPr lang="hr-HR" dirty="0" err="1" smtClean="0"/>
              <a:t>mag</a:t>
            </a:r>
            <a:r>
              <a:rPr lang="hr-HR" dirty="0" smtClean="0"/>
              <a:t>. prim. </a:t>
            </a:r>
            <a:r>
              <a:rPr lang="hr-HR" dirty="0" err="1" smtClean="0"/>
              <a:t>educ</a:t>
            </a:r>
            <a:r>
              <a:rPr lang="hr-HR" dirty="0" smtClean="0"/>
              <a:t>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70292" y="766754"/>
            <a:ext cx="5019704" cy="601690"/>
          </a:xfrm>
        </p:spPr>
        <p:txBody>
          <a:bodyPr/>
          <a:lstStyle/>
          <a:p>
            <a:r>
              <a:rPr lang="hr-HR" dirty="0" smtClean="0"/>
              <a:t>Vazdazeleno drveće</a:t>
            </a:r>
            <a:endParaRPr lang="hr-HR" dirty="0"/>
          </a:p>
        </p:txBody>
      </p:sp>
      <p:pic>
        <p:nvPicPr>
          <p:cNvPr id="6146" name="Picture 2" descr="Visoka smreka – Wikipedi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7" y="1591579"/>
            <a:ext cx="2399607" cy="35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744394" y="5414125"/>
            <a:ext cx="110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smreka</a:t>
            </a:r>
            <a:endParaRPr lang="hr-HR" dirty="0"/>
          </a:p>
        </p:txBody>
      </p:sp>
      <p:pic>
        <p:nvPicPr>
          <p:cNvPr id="6148" name="Picture 4" descr="Prodaja Božićnih Drvaca | Božićna Drvca Kaurić | Velika Go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69" y="1177331"/>
            <a:ext cx="2886884" cy="359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9656513" y="4987387"/>
            <a:ext cx="1255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</a:t>
            </a:r>
            <a:r>
              <a:rPr lang="hr-HR" dirty="0" smtClean="0"/>
              <a:t>ela</a:t>
            </a:r>
          </a:p>
          <a:p>
            <a:endParaRPr lang="hr-HR" dirty="0"/>
          </a:p>
        </p:txBody>
      </p:sp>
      <p:pic>
        <p:nvPicPr>
          <p:cNvPr id="6150" name="Picture 6" descr="Borova šuma: karakteristike i ekosistema. Životinje i biljke borove š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14" y="2506299"/>
            <a:ext cx="3622531" cy="226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5625347" y="5006324"/>
            <a:ext cx="78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bor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62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šenica, ječam i triticale - Poljoprivrednik Derve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53" y="548640"/>
            <a:ext cx="2572107" cy="257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5220392" y="3219981"/>
            <a:ext cx="129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pšenica</a:t>
            </a:r>
            <a:endParaRPr lang="hr-HR" dirty="0"/>
          </a:p>
        </p:txBody>
      </p:sp>
      <p:pic>
        <p:nvPicPr>
          <p:cNvPr id="7172" name="Picture 4" descr="Agrotehnika pšenice u ekološkoj proizvodnji - Ratarstvo | Agroklub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66" y="637612"/>
            <a:ext cx="2859578" cy="24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654232" y="3219981"/>
            <a:ext cx="122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ječam</a:t>
            </a:r>
            <a:endParaRPr lang="hr-HR" dirty="0"/>
          </a:p>
        </p:txBody>
      </p:sp>
      <p:pic>
        <p:nvPicPr>
          <p:cNvPr id="7174" name="Picture 6" descr="Kukuruz - Prerijsko zlato - Ljekovita priroda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36" y="637612"/>
            <a:ext cx="3360633" cy="24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9077497" y="3219981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kukuruz</a:t>
            </a:r>
            <a:endParaRPr lang="hr-HR" dirty="0"/>
          </a:p>
        </p:txBody>
      </p:sp>
      <p:pic>
        <p:nvPicPr>
          <p:cNvPr id="7176" name="Picture 8" descr="Znanstvenici napokon otkrili zašto suncokreti prate Sunce | Expr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53" y="3589313"/>
            <a:ext cx="2759146" cy="20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1521230" y="5727469"/>
            <a:ext cx="16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suncokret</a:t>
            </a:r>
            <a:endParaRPr lang="hr-HR" dirty="0"/>
          </a:p>
        </p:txBody>
      </p:sp>
      <p:pic>
        <p:nvPicPr>
          <p:cNvPr id="7178" name="Picture 10" descr="Vinovoj lozi prijeti siva plijesan! - Vinogradarstvo | Agroklub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66" y="3688547"/>
            <a:ext cx="3234208" cy="181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5041667" y="5628235"/>
            <a:ext cx="165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</a:t>
            </a:r>
            <a:r>
              <a:rPr lang="hr-HR" dirty="0" smtClean="0"/>
              <a:t>inova loza</a:t>
            </a:r>
            <a:endParaRPr lang="hr-HR" dirty="0"/>
          </a:p>
        </p:txBody>
      </p:sp>
      <p:pic>
        <p:nvPicPr>
          <p:cNvPr id="7180" name="Picture 12" descr="Maslačak: umjesto da ga gledamo ko korov - počnimo ga jesti! - Dubrovnik  Port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69" y="3589313"/>
            <a:ext cx="3303328" cy="220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9135687" y="5812901"/>
            <a:ext cx="17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maslačak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5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6345" y="169333"/>
            <a:ext cx="5115455" cy="1219200"/>
          </a:xfrm>
        </p:spPr>
        <p:txBody>
          <a:bodyPr/>
          <a:lstStyle/>
          <a:p>
            <a:r>
              <a:rPr lang="hr-HR" dirty="0" smtClean="0"/>
              <a:t>Živi svijet- životinje</a:t>
            </a:r>
            <a:endParaRPr lang="hr-HR" dirty="0"/>
          </a:p>
        </p:txBody>
      </p:sp>
      <p:pic>
        <p:nvPicPr>
          <p:cNvPr id="8194" name="Picture 2" descr="Konjogojstvo – Konjiima do relaksacije i rekreacij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1786466"/>
            <a:ext cx="294310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905000" y="3980403"/>
            <a:ext cx="166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konji</a:t>
            </a:r>
            <a:endParaRPr lang="hr-HR" dirty="0"/>
          </a:p>
        </p:txBody>
      </p:sp>
      <p:pic>
        <p:nvPicPr>
          <p:cNvPr id="8196" name="Picture 4" descr="Stočarstvo u skladu s prirodom! - Eko proizvodnja | Agroklub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47" y="1801527"/>
            <a:ext cx="291253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5715000" y="3903133"/>
            <a:ext cx="99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Krave</a:t>
            </a:r>
          </a:p>
          <a:p>
            <a:endParaRPr lang="hr-HR" dirty="0"/>
          </a:p>
        </p:txBody>
      </p:sp>
      <p:pic>
        <p:nvPicPr>
          <p:cNvPr id="8198" name="Picture 6" descr="Krdo divljih svinja noću izlazi na Jarun, ali i do jezerca na Borčecu:  &amp;#39;Rokću i lome, ne možemo spavati&amp;#39; - Večernji.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43" y="597429"/>
            <a:ext cx="3117055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8695266" y="2817527"/>
            <a:ext cx="215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</a:t>
            </a:r>
            <a:r>
              <a:rPr lang="hr-HR" dirty="0" smtClean="0"/>
              <a:t>ivlja svinja</a:t>
            </a:r>
            <a:endParaRPr lang="hr-HR" dirty="0"/>
          </a:p>
        </p:txBody>
      </p:sp>
      <p:pic>
        <p:nvPicPr>
          <p:cNvPr id="8200" name="Picture 8" descr="Varaždinski jelen Martin ne miruje, kriv je za pravi “bambi boom” na  vodocrpilištu Prelog – 7Pl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4427005"/>
            <a:ext cx="2832219" cy="159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1583267" y="6138333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</a:t>
            </a:r>
            <a:r>
              <a:rPr lang="hr-HR" dirty="0" smtClean="0"/>
              <a:t>elen i srne</a:t>
            </a:r>
            <a:endParaRPr lang="hr-HR" dirty="0"/>
          </a:p>
        </p:txBody>
      </p:sp>
      <p:pic>
        <p:nvPicPr>
          <p:cNvPr id="8202" name="Picture 10" descr="Divlji zec - razlike kunića i ze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79" y="4251827"/>
            <a:ext cx="2814108" cy="19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5511800" y="6208103"/>
            <a:ext cx="192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</a:t>
            </a:r>
            <a:r>
              <a:rPr lang="hr-HR" dirty="0" smtClean="0"/>
              <a:t>ivlji zec</a:t>
            </a:r>
            <a:endParaRPr lang="hr-HR" dirty="0"/>
          </a:p>
        </p:txBody>
      </p:sp>
      <p:pic>
        <p:nvPicPr>
          <p:cNvPr id="8204" name="Picture 12" descr="Šaran - najpoznatija riječna rib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20" y="3403596"/>
            <a:ext cx="3070225" cy="20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9558867" y="5636813"/>
            <a:ext cx="128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šaran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52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5073" y="103510"/>
            <a:ext cx="6391304" cy="792480"/>
          </a:xfrm>
        </p:spPr>
        <p:txBody>
          <a:bodyPr/>
          <a:lstStyle/>
          <a:p>
            <a:r>
              <a:rPr lang="hr-HR" dirty="0" smtClean="0"/>
              <a:t>Gospodarstvo-nekad</a:t>
            </a:r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681644" y="997797"/>
            <a:ext cx="544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Turopoljci su bili poznati po :</a:t>
            </a:r>
            <a:endParaRPr lang="hr-HR" dirty="0"/>
          </a:p>
        </p:txBody>
      </p:sp>
      <p:pic>
        <p:nvPicPr>
          <p:cNvPr id="9220" name="Picture 4" descr="Crveni luk dokazano je ljekovit | vasezdravlj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673" y="1480199"/>
            <a:ext cx="3105268" cy="155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922713" y="3098534"/>
            <a:ext cx="34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</a:t>
            </a:r>
            <a:r>
              <a:rPr lang="hr-HR" dirty="0" smtClean="0"/>
              <a:t>roizvodnji crvenog luka</a:t>
            </a:r>
            <a:endParaRPr lang="hr-HR" dirty="0"/>
          </a:p>
        </p:txBody>
      </p:sp>
      <p:sp>
        <p:nvSpPr>
          <p:cNvPr id="8" name="AutoShape 8" descr="Dimljeni adyghe sir - tradicionalni kavkaski sir - Glavno jelo 202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230" name="Picture 14" descr="Sirana Krnjak - NOVO U PONUDI! DOMACI DIMLJENI SIR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98" y="988374"/>
            <a:ext cx="3458474" cy="195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4568275" y="296746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</a:t>
            </a:r>
            <a:r>
              <a:rPr lang="hr-HR" dirty="0" smtClean="0"/>
              <a:t>zradi dimljenog i sušenog sira</a:t>
            </a:r>
            <a:endParaRPr lang="hr-HR" dirty="0"/>
          </a:p>
        </p:txBody>
      </p:sp>
      <p:pic>
        <p:nvPicPr>
          <p:cNvPr id="9232" name="Picture 16" descr="Turopoljska svinja na Trgu bana Jelačića! Dobro, 50-ak metara dalje… –  cityportal.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6" y="3533568"/>
            <a:ext cx="2896030" cy="21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307975" y="5844842"/>
            <a:ext cx="4454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</a:t>
            </a:r>
            <a:r>
              <a:rPr lang="hr-HR" dirty="0" smtClean="0"/>
              <a:t>zgoju turopoljske pasmine svinja (duge, crne, masne)</a:t>
            </a:r>
            <a:endParaRPr lang="hr-HR" dirty="0"/>
          </a:p>
        </p:txBody>
      </p:sp>
      <p:pic>
        <p:nvPicPr>
          <p:cNvPr id="9234" name="Picture 18" descr="Čardak u Buševcu proglašen kulturnim dobrom Republike Hrvatske – Turopolje  inf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14" y="3483524"/>
            <a:ext cx="3385250" cy="225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/>
          <p:cNvSpPr txBox="1"/>
          <p:nvPr/>
        </p:nvSpPr>
        <p:spPr>
          <a:xfrm>
            <a:off x="5061555" y="5844842"/>
            <a:ext cx="300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</a:t>
            </a:r>
            <a:r>
              <a:rPr lang="hr-HR" dirty="0" smtClean="0"/>
              <a:t>uropoljskom graditeljstvu od hrastovine</a:t>
            </a:r>
            <a:endParaRPr lang="hr-HR" dirty="0"/>
          </a:p>
        </p:txBody>
      </p:sp>
      <p:pic>
        <p:nvPicPr>
          <p:cNvPr id="9236" name="Picture 20" descr="FOTO Izložba povodom 40 godina Folklornog ansambla Turopolje - Velika  Gorica Onl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14" y="444015"/>
            <a:ext cx="3498140" cy="23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niOkvir 12"/>
          <p:cNvSpPr txBox="1"/>
          <p:nvPr/>
        </p:nvSpPr>
        <p:spPr>
          <a:xfrm>
            <a:off x="8738929" y="2943165"/>
            <a:ext cx="309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</a:t>
            </a:r>
            <a:r>
              <a:rPr lang="hr-HR" dirty="0" smtClean="0"/>
              <a:t>zradi narodnih nošnji</a:t>
            </a:r>
            <a:endParaRPr lang="hr-HR" dirty="0"/>
          </a:p>
        </p:txBody>
      </p:sp>
      <p:pic>
        <p:nvPicPr>
          <p:cNvPr id="9238" name="Picture 22" descr="Jurjevski običaji privukli velik broj građana na turopoljski grunt -  Večernji.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047" y="3583246"/>
            <a:ext cx="3022727" cy="201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/>
          <p:cNvSpPr txBox="1"/>
          <p:nvPr/>
        </p:nvSpPr>
        <p:spPr>
          <a:xfrm>
            <a:off x="8661863" y="5740357"/>
            <a:ext cx="317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njegovanju narodne umjetnosti i običaja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90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1325" y="432262"/>
            <a:ext cx="5260773" cy="786938"/>
          </a:xfrm>
        </p:spPr>
        <p:txBody>
          <a:bodyPr/>
          <a:lstStyle/>
          <a:p>
            <a:r>
              <a:rPr lang="hr-HR" dirty="0" smtClean="0"/>
              <a:t>Gospodarstvo- danas</a:t>
            </a:r>
            <a:endParaRPr lang="hr-HR" dirty="0"/>
          </a:p>
        </p:txBody>
      </p:sp>
      <p:pic>
        <p:nvPicPr>
          <p:cNvPr id="5" name="Picture 2" descr="Drvna industrija na koljenima: Narudžbe prerađivačima drva strovalile se za  četvrtinu - Novi li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2" y="1414559"/>
            <a:ext cx="3190311" cy="20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150769" y="3668905"/>
            <a:ext cx="217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</a:t>
            </a:r>
            <a:r>
              <a:rPr lang="hr-HR" dirty="0" smtClean="0"/>
              <a:t>rvna industrija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4903102" y="3553103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</a:t>
            </a:r>
            <a:r>
              <a:rPr lang="hr-HR" dirty="0" smtClean="0"/>
              <a:t>rehrambena industrija</a:t>
            </a:r>
            <a:endParaRPr lang="hr-HR" dirty="0"/>
          </a:p>
        </p:txBody>
      </p:sp>
      <p:pic>
        <p:nvPicPr>
          <p:cNvPr id="10244" name="Picture 4" descr="http://www.kronikevg.com/wp-content/uploads/2020/06/Obilazak-distributivnog-centra-13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51" y="1331431"/>
            <a:ext cx="2776760" cy="190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hiva Ratarstvo ⋆ Stranica 3 od 11 ⋆ Agrobur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92" y="4140267"/>
            <a:ext cx="2731481" cy="16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2003366" y="5993476"/>
            <a:ext cx="172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ratarstvo</a:t>
            </a:r>
            <a:endParaRPr lang="hr-HR" dirty="0"/>
          </a:p>
        </p:txBody>
      </p:sp>
      <p:pic>
        <p:nvPicPr>
          <p:cNvPr id="10246" name="Picture 6" descr="Stočarstvo – Wikiped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0" y="4067185"/>
            <a:ext cx="2839421" cy="185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5752098" y="6065145"/>
            <a:ext cx="1895301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stočarstvo</a:t>
            </a:r>
            <a:endParaRPr lang="hr-HR" dirty="0"/>
          </a:p>
        </p:txBody>
      </p:sp>
      <p:pic>
        <p:nvPicPr>
          <p:cNvPr id="10248" name="Picture 8" descr="građevina - Najnovije i najčitanije vijesti - Index.h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95" y="736020"/>
            <a:ext cx="3001295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9323917" y="2821115"/>
            <a:ext cx="160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građevina</a:t>
            </a:r>
            <a:endParaRPr lang="hr-HR" dirty="0"/>
          </a:p>
        </p:txBody>
      </p:sp>
      <p:pic>
        <p:nvPicPr>
          <p:cNvPr id="10250" name="Picture 10" descr="frize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12" y="3382905"/>
            <a:ext cx="2940378" cy="19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/>
          <p:cNvSpPr txBox="1"/>
          <p:nvPr/>
        </p:nvSpPr>
        <p:spPr>
          <a:xfrm>
            <a:off x="8521594" y="5679067"/>
            <a:ext cx="327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</a:t>
            </a:r>
            <a:r>
              <a:rPr lang="hr-HR" dirty="0" smtClean="0"/>
              <a:t>služna </a:t>
            </a:r>
            <a:r>
              <a:rPr lang="hr-HR" dirty="0" smtClean="0"/>
              <a:t>djelatnost-frizeri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36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V Lojtrica u borbi za titulu najljepšeg vrtića u Hrvatskoj – cityportal.h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7" y="508468"/>
            <a:ext cx="3107968" cy="19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358102" y="2667699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vrtići</a:t>
            </a:r>
            <a:endParaRPr lang="hr-HR" dirty="0"/>
          </a:p>
        </p:txBody>
      </p:sp>
      <p:pic>
        <p:nvPicPr>
          <p:cNvPr id="11270" name="Picture 6" descr="Uspješno završena energetska obnova dvije velikogoričke škole: Osnovne škole  Nikole Hribara i Vukovina postaju sigurnije i ugodnije za rad i učenje -  Gorica.info: Najnovije vijesti, analize i informaci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595" y="562501"/>
            <a:ext cx="3280706" cy="192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9215555" y="2690274"/>
            <a:ext cx="184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škole</a:t>
            </a:r>
            <a:endParaRPr lang="hr-HR" dirty="0"/>
          </a:p>
        </p:txBody>
      </p:sp>
      <p:pic>
        <p:nvPicPr>
          <p:cNvPr id="11272" name="Picture 8" descr="U Gorici potvrđena 44 nova slučaja zaraze, koronavirus i u Kravarskom | VG  da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5" y="3217337"/>
            <a:ext cx="3459884" cy="18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1358102" y="5292170"/>
            <a:ext cx="243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Dom zdravlja</a:t>
            </a:r>
            <a:endParaRPr lang="hr-HR" dirty="0"/>
          </a:p>
        </p:txBody>
      </p:sp>
      <p:pic>
        <p:nvPicPr>
          <p:cNvPr id="11274" name="Picture 10" descr="U Velikoj Gorici se zatvara Gradski bazen, Gradska dvorana na vlastitu  odgovornost samo seniorima » 01Portal - Prvi u Zagrebačkoj županij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42" y="3258826"/>
            <a:ext cx="3287567" cy="180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9364253" y="5214674"/>
            <a:ext cx="155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bazeni</a:t>
            </a:r>
            <a:endParaRPr lang="hr-HR" dirty="0"/>
          </a:p>
        </p:txBody>
      </p:sp>
      <p:pic>
        <p:nvPicPr>
          <p:cNvPr id="15" name="Picture 2" descr="Iz zračne luke mole da se na chartere za Moskvu dođe 2.5 sati prije  poljetanja | Politika+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87" y="508468"/>
            <a:ext cx="3356548" cy="19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4941115" y="2667699"/>
            <a:ext cx="169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Zračna luka</a:t>
            </a:r>
            <a:endParaRPr lang="hr-HR" dirty="0"/>
          </a:p>
        </p:txBody>
      </p:sp>
      <p:pic>
        <p:nvPicPr>
          <p:cNvPr id="11276" name="Picture 12" descr="Pučko otvoreno učilište Velika Gorica – Scena Go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96" y="3231535"/>
            <a:ext cx="3087149" cy="18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4521667" y="5399340"/>
            <a:ext cx="28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Pučko otvoreno učilište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279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989900" y="1157681"/>
            <a:ext cx="5382237" cy="4009937"/>
          </a:xfrm>
        </p:spPr>
        <p:txBody>
          <a:bodyPr/>
          <a:lstStyle/>
          <a:p>
            <a:r>
              <a:rPr lang="hr-HR" dirty="0"/>
              <a:t>Dan </a:t>
            </a:r>
            <a:r>
              <a:rPr lang="hr-HR" dirty="0" smtClean="0"/>
              <a:t>grada </a:t>
            </a:r>
            <a:r>
              <a:rPr lang="hr-HR" dirty="0"/>
              <a:t>Velike Gorice je </a:t>
            </a:r>
            <a:r>
              <a:rPr lang="hr-HR" i="1" dirty="0"/>
              <a:t>13. prosinca </a:t>
            </a:r>
            <a:r>
              <a:rPr lang="hr-HR" dirty="0"/>
              <a:t>na blagdan Svete Lucije.</a:t>
            </a:r>
          </a:p>
          <a:p>
            <a:r>
              <a:rPr lang="hr-HR" dirty="0"/>
              <a:t>Ona je zaštitnica očiju i vida.</a:t>
            </a:r>
          </a:p>
          <a:p>
            <a:r>
              <a:rPr lang="hr-HR" dirty="0"/>
              <a:t>Na blagdan Svete Lucije sije se pšenica.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2" descr="Blagdan svete Lucije - FE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57" y="1587331"/>
            <a:ext cx="4631554" cy="291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ort za djecu Velika Gorica - uskoro otvorenje dvorane Olimpića! - Olimpić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075" y="4251773"/>
            <a:ext cx="4306948" cy="1831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37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92334" y="773084"/>
            <a:ext cx="6434052" cy="1828800"/>
          </a:xfrm>
        </p:spPr>
        <p:txBody>
          <a:bodyPr/>
          <a:lstStyle/>
          <a:p>
            <a:r>
              <a:rPr lang="hr-HR" dirty="0" smtClean="0"/>
              <a:t>Hvala na pozornosti!</a:t>
            </a:r>
            <a:endParaRPr lang="hr-HR" dirty="0"/>
          </a:p>
        </p:txBody>
      </p:sp>
      <p:pic>
        <p:nvPicPr>
          <p:cNvPr id="1026" name="Picture 2" descr="Pin on tris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15" y="281801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2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9749646" cy="825731"/>
          </a:xfrm>
        </p:spPr>
        <p:txBody>
          <a:bodyPr rtlCol="0"/>
          <a:lstStyle/>
          <a:p>
            <a:pPr algn="ctr" rtl="0"/>
            <a:r>
              <a:rPr lang="hr-HR" dirty="0" smtClean="0"/>
              <a:t>SMJEŠTAJ</a:t>
            </a:r>
            <a:endParaRPr lang="hr-HR" dirty="0"/>
          </a:p>
        </p:txBody>
      </p:sp>
      <p:pic>
        <p:nvPicPr>
          <p:cNvPr id="6" name="Picture 4" descr="kart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43" y="1607928"/>
            <a:ext cx="369101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7348451" y="123859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hr-HR" dirty="0"/>
          </a:p>
        </p:txBody>
      </p:sp>
      <p:sp>
        <p:nvSpPr>
          <p:cNvPr id="5" name="TekstniOkvir 4"/>
          <p:cNvSpPr txBox="1"/>
          <p:nvPr/>
        </p:nvSpPr>
        <p:spPr>
          <a:xfrm>
            <a:off x="7577051" y="6021694"/>
            <a:ext cx="72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9958647" y="3350029"/>
            <a:ext cx="3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5336771" y="3233651"/>
            <a:ext cx="29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872836" y="1666117"/>
            <a:ext cx="3998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dirty="0" smtClean="0">
                <a:solidFill>
                  <a:schemeClr val="tx2"/>
                </a:solidFill>
              </a:rPr>
              <a:t>Turopolje se smjestilo: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altLang="sr-Latn-RS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altLang="sr-Latn-RS" dirty="0" smtClean="0">
                <a:solidFill>
                  <a:schemeClr val="tx2"/>
                </a:solidFill>
              </a:rPr>
              <a:t>južno </a:t>
            </a:r>
            <a:r>
              <a:rPr lang="hr-HR" altLang="sr-Latn-RS" dirty="0">
                <a:solidFill>
                  <a:schemeClr val="tx2"/>
                </a:solidFill>
              </a:rPr>
              <a:t>od </a:t>
            </a:r>
            <a:r>
              <a:rPr lang="hr-HR" altLang="sr-Latn-RS" dirty="0" smtClean="0">
                <a:solidFill>
                  <a:schemeClr val="tx2"/>
                </a:solidFill>
              </a:rPr>
              <a:t>Zagreba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altLang="sr-Latn-RS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altLang="sr-Latn-RS" dirty="0" smtClean="0">
                <a:solidFill>
                  <a:schemeClr val="tx2"/>
                </a:solidFill>
              </a:rPr>
              <a:t>na SI omeđeno </a:t>
            </a:r>
            <a:r>
              <a:rPr lang="hr-HR" altLang="sr-Latn-RS" dirty="0">
                <a:solidFill>
                  <a:schemeClr val="tx2"/>
                </a:solidFill>
              </a:rPr>
              <a:t>desnom obalom </a:t>
            </a:r>
            <a:r>
              <a:rPr lang="hr-HR" altLang="sr-Latn-RS" dirty="0" smtClean="0">
                <a:solidFill>
                  <a:schemeClr val="tx2"/>
                </a:solidFill>
              </a:rPr>
              <a:t>Save</a:t>
            </a:r>
            <a:endParaRPr lang="hr-HR" altLang="sr-Latn-RS" dirty="0">
              <a:solidFill>
                <a:schemeClr val="tx2"/>
              </a:solidFill>
            </a:endParaRPr>
          </a:p>
          <a:p>
            <a:endParaRPr lang="hr-HR" altLang="sr-Latn-RS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altLang="sr-Latn-RS" dirty="0" err="1">
                <a:solidFill>
                  <a:schemeClr val="tx2"/>
                </a:solidFill>
              </a:rPr>
              <a:t>Vukomeričkim</a:t>
            </a:r>
            <a:r>
              <a:rPr lang="hr-HR" altLang="sr-Latn-RS" dirty="0">
                <a:solidFill>
                  <a:schemeClr val="tx2"/>
                </a:solidFill>
              </a:rPr>
              <a:t> goricama na JZ</a:t>
            </a:r>
          </a:p>
          <a:p>
            <a:endParaRPr lang="hr-HR" altLang="sr-Latn-RS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altLang="sr-Latn-RS" dirty="0">
                <a:solidFill>
                  <a:schemeClr val="tx2"/>
                </a:solidFill>
              </a:rPr>
              <a:t>sve do srednjeg Pokuplja uz lijevu </a:t>
            </a:r>
            <a:r>
              <a:rPr lang="hr-HR" altLang="sr-Latn-RS" dirty="0" smtClean="0">
                <a:solidFill>
                  <a:schemeClr val="tx2"/>
                </a:solidFill>
              </a:rPr>
              <a:t>obalu </a:t>
            </a:r>
            <a:r>
              <a:rPr lang="hr-HR" altLang="sr-Latn-RS" dirty="0">
                <a:solidFill>
                  <a:schemeClr val="tx2"/>
                </a:solidFill>
              </a:rPr>
              <a:t>rijeke Kupe na J</a:t>
            </a:r>
          </a:p>
          <a:p>
            <a:endParaRPr lang="hr-HR" altLang="sr-Latn-RS" dirty="0">
              <a:solidFill>
                <a:srgbClr val="FF6600"/>
              </a:solidFill>
            </a:endParaRPr>
          </a:p>
        </p:txBody>
      </p:sp>
      <p:cxnSp>
        <p:nvCxnSpPr>
          <p:cNvPr id="16" name="Ravni poveznik sa strelicom 15"/>
          <p:cNvCxnSpPr/>
          <p:nvPr/>
        </p:nvCxnSpPr>
        <p:spPr>
          <a:xfrm>
            <a:off x="3428959" y="2420642"/>
            <a:ext cx="3192088" cy="1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Ravni poveznik sa strelicom 17"/>
          <p:cNvCxnSpPr/>
          <p:nvPr/>
        </p:nvCxnSpPr>
        <p:spPr>
          <a:xfrm flipV="1">
            <a:off x="4079367" y="2230180"/>
            <a:ext cx="3296038" cy="862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Ravni poveznik sa strelicom 24"/>
          <p:cNvCxnSpPr/>
          <p:nvPr/>
        </p:nvCxnSpPr>
        <p:spPr>
          <a:xfrm>
            <a:off x="4139738" y="4023360"/>
            <a:ext cx="2576946" cy="133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/>
          <p:cNvCxnSpPr/>
          <p:nvPr/>
        </p:nvCxnSpPr>
        <p:spPr>
          <a:xfrm>
            <a:off x="4572000" y="4779818"/>
            <a:ext cx="1778924" cy="4904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374107" y="440551"/>
            <a:ext cx="5038898" cy="5007737"/>
          </a:xfrm>
        </p:spPr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Ø"/>
            </a:pPr>
            <a:r>
              <a:rPr lang="hr-HR" dirty="0" smtClean="0"/>
              <a:t>Naš zavičaj čine područja: </a:t>
            </a:r>
          </a:p>
          <a:p>
            <a:pPr marL="0" indent="0" algn="ctr" rtl="0">
              <a:buNone/>
            </a:pPr>
            <a:r>
              <a:rPr lang="hr-HR" i="1" dirty="0" smtClean="0"/>
              <a:t> </a:t>
            </a:r>
          </a:p>
          <a:p>
            <a:pPr marL="0" indent="0" algn="ctr" rtl="0">
              <a:buNone/>
            </a:pPr>
            <a:endParaRPr lang="hr-HR" i="1" dirty="0"/>
          </a:p>
        </p:txBody>
      </p:sp>
      <p:pic>
        <p:nvPicPr>
          <p:cNvPr id="1026" name="Picture 2" descr="Turistička zajednica grada Velike Gorice - Velika Gorica prva po broju  noćenja u Zagrebačkoj županij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1" y="1197033"/>
            <a:ext cx="3365738" cy="172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ovanić, selo pokraj Kupe | Mapio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18" y="890388"/>
            <a:ext cx="3368199" cy="21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 VIJEST I Veleševec svoju košaru ima - Kronike Velike Gor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1" y="3826783"/>
            <a:ext cx="3365738" cy="1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ukomeričke gorice: duga šetnja pitomim brežuljcima – 100 bofo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18" y="3826782"/>
            <a:ext cx="3369721" cy="1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828800" y="3158836"/>
            <a:ext cx="157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Turopolje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7007629" y="3341716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</a:t>
            </a:r>
            <a:r>
              <a:rPr lang="hr-HR" dirty="0" smtClean="0"/>
              <a:t>okuplje</a:t>
            </a:r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1828800" y="5927767"/>
            <a:ext cx="177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Posavina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6359236" y="5987742"/>
            <a:ext cx="315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Vukomeričke</a:t>
            </a:r>
            <a:r>
              <a:rPr lang="hr-HR" dirty="0" smtClean="0"/>
              <a:t> gorice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hr-HR" dirty="0" smtClean="0"/>
              <a:t>Putevima prošlosti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sz="2000" dirty="0" smtClean="0">
                <a:solidFill>
                  <a:schemeClr val="accent5"/>
                </a:solidFill>
              </a:rPr>
              <a:t>Turopolje- </a:t>
            </a:r>
            <a:r>
              <a:rPr lang="hr-HR" sz="2000" dirty="0" err="1" smtClean="0">
                <a:solidFill>
                  <a:schemeClr val="accent5"/>
                </a:solidFill>
              </a:rPr>
              <a:t>Turovo</a:t>
            </a:r>
            <a:r>
              <a:rPr lang="hr-HR" sz="2000" dirty="0" smtClean="0">
                <a:solidFill>
                  <a:schemeClr val="accent5"/>
                </a:solidFill>
              </a:rPr>
              <a:t> polje </a:t>
            </a:r>
            <a:r>
              <a:rPr lang="hr-HR" sz="2000" dirty="0" smtClean="0"/>
              <a:t>dobilo je ime po izumrlom divljem govedu TUR čiji je posljednji primjerak viđen u 17. stoljeću</a:t>
            </a:r>
            <a:r>
              <a:rPr lang="hr-HR" sz="2000" dirty="0" smtClean="0"/>
              <a:t>.</a:t>
            </a:r>
            <a:endParaRPr lang="hr-HR" sz="2000" dirty="0" smtClean="0"/>
          </a:p>
          <a:p>
            <a:pPr rtl="0"/>
            <a:r>
              <a:rPr lang="hr-HR" sz="2000" dirty="0"/>
              <a:t>ž</a:t>
            </a:r>
            <a:r>
              <a:rPr lang="hr-HR" sz="2000" dirty="0" smtClean="0"/>
              <a:t>ivjelo slobodno u šumama</a:t>
            </a:r>
          </a:p>
          <a:p>
            <a:pPr rtl="0"/>
            <a:r>
              <a:rPr lang="hr-HR" sz="2000" dirty="0" smtClean="0"/>
              <a:t>izgled- ogromna glava, smeđi rogovi zavrnuti prema gore, dlaka crne boje</a:t>
            </a:r>
          </a:p>
        </p:txBody>
      </p:sp>
      <p:pic>
        <p:nvPicPr>
          <p:cNvPr id="7" name="Slika 6" descr="Tur – Wikipedij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45" y="1590502"/>
            <a:ext cx="4712855" cy="2895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niOkvir 4"/>
          <p:cNvSpPr txBox="1"/>
          <p:nvPr/>
        </p:nvSpPr>
        <p:spPr>
          <a:xfrm>
            <a:off x="8454044" y="4552720"/>
            <a:ext cx="15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g</a:t>
            </a:r>
            <a:r>
              <a:rPr lang="hr-HR" dirty="0" smtClean="0"/>
              <a:t>ovedo tur</a:t>
            </a: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3870" y="92747"/>
            <a:ext cx="2037766" cy="725298"/>
          </a:xfrm>
        </p:spPr>
        <p:txBody>
          <a:bodyPr/>
          <a:lstStyle/>
          <a:p>
            <a:r>
              <a:rPr lang="hr-HR" dirty="0"/>
              <a:t>R</a:t>
            </a:r>
            <a:r>
              <a:rPr lang="hr-HR" dirty="0" smtClean="0"/>
              <a:t>eljef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18503" y="1049572"/>
            <a:ext cx="6123862" cy="799585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Naš zavičaj je nizinsko- brežuljkasti.</a:t>
            </a:r>
          </a:p>
          <a:p>
            <a:r>
              <a:rPr lang="hr-HR" dirty="0" smtClean="0"/>
              <a:t>Čine ga: </a:t>
            </a:r>
            <a:endParaRPr lang="hr-HR" dirty="0"/>
          </a:p>
        </p:txBody>
      </p:sp>
      <p:pic>
        <p:nvPicPr>
          <p:cNvPr id="6" name="Slika 5" descr="Prosječna cijena oranice 24.416 kuna po hektaru - Poslovni dnevni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4" y="2080684"/>
            <a:ext cx="2551234" cy="15473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niOkvir 4"/>
          <p:cNvSpPr txBox="1"/>
          <p:nvPr/>
        </p:nvSpPr>
        <p:spPr>
          <a:xfrm>
            <a:off x="318502" y="3859527"/>
            <a:ext cx="314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</a:t>
            </a:r>
            <a:r>
              <a:rPr lang="hr-HR" dirty="0" smtClean="0"/>
              <a:t>lodne oranice i polja</a:t>
            </a:r>
            <a:endParaRPr lang="hr-HR" dirty="0"/>
          </a:p>
        </p:txBody>
      </p:sp>
      <p:pic>
        <p:nvPicPr>
          <p:cNvPr id="3076" name="Picture 4" descr="Raste broj ekoloških površina u Mađarskoj - najveći udio livade i pašnjaci  - Eko proizvodnja | Agroklub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70" y="2197800"/>
            <a:ext cx="2917826" cy="16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4705130" y="3902250"/>
            <a:ext cx="116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pašnjaci</a:t>
            </a:r>
            <a:endParaRPr lang="hr-HR" dirty="0"/>
          </a:p>
        </p:txBody>
      </p:sp>
      <p:pic>
        <p:nvPicPr>
          <p:cNvPr id="3078" name="Picture 6" descr="Zakup voćnjaka Trnja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2" y="217298"/>
            <a:ext cx="3122526" cy="174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7722524" y="2013134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voćnjaci</a:t>
            </a:r>
            <a:endParaRPr lang="hr-HR" dirty="0"/>
          </a:p>
        </p:txBody>
      </p:sp>
      <p:pic>
        <p:nvPicPr>
          <p:cNvPr id="3080" name="Picture 8" descr="Srbija: Toplički vinogradi otvorili najveću privatnu vinariju na Balka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0" y="4325428"/>
            <a:ext cx="2370176" cy="177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1285414" y="6188632"/>
            <a:ext cx="160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vinogradi</a:t>
            </a:r>
            <a:endParaRPr lang="hr-HR" dirty="0"/>
          </a:p>
        </p:txBody>
      </p:sp>
      <p:pic>
        <p:nvPicPr>
          <p:cNvPr id="3082" name="Picture 10" descr="Šuma je čarobno mjes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64" y="2382466"/>
            <a:ext cx="3285779" cy="16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8709703" y="4086916"/>
            <a:ext cx="101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šume</a:t>
            </a:r>
            <a:endParaRPr lang="hr-HR" dirty="0"/>
          </a:p>
        </p:txBody>
      </p:sp>
      <p:pic>
        <p:nvPicPr>
          <p:cNvPr id="3084" name="Picture 12" descr="Hrvatsko zagorje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62" y="4363083"/>
            <a:ext cx="3265002" cy="183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5191383" y="6262810"/>
            <a:ext cx="151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brežuljci</a:t>
            </a:r>
            <a:endParaRPr lang="hr-HR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9046108" y="6414087"/>
            <a:ext cx="148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livade</a:t>
            </a:r>
            <a:endParaRPr lang="hr-HR" dirty="0"/>
          </a:p>
        </p:txBody>
      </p:sp>
      <p:pic>
        <p:nvPicPr>
          <p:cNvPr id="3088" name="Picture 16" descr="Razlika između livade i šume (priroda) | Usporedbe ljudi, predmeta, pojava,  automobila, hrane i još mnogo toga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25" y="4456248"/>
            <a:ext cx="2620733" cy="184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Boje na zemljovidu</a:t>
            </a:r>
            <a:endParaRPr lang="hr-HR" dirty="0"/>
          </a:p>
        </p:txBody>
      </p:sp>
      <p:pic>
        <p:nvPicPr>
          <p:cNvPr id="5" name="Rezervirano mjesto sadržaja 4" descr="Vukomeričke gorice - DINARSKO GORJE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9" y="421178"/>
            <a:ext cx="5088183" cy="5979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niOkvir 5"/>
          <p:cNvSpPr txBox="1"/>
          <p:nvPr/>
        </p:nvSpPr>
        <p:spPr>
          <a:xfrm>
            <a:off x="1130530" y="1828801"/>
            <a:ext cx="4214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Nizine- </a:t>
            </a:r>
            <a:r>
              <a:rPr lang="hr-HR" dirty="0" smtClean="0">
                <a:solidFill>
                  <a:srgbClr val="92D050"/>
                </a:solidFill>
              </a:rPr>
              <a:t>zeleno</a:t>
            </a:r>
            <a:r>
              <a:rPr lang="hr-HR" dirty="0" smtClean="0"/>
              <a:t> (Turopoljska ravnica, Odransko polje, Posavina)</a:t>
            </a:r>
            <a:endParaRPr lang="hr-HR" dirty="0"/>
          </a:p>
        </p:txBody>
      </p:sp>
      <p:cxnSp>
        <p:nvCxnSpPr>
          <p:cNvPr id="8" name="Ravni poveznik sa strelicom 7"/>
          <p:cNvCxnSpPr/>
          <p:nvPr/>
        </p:nvCxnSpPr>
        <p:spPr>
          <a:xfrm>
            <a:off x="5544589" y="2186247"/>
            <a:ext cx="3724102" cy="972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kstniOkvir 10"/>
          <p:cNvSpPr txBox="1"/>
          <p:nvPr/>
        </p:nvSpPr>
        <p:spPr>
          <a:xfrm>
            <a:off x="1130530" y="2974170"/>
            <a:ext cx="463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dirty="0" smtClean="0"/>
              <a:t>Uzvisine </a:t>
            </a:r>
            <a:r>
              <a:rPr lang="hr-HR" dirty="0" smtClean="0"/>
              <a:t>– </a:t>
            </a:r>
            <a:r>
              <a:rPr lang="hr-HR" dirty="0" smtClean="0">
                <a:solidFill>
                  <a:srgbClr val="FFC000"/>
                </a:solidFill>
              </a:rPr>
              <a:t>žuto </a:t>
            </a:r>
            <a:r>
              <a:rPr lang="hr-HR" dirty="0" smtClean="0"/>
              <a:t>(</a:t>
            </a:r>
            <a:r>
              <a:rPr lang="hr-HR" dirty="0" err="1" smtClean="0"/>
              <a:t>Vukomeričke</a:t>
            </a:r>
            <a:r>
              <a:rPr lang="hr-HR" dirty="0" smtClean="0"/>
              <a:t> </a:t>
            </a:r>
            <a:r>
              <a:rPr lang="hr-HR" dirty="0" smtClean="0"/>
              <a:t>gorice) </a:t>
            </a:r>
            <a:endParaRPr lang="hr-HR" dirty="0">
              <a:solidFill>
                <a:srgbClr val="FFC000"/>
              </a:solidFill>
            </a:endParaRPr>
          </a:p>
        </p:txBody>
      </p:sp>
      <p:cxnSp>
        <p:nvCxnSpPr>
          <p:cNvPr id="13" name="Ravni poveznik sa strelicom 12"/>
          <p:cNvCxnSpPr/>
          <p:nvPr/>
        </p:nvCxnSpPr>
        <p:spPr>
          <a:xfrm>
            <a:off x="5544589" y="3183281"/>
            <a:ext cx="1970116" cy="152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kstniOkvir 13"/>
          <p:cNvSpPr txBox="1"/>
          <p:nvPr/>
        </p:nvSpPr>
        <p:spPr>
          <a:xfrm>
            <a:off x="1065212" y="3842540"/>
            <a:ext cx="4139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Vode – </a:t>
            </a:r>
            <a:r>
              <a:rPr lang="hr-HR" dirty="0" smtClean="0">
                <a:solidFill>
                  <a:srgbClr val="00B0F0"/>
                </a:solidFill>
              </a:rPr>
              <a:t>plavo</a:t>
            </a:r>
            <a:r>
              <a:rPr lang="hr-HR" dirty="0" smtClean="0"/>
              <a:t> (Sava, Kupa, Odra-zavičajna rijeka, jezero Čiče, ribnjaci, močvare)</a:t>
            </a:r>
            <a:endParaRPr lang="hr-HR" dirty="0"/>
          </a:p>
        </p:txBody>
      </p:sp>
      <p:cxnSp>
        <p:nvCxnSpPr>
          <p:cNvPr id="16" name="Ravni poveznik sa strelicom 15"/>
          <p:cNvCxnSpPr/>
          <p:nvPr/>
        </p:nvCxnSpPr>
        <p:spPr>
          <a:xfrm flipV="1">
            <a:off x="5020887" y="3842540"/>
            <a:ext cx="5062451" cy="496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0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Naselja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540327" y="1180407"/>
            <a:ext cx="8329353" cy="4833170"/>
          </a:xfrm>
        </p:spPr>
        <p:txBody>
          <a:bodyPr/>
          <a:lstStyle/>
          <a:p>
            <a:r>
              <a:rPr lang="hr-HR" dirty="0" smtClean="0"/>
              <a:t>Međusobno su povezana cestama. </a:t>
            </a:r>
          </a:p>
          <a:p>
            <a:r>
              <a:rPr lang="hr-HR" dirty="0" smtClean="0"/>
              <a:t>Grad Velika Gorica – grad prijatelj djece, grad cvijeća, najveći grad Zagrebačke županije i našeg zavičaja.</a:t>
            </a:r>
            <a:endParaRPr lang="hr-HR" dirty="0"/>
          </a:p>
        </p:txBody>
      </p:sp>
      <p:pic>
        <p:nvPicPr>
          <p:cNvPr id="5" name="Picture 2" descr="Velika Gorica, center, building land in a TOP LOCATION, 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23" y="2981497"/>
            <a:ext cx="4968552" cy="296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761115" cy="724610"/>
          </a:xfrm>
        </p:spPr>
        <p:txBody>
          <a:bodyPr/>
          <a:lstStyle/>
          <a:p>
            <a:r>
              <a:rPr lang="hr-HR" dirty="0" smtClean="0"/>
              <a:t>Sela </a:t>
            </a:r>
            <a:endParaRPr lang="hr-HR" dirty="0"/>
          </a:p>
        </p:txBody>
      </p:sp>
      <p:pic>
        <p:nvPicPr>
          <p:cNvPr id="4102" name="Picture 6" descr="Stari grad Lukavec - Memorijalni stan Marije Jurić Zagork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5" y="1029410"/>
            <a:ext cx="3062883" cy="172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1542601" y="2960918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Lukavec</a:t>
            </a:r>
            <a:endParaRPr lang="hr-HR" dirty="0"/>
          </a:p>
        </p:txBody>
      </p:sp>
      <p:pic>
        <p:nvPicPr>
          <p:cNvPr id="4104" name="Picture 8" descr="Turistička zajednica grada Velike Gorice - U subotu dan otvorenih vrata  kurije Modić Bedekovi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444681"/>
            <a:ext cx="2774567" cy="2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4781026" y="3053252"/>
            <a:ext cx="201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Donja </a:t>
            </a:r>
            <a:r>
              <a:rPr lang="hr-HR" dirty="0" err="1" smtClean="0"/>
              <a:t>Lomnica</a:t>
            </a:r>
            <a:endParaRPr lang="hr-HR" dirty="0"/>
          </a:p>
        </p:txBody>
      </p:sp>
      <p:pic>
        <p:nvPicPr>
          <p:cNvPr id="4106" name="Picture 10" descr="Mraclin i njegovi ljudi | MRACLIN.H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341" y="508662"/>
            <a:ext cx="3200402" cy="24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9110750" y="3145584"/>
            <a:ext cx="1246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Mraclin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110" name="Picture 14" descr="Kontakt | Dom Oa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1" y="3514916"/>
            <a:ext cx="2865000" cy="19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>
            <a:off x="1542601" y="5611091"/>
            <a:ext cx="16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Ključić Brdo</a:t>
            </a:r>
            <a:endParaRPr lang="hr-HR" dirty="0"/>
          </a:p>
        </p:txBody>
      </p:sp>
      <p:pic>
        <p:nvPicPr>
          <p:cNvPr id="4112" name="Picture 16" descr="Vukovina iz zraka | MRACLIN.H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9" y="3497102"/>
            <a:ext cx="2823133" cy="21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5536276" y="5767406"/>
            <a:ext cx="217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Vukovina</a:t>
            </a:r>
            <a:endParaRPr lang="hr-HR" dirty="0"/>
          </a:p>
        </p:txBody>
      </p:sp>
      <p:pic>
        <p:nvPicPr>
          <p:cNvPr id="4114" name="Picture 18" descr="Hrašč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04" y="3497102"/>
            <a:ext cx="3302718" cy="239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/>
          <p:cNvSpPr txBox="1"/>
          <p:nvPr/>
        </p:nvSpPr>
        <p:spPr>
          <a:xfrm>
            <a:off x="9273256" y="5952072"/>
            <a:ext cx="1736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Hrašće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87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3481850" cy="117486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Živi svijet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781396" y="1363287"/>
            <a:ext cx="6991004" cy="1679171"/>
          </a:xfrm>
        </p:spPr>
        <p:txBody>
          <a:bodyPr/>
          <a:lstStyle/>
          <a:p>
            <a:r>
              <a:rPr lang="hr-HR" dirty="0" smtClean="0"/>
              <a:t>Biljke – listopadno drveće </a:t>
            </a:r>
            <a:endParaRPr lang="hr-HR" dirty="0"/>
          </a:p>
        </p:txBody>
      </p:sp>
      <p:pic>
        <p:nvPicPr>
          <p:cNvPr id="5122" name="Picture 2" descr="Hrast kitnj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" y="1922606"/>
            <a:ext cx="2587048" cy="25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rast - biljka čiji su svi djelovi ljekoviti i dio narodne medicine već  stoljećima - Liv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80" y="4017818"/>
            <a:ext cx="951007" cy="12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612669" y="4651822"/>
            <a:ext cx="128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h</a:t>
            </a:r>
            <a:r>
              <a:rPr lang="hr-HR" dirty="0" smtClean="0"/>
              <a:t>rast</a:t>
            </a:r>
          </a:p>
          <a:p>
            <a:endParaRPr lang="hr-HR" dirty="0"/>
          </a:p>
        </p:txBody>
      </p:sp>
      <p:pic>
        <p:nvPicPr>
          <p:cNvPr id="5126" name="Picture 6" descr="Li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64" y="1930919"/>
            <a:ext cx="2578735" cy="257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ipa - drvo ljubavi umiruje i štiti od prehlade - Šumarstvo | Agroklub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7456" y="4204928"/>
            <a:ext cx="1308607" cy="8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5338213" y="4707954"/>
            <a:ext cx="87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lipa</a:t>
            </a:r>
            <a:endParaRPr lang="hr-HR" dirty="0"/>
          </a:p>
        </p:txBody>
      </p:sp>
      <p:pic>
        <p:nvPicPr>
          <p:cNvPr id="5134" name="Picture 14" descr="File:Evropska bukva, Fagus syilvatica L 02.jpg - Wikimedia Comm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21" y="1922606"/>
            <a:ext cx="2484215" cy="29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Atl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744" y="3989546"/>
            <a:ext cx="148706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/>
          <p:cNvSpPr txBox="1"/>
          <p:nvPr/>
        </p:nvSpPr>
        <p:spPr>
          <a:xfrm>
            <a:off x="8643111" y="4939946"/>
            <a:ext cx="110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bukva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6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motivom duge</Template>
  <TotalTime>194</TotalTime>
  <Words>323</Words>
  <Application>Microsoft Office PowerPoint</Application>
  <PresentationFormat>Široki zaslon</PresentationFormat>
  <Paragraphs>102</Paragraphs>
  <Slides>17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Segoe Print</vt:lpstr>
      <vt:lpstr>Wingdings</vt:lpstr>
      <vt:lpstr>Ilustracija s motivom prirode 16 x 9</vt:lpstr>
      <vt:lpstr>Turopolje, moj nizinsko- brežuljkasti zavičaj</vt:lpstr>
      <vt:lpstr>SMJEŠTAJ</vt:lpstr>
      <vt:lpstr>PowerPoint prezentacija</vt:lpstr>
      <vt:lpstr>Putevima prošlosti</vt:lpstr>
      <vt:lpstr>Reljef</vt:lpstr>
      <vt:lpstr>Boje na zemljovidu</vt:lpstr>
      <vt:lpstr>Naselja </vt:lpstr>
      <vt:lpstr>Sela </vt:lpstr>
      <vt:lpstr>Živi svijet </vt:lpstr>
      <vt:lpstr>PowerPoint prezentacija</vt:lpstr>
      <vt:lpstr>PowerPoint prezentacija</vt:lpstr>
      <vt:lpstr>Živi svijet- životinje</vt:lpstr>
      <vt:lpstr>Gospodarstvo-nekad</vt:lpstr>
      <vt:lpstr>Gospodarstvo- danas</vt:lpstr>
      <vt:lpstr>PowerPoint prezentacija</vt:lpstr>
      <vt:lpstr>PowerPoint prezentacija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Turopolje, moj nizinsko- brežuljkasti zavičaj</dc:title>
  <dc:creator>Jadranka Jelisavac</dc:creator>
  <cp:lastModifiedBy>Jadranka Jelisavac</cp:lastModifiedBy>
  <cp:revision>23</cp:revision>
  <dcterms:created xsi:type="dcterms:W3CDTF">2022-01-27T21:51:22Z</dcterms:created>
  <dcterms:modified xsi:type="dcterms:W3CDTF">2022-01-28T13:29:35Z</dcterms:modified>
</cp:coreProperties>
</file>