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6" r:id="rId4"/>
    <p:sldId id="259" r:id="rId5"/>
    <p:sldId id="266" r:id="rId6"/>
    <p:sldId id="267" r:id="rId7"/>
    <p:sldId id="263" r:id="rId8"/>
    <p:sldId id="264" r:id="rId9"/>
    <p:sldId id="265" r:id="rId10"/>
    <p:sldId id="260" r:id="rId11"/>
    <p:sldId id="268"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5" autoAdjust="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EC9E2-0C77-4CA6-82E8-9AF7B3A43128}" type="datetimeFigureOut">
              <a:rPr lang="el-GR" smtClean="0"/>
              <a:pPr/>
              <a:t>28/1/2014</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B74D7-2CBD-4992-9410-6376155DBD26}"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Rethymnon</a:t>
            </a:r>
            <a:endParaRPr lang="el-GR" dirty="0"/>
          </a:p>
        </p:txBody>
      </p:sp>
      <p:sp>
        <p:nvSpPr>
          <p:cNvPr id="4" name="3 - Θέση αριθμού διαφάνειας"/>
          <p:cNvSpPr>
            <a:spLocks noGrp="1"/>
          </p:cNvSpPr>
          <p:nvPr>
            <p:ph type="sldNum" sz="quarter" idx="10"/>
          </p:nvPr>
        </p:nvSpPr>
        <p:spPr/>
        <p:txBody>
          <a:bodyPr/>
          <a:lstStyle/>
          <a:p>
            <a:fld id="{897B74D7-2CBD-4992-9410-6376155DBD26}"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75D9B1B-ECE1-49FA-9D84-E1E0299BE65C}" type="datetimeFigureOut">
              <a:rPr lang="el-GR" smtClean="0"/>
              <a:pPr/>
              <a:t>28/1/2014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196B060-05E8-402B-B761-056E2C7930D9}"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D9B1B-ECE1-49FA-9D84-E1E0299BE65C}" type="datetimeFigureOut">
              <a:rPr lang="el-GR" smtClean="0"/>
              <a:pPr/>
              <a:t>28/1/2014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6B060-05E8-402B-B761-056E2C7930D9}"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476672"/>
            <a:ext cx="7772400" cy="1470025"/>
          </a:xfrm>
        </p:spPr>
        <p:txBody>
          <a:bodyPr>
            <a:noAutofit/>
          </a:bodyPr>
          <a:lstStyle/>
          <a:p>
            <a:r>
              <a:rPr lang="en-US" sz="3200" dirty="0" smtClean="0"/>
              <a:t>Crete is the largest island of Greece and the fifth-largest island in the Mediterranean Sea, rich in history, tradition and culture. </a:t>
            </a:r>
            <a:endParaRPr lang="el-GR" sz="3200" dirty="0"/>
          </a:p>
        </p:txBody>
      </p:sp>
      <p:sp>
        <p:nvSpPr>
          <p:cNvPr id="5" name="4 - Υπότιτλος"/>
          <p:cNvSpPr>
            <a:spLocks noGrp="1"/>
          </p:cNvSpPr>
          <p:nvPr>
            <p:ph type="subTitle" idx="1"/>
          </p:nvPr>
        </p:nvSpPr>
        <p:spPr>
          <a:xfrm>
            <a:off x="1475656" y="4941168"/>
            <a:ext cx="6400800" cy="1752600"/>
          </a:xfrm>
        </p:spPr>
        <p:txBody>
          <a:bodyPr>
            <a:normAutofit/>
          </a:bodyPr>
          <a:lstStyle/>
          <a:p>
            <a:r>
              <a:rPr lang="en-US" dirty="0" smtClean="0"/>
              <a:t>.</a:t>
            </a:r>
            <a:endParaRPr lang="el-GR" dirty="0"/>
          </a:p>
        </p:txBody>
      </p:sp>
      <p:pic>
        <p:nvPicPr>
          <p:cNvPr id="4" name="3 - Θέση περιεχομένου"/>
          <p:cNvPicPr>
            <a:picLocks noGrp="1"/>
          </p:cNvPicPr>
          <p:nvPr>
            <p:ph idx="4294967295"/>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91680" y="2636912"/>
            <a:ext cx="5845175" cy="2030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smtClean="0"/>
              <a:t>This is our school!!</a:t>
            </a:r>
            <a:br>
              <a:rPr lang="en-US" sz="3200" dirty="0" smtClean="0"/>
            </a:br>
            <a:r>
              <a:rPr lang="en-US" sz="3200" dirty="0" smtClean="0"/>
              <a:t>In our school we have got 110 pupils and 10 teachers.</a:t>
            </a:r>
            <a:endParaRPr lang="el-GR" sz="3200" dirty="0"/>
          </a:p>
        </p:txBody>
      </p:sp>
      <p:pic>
        <p:nvPicPr>
          <p:cNvPr id="7" name="6 - Θέση περιεχομένου" descr="100.jpg"/>
          <p:cNvPicPr>
            <a:picLocks noGrp="1" noChangeAspect="1"/>
          </p:cNvPicPr>
          <p:nvPr>
            <p:ph sz="half" idx="2"/>
          </p:nvPr>
        </p:nvPicPr>
        <p:blipFill>
          <a:blip r:embed="rId2" cstate="print"/>
          <a:stretch>
            <a:fillRect/>
          </a:stretch>
        </p:blipFill>
        <p:spPr>
          <a:xfrm>
            <a:off x="611560" y="1628800"/>
            <a:ext cx="3600400" cy="2454077"/>
          </a:xfrm>
        </p:spPr>
      </p:pic>
      <p:pic>
        <p:nvPicPr>
          <p:cNvPr id="13" name="6 - Θέση περιεχομένου" descr="1070.JPG"/>
          <p:cNvPicPr>
            <a:picLocks noGrp="1" noChangeAspect="1"/>
          </p:cNvPicPr>
          <p:nvPr>
            <p:ph sz="half" idx="2"/>
          </p:nvPr>
        </p:nvPicPr>
        <p:blipFill>
          <a:blip r:embed="rId3" cstate="print"/>
          <a:stretch>
            <a:fillRect/>
          </a:stretch>
        </p:blipFill>
        <p:spPr>
          <a:xfrm>
            <a:off x="4788024" y="4149080"/>
            <a:ext cx="3960440" cy="2376264"/>
          </a:xfrm>
        </p:spPr>
      </p:pic>
      <p:pic>
        <p:nvPicPr>
          <p:cNvPr id="11" name="Picture 4" descr="C:\Users\Δ.Σ. ΑΓΙΩΝ ΠΑΡΑΣΚΙΩΝ\Pictures\2013-05-15 Σχολικό έτος 2012-2013\Σχολικό έτος 2012-2013 1006.JPG"/>
          <p:cNvPicPr>
            <a:picLocks noChangeAspect="1" noChangeArrowheads="1"/>
          </p:cNvPicPr>
          <p:nvPr/>
        </p:nvPicPr>
        <p:blipFill>
          <a:blip r:embed="rId4" cstate="print"/>
          <a:srcRect/>
          <a:stretch>
            <a:fillRect/>
          </a:stretch>
        </p:blipFill>
        <p:spPr bwMode="auto">
          <a:xfrm>
            <a:off x="5148064" y="1844824"/>
            <a:ext cx="3240360" cy="1872208"/>
          </a:xfrm>
          <a:prstGeom prst="rect">
            <a:avLst/>
          </a:prstGeom>
          <a:noFill/>
          <a:ln>
            <a:solidFill>
              <a:srgbClr val="00B050"/>
            </a:solidFill>
          </a:ln>
        </p:spPr>
      </p:pic>
      <p:pic>
        <p:nvPicPr>
          <p:cNvPr id="12" name="11 - Εικόνα" descr="1018.JPG"/>
          <p:cNvPicPr>
            <a:picLocks noChangeAspect="1"/>
          </p:cNvPicPr>
          <p:nvPr/>
        </p:nvPicPr>
        <p:blipFill>
          <a:blip r:embed="rId5" cstate="print"/>
          <a:stretch>
            <a:fillRect/>
          </a:stretch>
        </p:blipFill>
        <p:spPr>
          <a:xfrm>
            <a:off x="827584" y="4509120"/>
            <a:ext cx="3096344" cy="1872208"/>
          </a:xfrm>
          <a:prstGeom prst="rect">
            <a:avLst/>
          </a:prstGeom>
          <a:ln>
            <a:solidFill>
              <a:schemeClr val="tx1"/>
            </a:solid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kritikos.jpg"/>
          <p:cNvPicPr>
            <a:picLocks noChangeAspect="1" noChangeArrowheads="1"/>
          </p:cNvPicPr>
          <p:nvPr/>
        </p:nvPicPr>
        <p:blipFill>
          <a:blip r:embed="rId2" cstate="print"/>
          <a:srcRect b="2438"/>
          <a:stretch>
            <a:fillRect/>
          </a:stretch>
        </p:blipFill>
        <p:spPr bwMode="auto">
          <a:xfrm>
            <a:off x="0" y="0"/>
            <a:ext cx="9144000" cy="6858000"/>
          </a:xfrm>
          <a:prstGeom prst="rect">
            <a:avLst/>
          </a:prstGeom>
          <a:noFill/>
        </p:spPr>
      </p:pic>
      <p:sp>
        <p:nvSpPr>
          <p:cNvPr id="2" name="1 - Τίτλος"/>
          <p:cNvSpPr>
            <a:spLocks noGrp="1"/>
          </p:cNvSpPr>
          <p:nvPr>
            <p:ph type="title"/>
          </p:nvPr>
        </p:nvSpPr>
        <p:spPr>
          <a:xfrm>
            <a:off x="457200" y="274638"/>
            <a:ext cx="4546848" cy="1143000"/>
          </a:xfrm>
        </p:spPr>
        <p:txBody>
          <a:bodyPr>
            <a:normAutofit fontScale="90000"/>
          </a:bodyPr>
          <a:lstStyle/>
          <a:p>
            <a:r>
              <a:rPr lang="en-US" b="1" dirty="0" smtClean="0">
                <a:solidFill>
                  <a:srgbClr val="FF0000"/>
                </a:solidFill>
              </a:rPr>
              <a:t>Warm regards from Crete!!</a:t>
            </a:r>
            <a:endParaRPr lang="el-GR" b="1" dirty="0">
              <a:solidFill>
                <a:srgbClr val="FF0000"/>
              </a:solidFill>
            </a:endParaRPr>
          </a:p>
        </p:txBody>
      </p:sp>
      <p:pic>
        <p:nvPicPr>
          <p:cNvPr id="2051" name="Picture 3" descr="C:\Users\user\Downloads\Psarantonis.jpg"/>
          <p:cNvPicPr>
            <a:picLocks noChangeAspect="1" noChangeArrowheads="1"/>
          </p:cNvPicPr>
          <p:nvPr/>
        </p:nvPicPr>
        <p:blipFill>
          <a:blip r:embed="rId3" cstate="print"/>
          <a:srcRect l="58423" t="10053"/>
          <a:stretch>
            <a:fillRect/>
          </a:stretch>
        </p:blipFill>
        <p:spPr bwMode="auto">
          <a:xfrm>
            <a:off x="5652120" y="0"/>
            <a:ext cx="3125912" cy="3221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diamond(in)">
                                      <p:cBhvr>
                                        <p:cTn id="1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1143000"/>
          </a:xfrm>
        </p:spPr>
        <p:txBody>
          <a:bodyPr>
            <a:noAutofit/>
          </a:bodyPr>
          <a:lstStyle/>
          <a:p>
            <a:r>
              <a:rPr lang="en-US" sz="2800" dirty="0" smtClean="0"/>
              <a:t>Crete is divided in four prefectures with their capitals Chania, Rethymnon , Heraklion and Ag. Nikolaos. Our school is located 15 min away from Heraklion, the capital of Crete.</a:t>
            </a:r>
            <a:endParaRPr lang="el-GR" sz="2800" dirty="0"/>
          </a:p>
        </p:txBody>
      </p:sp>
      <p:pic>
        <p:nvPicPr>
          <p:cNvPr id="1028" name="Picture 4" descr="Photograph of Crete"/>
          <p:cNvPicPr>
            <a:picLocks noChangeAspect="1" noChangeArrowheads="1"/>
          </p:cNvPicPr>
          <p:nvPr/>
        </p:nvPicPr>
        <p:blipFill>
          <a:blip r:embed="rId3" cstate="print"/>
          <a:srcRect/>
          <a:stretch>
            <a:fillRect/>
          </a:stretch>
        </p:blipFill>
        <p:spPr bwMode="auto">
          <a:xfrm>
            <a:off x="251520" y="4437112"/>
            <a:ext cx="3960440" cy="2114550"/>
          </a:xfrm>
          <a:prstGeom prst="rect">
            <a:avLst/>
          </a:prstGeom>
          <a:noFill/>
        </p:spPr>
      </p:pic>
      <p:pic>
        <p:nvPicPr>
          <p:cNvPr id="1030" name="Picture 6" descr="http://www.hellenica.de/Griechenland/Ort/AgiosNikolaos1.jpg"/>
          <p:cNvPicPr>
            <a:picLocks noChangeAspect="1" noChangeArrowheads="1"/>
          </p:cNvPicPr>
          <p:nvPr/>
        </p:nvPicPr>
        <p:blipFill>
          <a:blip r:embed="rId4" cstate="print"/>
          <a:srcRect/>
          <a:stretch>
            <a:fillRect/>
          </a:stretch>
        </p:blipFill>
        <p:spPr bwMode="auto">
          <a:xfrm>
            <a:off x="179512" y="1916832"/>
            <a:ext cx="4346848" cy="2304256"/>
          </a:xfrm>
          <a:prstGeom prst="rect">
            <a:avLst/>
          </a:prstGeom>
          <a:noFill/>
        </p:spPr>
      </p:pic>
      <p:pic>
        <p:nvPicPr>
          <p:cNvPr id="1032" name="Picture 8" descr="http://www.milatos.com/crete/crete_images/property/heraklion.jpg"/>
          <p:cNvPicPr>
            <a:picLocks noChangeAspect="1" noChangeArrowheads="1"/>
          </p:cNvPicPr>
          <p:nvPr/>
        </p:nvPicPr>
        <p:blipFill>
          <a:blip r:embed="rId5" cstate="print"/>
          <a:srcRect/>
          <a:stretch>
            <a:fillRect/>
          </a:stretch>
        </p:blipFill>
        <p:spPr bwMode="auto">
          <a:xfrm>
            <a:off x="4572000" y="1916832"/>
            <a:ext cx="4187577" cy="2304256"/>
          </a:xfrm>
          <a:prstGeom prst="rect">
            <a:avLst/>
          </a:prstGeom>
          <a:noFill/>
        </p:spPr>
      </p:pic>
      <p:sp>
        <p:nvSpPr>
          <p:cNvPr id="9" name="8 - Θέση περιεχομένου"/>
          <p:cNvSpPr>
            <a:spLocks noGrp="1"/>
          </p:cNvSpPr>
          <p:nvPr>
            <p:ph idx="1"/>
          </p:nvPr>
        </p:nvSpPr>
        <p:spPr>
          <a:xfrm>
            <a:off x="755576" y="3933056"/>
            <a:ext cx="3096344" cy="432049"/>
          </a:xfrm>
        </p:spPr>
        <p:txBody>
          <a:bodyPr>
            <a:normAutofit fontScale="85000" lnSpcReduction="20000"/>
          </a:bodyPr>
          <a:lstStyle/>
          <a:p>
            <a:r>
              <a:rPr lang="en-US" dirty="0" err="1" smtClean="0"/>
              <a:t>Agios</a:t>
            </a:r>
            <a:r>
              <a:rPr lang="en-US" dirty="0" smtClean="0"/>
              <a:t> Nikolaos</a:t>
            </a:r>
            <a:endParaRPr lang="el-GR" dirty="0"/>
          </a:p>
        </p:txBody>
      </p:sp>
      <p:pic>
        <p:nvPicPr>
          <p:cNvPr id="1034" name="Picture 10" descr="Chania Harbour#4"/>
          <p:cNvPicPr>
            <a:picLocks noChangeAspect="1" noChangeArrowheads="1"/>
          </p:cNvPicPr>
          <p:nvPr/>
        </p:nvPicPr>
        <p:blipFill>
          <a:blip r:embed="rId6" cstate="print"/>
          <a:srcRect/>
          <a:stretch>
            <a:fillRect/>
          </a:stretch>
        </p:blipFill>
        <p:spPr bwMode="auto">
          <a:xfrm>
            <a:off x="4355976" y="4437112"/>
            <a:ext cx="4536504" cy="2101974"/>
          </a:xfrm>
          <a:prstGeom prst="rect">
            <a:avLst/>
          </a:prstGeom>
          <a:noFill/>
        </p:spPr>
      </p:pic>
      <p:sp>
        <p:nvSpPr>
          <p:cNvPr id="12" name="11 - Ορθογώνιο"/>
          <p:cNvSpPr/>
          <p:nvPr/>
        </p:nvSpPr>
        <p:spPr>
          <a:xfrm>
            <a:off x="5580112" y="3861048"/>
            <a:ext cx="2016224" cy="461665"/>
          </a:xfrm>
          <a:prstGeom prst="rect">
            <a:avLst/>
          </a:prstGeom>
        </p:spPr>
        <p:txBody>
          <a:bodyPr wrap="square">
            <a:spAutoFit/>
          </a:bodyPr>
          <a:lstStyle/>
          <a:p>
            <a:r>
              <a:rPr lang="en-US" sz="2400" b="1" dirty="0" smtClean="0"/>
              <a:t>Heraklion</a:t>
            </a:r>
            <a:endParaRPr lang="el-GR" sz="2400" b="1" dirty="0"/>
          </a:p>
        </p:txBody>
      </p:sp>
      <p:sp>
        <p:nvSpPr>
          <p:cNvPr id="13" name="12 - Ορθογώνιο"/>
          <p:cNvSpPr/>
          <p:nvPr/>
        </p:nvSpPr>
        <p:spPr>
          <a:xfrm>
            <a:off x="5940152" y="6309320"/>
            <a:ext cx="1296144" cy="461665"/>
          </a:xfrm>
          <a:prstGeom prst="rect">
            <a:avLst/>
          </a:prstGeom>
        </p:spPr>
        <p:txBody>
          <a:bodyPr wrap="square">
            <a:spAutoFit/>
          </a:bodyPr>
          <a:lstStyle/>
          <a:p>
            <a:r>
              <a:rPr lang="en-US" sz="2400" dirty="0" smtClean="0"/>
              <a:t>Chania</a:t>
            </a:r>
            <a:endParaRPr lang="el-GR" sz="2400" dirty="0"/>
          </a:p>
        </p:txBody>
      </p:sp>
      <p:sp>
        <p:nvSpPr>
          <p:cNvPr id="14" name="13 - Ορθογώνιο"/>
          <p:cNvSpPr/>
          <p:nvPr/>
        </p:nvSpPr>
        <p:spPr>
          <a:xfrm>
            <a:off x="1259632" y="6309320"/>
            <a:ext cx="2520280" cy="461665"/>
          </a:xfrm>
          <a:prstGeom prst="rect">
            <a:avLst/>
          </a:prstGeom>
        </p:spPr>
        <p:txBody>
          <a:bodyPr wrap="square">
            <a:spAutoFit/>
          </a:bodyPr>
          <a:lstStyle/>
          <a:p>
            <a:r>
              <a:rPr lang="en-US" sz="2400" dirty="0" smtClean="0"/>
              <a:t>Rethymnon</a:t>
            </a:r>
            <a:endParaRPr lang="el-GR"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additive="base">
                                        <p:cTn id="17" dur="500" fill="hold"/>
                                        <p:tgtEl>
                                          <p:spTgt spid="1034"/>
                                        </p:tgtEl>
                                        <p:attrNameLst>
                                          <p:attrName>ppt_x</p:attrName>
                                        </p:attrNameLst>
                                      </p:cBhvr>
                                      <p:tavLst>
                                        <p:tav tm="0">
                                          <p:val>
                                            <p:strVal val="#ppt_x"/>
                                          </p:val>
                                        </p:tav>
                                        <p:tav tm="100000">
                                          <p:val>
                                            <p:strVal val="#ppt_x"/>
                                          </p:val>
                                        </p:tav>
                                      </p:tavLst>
                                    </p:anim>
                                    <p:anim calcmode="lin" valueType="num">
                                      <p:cBhvr additive="base">
                                        <p:cTn id="1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40000"/>
                <a:satMod val="350000"/>
              </a:schemeClr>
            </a:gs>
            <a:gs pos="40000">
              <a:schemeClr val="bg2">
                <a:tint val="45000"/>
                <a:shade val="99000"/>
                <a:satMod val="350000"/>
              </a:schemeClr>
            </a:gs>
            <a:gs pos="100000">
              <a:schemeClr val="bg2">
                <a:shade val="20000"/>
                <a:satMod val="2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48681"/>
            <a:ext cx="7772400" cy="2736303"/>
          </a:xfrm>
        </p:spPr>
        <p:txBody>
          <a:bodyPr>
            <a:noAutofit/>
          </a:bodyPr>
          <a:lstStyle/>
          <a:p>
            <a:r>
              <a:rPr lang="en-US" sz="2000" dirty="0" smtClean="0">
                <a:solidFill>
                  <a:schemeClr val="bg2">
                    <a:lumMod val="75000"/>
                  </a:schemeClr>
                </a:solidFill>
              </a:rPr>
              <a:t/>
            </a:r>
            <a:br>
              <a:rPr lang="en-US" sz="2000" dirty="0" smtClean="0">
                <a:solidFill>
                  <a:schemeClr val="bg2">
                    <a:lumMod val="75000"/>
                  </a:schemeClr>
                </a:solidFill>
              </a:rPr>
            </a:br>
            <a:r>
              <a:rPr lang="el-GR" sz="2000" dirty="0">
                <a:solidFill>
                  <a:schemeClr val="bg2">
                    <a:lumMod val="75000"/>
                  </a:schemeClr>
                </a:solidFill>
              </a:rPr>
              <a:t/>
            </a:r>
            <a:br>
              <a:rPr lang="el-GR" sz="2000" dirty="0">
                <a:solidFill>
                  <a:schemeClr val="bg2">
                    <a:lumMod val="75000"/>
                  </a:schemeClr>
                </a:solidFill>
              </a:rPr>
            </a:br>
            <a:r>
              <a:rPr lang="en-US" sz="2800" dirty="0">
                <a:solidFill>
                  <a:schemeClr val="bg2">
                    <a:lumMod val="75000"/>
                  </a:schemeClr>
                </a:solidFill>
              </a:rPr>
              <a:t>Due to its geographical position between Africa, Europe, and Asia Minor and due to its mild climate, Crete became a center of culture as early as Neolithic times. The Minoan Civilization began here, reaching its peak around 1950 BC with the erection of the imposing palaces in Knossos, </a:t>
            </a:r>
            <a:r>
              <a:rPr lang="en-US" sz="2800" dirty="0" err="1" smtClean="0">
                <a:solidFill>
                  <a:schemeClr val="bg2">
                    <a:lumMod val="75000"/>
                  </a:schemeClr>
                </a:solidFill>
              </a:rPr>
              <a:t>Festos</a:t>
            </a:r>
            <a:r>
              <a:rPr lang="en-US" sz="2800" dirty="0">
                <a:solidFill>
                  <a:schemeClr val="bg2">
                    <a:lumMod val="75000"/>
                  </a:schemeClr>
                </a:solidFill>
              </a:rPr>
              <a:t>, and Malia.  </a:t>
            </a:r>
            <a:r>
              <a:rPr lang="el-GR" sz="2000" dirty="0"/>
              <a:t/>
            </a:r>
            <a:br>
              <a:rPr lang="el-GR" sz="2000" dirty="0"/>
            </a:br>
            <a:endParaRPr lang="el-GR" sz="2000" dirty="0"/>
          </a:p>
        </p:txBody>
      </p:sp>
      <p:pic>
        <p:nvPicPr>
          <p:cNvPr id="6" name="5 - Εικόν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3568" y="3717032"/>
            <a:ext cx="2448272" cy="2016224"/>
          </a:xfrm>
          <a:prstGeom prst="rect">
            <a:avLst/>
          </a:prstGeom>
          <a:noFill/>
        </p:spPr>
      </p:pic>
      <p:pic>
        <p:nvPicPr>
          <p:cNvPr id="1026" name="Picture 2" descr="C:\Users\user\Downloads\s-malia_palace04.jpg"/>
          <p:cNvPicPr>
            <a:picLocks noChangeAspect="1" noChangeArrowheads="1"/>
          </p:cNvPicPr>
          <p:nvPr/>
        </p:nvPicPr>
        <p:blipFill>
          <a:blip r:embed="rId3" cstate="print"/>
          <a:srcRect/>
          <a:stretch>
            <a:fillRect/>
          </a:stretch>
        </p:blipFill>
        <p:spPr bwMode="auto">
          <a:xfrm>
            <a:off x="3275856" y="4149080"/>
            <a:ext cx="1905000" cy="1932806"/>
          </a:xfrm>
          <a:prstGeom prst="rect">
            <a:avLst/>
          </a:prstGeom>
          <a:noFill/>
        </p:spPr>
      </p:pic>
      <p:pic>
        <p:nvPicPr>
          <p:cNvPr id="1028" name="Picture 4" descr="agora phaistos"/>
          <p:cNvPicPr>
            <a:picLocks noChangeAspect="1" noChangeArrowheads="1"/>
          </p:cNvPicPr>
          <p:nvPr/>
        </p:nvPicPr>
        <p:blipFill>
          <a:blip r:embed="rId4" cstate="print"/>
          <a:srcRect/>
          <a:stretch>
            <a:fillRect/>
          </a:stretch>
        </p:blipFill>
        <p:spPr bwMode="auto">
          <a:xfrm>
            <a:off x="5292080" y="3356992"/>
            <a:ext cx="3528392" cy="2471937"/>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10146"/>
          </a:xfrm>
        </p:spPr>
        <p:txBody>
          <a:bodyPr>
            <a:normAutofit fontScale="90000"/>
          </a:bodyPr>
          <a:lstStyle/>
          <a:p>
            <a:r>
              <a:rPr lang="en-US" dirty="0" smtClean="0"/>
              <a:t>Sightseeing in Heraklion</a:t>
            </a:r>
            <a:br>
              <a:rPr lang="en-US" dirty="0" smtClean="0"/>
            </a:br>
            <a:r>
              <a:rPr lang="en-US" sz="3600" dirty="0" err="1" smtClean="0"/>
              <a:t>Morozini</a:t>
            </a:r>
            <a:r>
              <a:rPr lang="en-US" sz="3600" dirty="0" smtClean="0"/>
              <a:t> fountain, Logia and the </a:t>
            </a:r>
            <a:r>
              <a:rPr lang="en-US" sz="3600" dirty="0" err="1" smtClean="0"/>
              <a:t>Koules</a:t>
            </a:r>
            <a:r>
              <a:rPr lang="en-US" sz="3600" dirty="0" smtClean="0"/>
              <a:t> castle at the </a:t>
            </a:r>
            <a:r>
              <a:rPr lang="en-US" sz="3600" dirty="0" err="1" smtClean="0"/>
              <a:t>harbour</a:t>
            </a:r>
            <a:r>
              <a:rPr lang="en-US" sz="3600" dirty="0" smtClean="0"/>
              <a:t>.</a:t>
            </a:r>
            <a:endParaRPr lang="el-GR" sz="3600" dirty="0"/>
          </a:p>
        </p:txBody>
      </p:sp>
      <p:pic>
        <p:nvPicPr>
          <p:cNvPr id="1026" name="Picture 2" descr="C:\Users\user\Downloads\heraklion-la-fuente-morosini.jpg"/>
          <p:cNvPicPr>
            <a:picLocks noGrp="1" noChangeAspect="1" noChangeArrowheads="1"/>
          </p:cNvPicPr>
          <p:nvPr>
            <p:ph sz="half" idx="2"/>
          </p:nvPr>
        </p:nvPicPr>
        <p:blipFill>
          <a:blip r:embed="rId2" cstate="print"/>
          <a:srcRect/>
          <a:stretch>
            <a:fillRect/>
          </a:stretch>
        </p:blipFill>
        <p:spPr bwMode="auto">
          <a:xfrm>
            <a:off x="467544" y="1628800"/>
            <a:ext cx="4040188" cy="2520280"/>
          </a:xfrm>
          <a:prstGeom prst="rect">
            <a:avLst/>
          </a:prstGeom>
          <a:noFill/>
        </p:spPr>
      </p:pic>
      <p:pic>
        <p:nvPicPr>
          <p:cNvPr id="1027" name="Picture 3" descr="C:\Users\user\Downloads\sgt10_lg.jpg Logia.jpg"/>
          <p:cNvPicPr>
            <a:picLocks noGrp="1" noChangeAspect="1" noChangeArrowheads="1"/>
          </p:cNvPicPr>
          <p:nvPr>
            <p:ph sz="quarter" idx="4"/>
          </p:nvPr>
        </p:nvPicPr>
        <p:blipFill>
          <a:blip r:embed="rId3" cstate="print"/>
          <a:srcRect/>
          <a:stretch>
            <a:fillRect/>
          </a:stretch>
        </p:blipFill>
        <p:spPr bwMode="auto">
          <a:xfrm>
            <a:off x="4716016" y="1628800"/>
            <a:ext cx="4041775" cy="2448273"/>
          </a:xfrm>
          <a:prstGeom prst="rect">
            <a:avLst/>
          </a:prstGeom>
          <a:noFill/>
        </p:spPr>
      </p:pic>
      <p:pic>
        <p:nvPicPr>
          <p:cNvPr id="1028" name="Picture 4" descr="C:\Users\user\Downloads\1.jpg Κούλες.jpg"/>
          <p:cNvPicPr>
            <a:picLocks noChangeAspect="1" noChangeArrowheads="1"/>
          </p:cNvPicPr>
          <p:nvPr/>
        </p:nvPicPr>
        <p:blipFill>
          <a:blip r:embed="rId4" cstate="print"/>
          <a:srcRect/>
          <a:stretch>
            <a:fillRect/>
          </a:stretch>
        </p:blipFill>
        <p:spPr bwMode="auto">
          <a:xfrm>
            <a:off x="611560" y="4221088"/>
            <a:ext cx="8280920" cy="2636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diamond(in)">
                                      <p:cBhvr>
                                        <p:cTn id="16"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enetika teixh 1.jpg"/>
          <p:cNvPicPr>
            <a:picLocks noChangeAspect="1"/>
          </p:cNvPicPr>
          <p:nvPr/>
        </p:nvPicPr>
        <p:blipFill>
          <a:blip r:embed="rId2" cstate="print"/>
          <a:stretch>
            <a:fillRect/>
          </a:stretch>
        </p:blipFill>
        <p:spPr>
          <a:xfrm>
            <a:off x="0" y="980728"/>
            <a:ext cx="9144000" cy="5877272"/>
          </a:xfrm>
          <a:prstGeom prst="rect">
            <a:avLst/>
          </a:prstGeom>
        </p:spPr>
      </p:pic>
      <p:sp>
        <p:nvSpPr>
          <p:cNvPr id="2" name="1 - Τίτλος"/>
          <p:cNvSpPr>
            <a:spLocks noGrp="1"/>
          </p:cNvSpPr>
          <p:nvPr>
            <p:ph type="title"/>
          </p:nvPr>
        </p:nvSpPr>
        <p:spPr>
          <a:xfrm>
            <a:off x="457200" y="0"/>
            <a:ext cx="8229600" cy="1124744"/>
          </a:xfrm>
        </p:spPr>
        <p:txBody>
          <a:bodyPr>
            <a:noAutofit/>
          </a:bodyPr>
          <a:lstStyle/>
          <a:p>
            <a:r>
              <a:rPr lang="en-US" sz="2000" b="1" dirty="0" smtClean="0">
                <a:solidFill>
                  <a:srgbClr val="FF0000"/>
                </a:solidFill>
              </a:rPr>
              <a:t>The old city of Heraklion is surrounded by Venetian walls, built in the 15th century. They are a magnificent example of medieval fortification art.</a:t>
            </a:r>
            <a:endParaRPr lang="el-GR" sz="2000" b="1" dirty="0">
              <a:solidFill>
                <a:srgbClr val="FF0000"/>
              </a:solidFill>
            </a:endParaRPr>
          </a:p>
        </p:txBody>
      </p:sp>
      <p:pic>
        <p:nvPicPr>
          <p:cNvPr id="8" name="7 - Εικόνα" descr="enetika teixh 2.jpg"/>
          <p:cNvPicPr>
            <a:picLocks noChangeAspect="1"/>
          </p:cNvPicPr>
          <p:nvPr/>
        </p:nvPicPr>
        <p:blipFill>
          <a:blip r:embed="rId3" cstate="print"/>
          <a:stretch>
            <a:fillRect/>
          </a:stretch>
        </p:blipFill>
        <p:spPr>
          <a:xfrm>
            <a:off x="251520" y="1340768"/>
            <a:ext cx="2880320" cy="2132856"/>
          </a:xfrm>
          <a:prstGeom prst="rect">
            <a:avLst/>
          </a:prstGeom>
          <a:ln w="38100">
            <a:solidFill>
              <a:schemeClr val="accent1">
                <a:lumMod val="75000"/>
              </a:schemeClr>
            </a:solidFill>
          </a:ln>
        </p:spPr>
      </p:pic>
      <p:pic>
        <p:nvPicPr>
          <p:cNvPr id="9" name="8 - Εικόνα" descr="enetika teixh 3.JPG"/>
          <p:cNvPicPr>
            <a:picLocks noChangeAspect="1"/>
          </p:cNvPicPr>
          <p:nvPr/>
        </p:nvPicPr>
        <p:blipFill>
          <a:blip r:embed="rId4" cstate="print"/>
          <a:stretch>
            <a:fillRect/>
          </a:stretch>
        </p:blipFill>
        <p:spPr>
          <a:xfrm>
            <a:off x="395536" y="3933056"/>
            <a:ext cx="2736304" cy="2506588"/>
          </a:xfrm>
          <a:prstGeom prst="rect">
            <a:avLst/>
          </a:prstGeom>
          <a:ln w="57150">
            <a:solidFill>
              <a:schemeClr val="accent1">
                <a:lumMod val="60000"/>
                <a:lumOff val="40000"/>
              </a:schemeClr>
            </a:solidFill>
          </a:ln>
        </p:spPr>
      </p:pic>
      <p:pic>
        <p:nvPicPr>
          <p:cNvPr id="10" name="9 - Εικόνα" descr="enetika teixh 4.jpg"/>
          <p:cNvPicPr>
            <a:picLocks noChangeAspect="1"/>
          </p:cNvPicPr>
          <p:nvPr/>
        </p:nvPicPr>
        <p:blipFill>
          <a:blip r:embed="rId5" cstate="print"/>
          <a:stretch>
            <a:fillRect/>
          </a:stretch>
        </p:blipFill>
        <p:spPr>
          <a:xfrm>
            <a:off x="6012160" y="3933056"/>
            <a:ext cx="2911252" cy="2564904"/>
          </a:xfrm>
          <a:prstGeom prst="rect">
            <a:avLst/>
          </a:prstGeom>
          <a:ln w="57150">
            <a:solidFill>
              <a:schemeClr val="accent1">
                <a:lumMod val="60000"/>
                <a:lumOff val="40000"/>
              </a:schemeClr>
            </a:solidFill>
          </a:ln>
        </p:spPr>
      </p:pic>
      <p:pic>
        <p:nvPicPr>
          <p:cNvPr id="23554" name="Picture 2" descr="Τμήμα των Ενετικών Τειχών (ΦΩΤΟ: Ιούνιος 2004)"/>
          <p:cNvPicPr>
            <a:picLocks noChangeAspect="1" noChangeArrowheads="1"/>
          </p:cNvPicPr>
          <p:nvPr/>
        </p:nvPicPr>
        <p:blipFill>
          <a:blip r:embed="rId6" cstate="print"/>
          <a:srcRect/>
          <a:stretch>
            <a:fillRect/>
          </a:stretch>
        </p:blipFill>
        <p:spPr bwMode="auto">
          <a:xfrm>
            <a:off x="5940152" y="1268760"/>
            <a:ext cx="3001516" cy="2304256"/>
          </a:xfrm>
          <a:prstGeom prst="rect">
            <a:avLst/>
          </a:prstGeom>
          <a:noFill/>
        </p:spPr>
      </p:pic>
      <p:pic>
        <p:nvPicPr>
          <p:cNvPr id="12" name="11 - Εικόνα" descr="enetika teixh 5.jpg"/>
          <p:cNvPicPr>
            <a:picLocks noChangeAspect="1"/>
          </p:cNvPicPr>
          <p:nvPr/>
        </p:nvPicPr>
        <p:blipFill>
          <a:blip r:embed="rId7" cstate="print"/>
          <a:stretch>
            <a:fillRect/>
          </a:stretch>
        </p:blipFill>
        <p:spPr>
          <a:xfrm>
            <a:off x="3707904" y="2780928"/>
            <a:ext cx="1728192" cy="2092330"/>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two Cathedrals of Heraklion.</a:t>
            </a:r>
            <a:br>
              <a:rPr lang="en-US" dirty="0" smtClean="0"/>
            </a:br>
            <a:r>
              <a:rPr lang="en-US" dirty="0" smtClean="0"/>
              <a:t>Saint Minas and Saint Titus</a:t>
            </a:r>
            <a:endParaRPr lang="el-GR" dirty="0"/>
          </a:p>
        </p:txBody>
      </p:sp>
      <p:pic>
        <p:nvPicPr>
          <p:cNvPr id="1026" name="Picture 2" descr="C:\Users\user\Downloads\Agios Minas 2.jpg"/>
          <p:cNvPicPr>
            <a:picLocks noGrp="1" noChangeAspect="1" noChangeArrowheads="1"/>
          </p:cNvPicPr>
          <p:nvPr>
            <p:ph sz="half" idx="2"/>
          </p:nvPr>
        </p:nvPicPr>
        <p:blipFill>
          <a:blip r:embed="rId2" cstate="print"/>
          <a:srcRect/>
          <a:stretch>
            <a:fillRect/>
          </a:stretch>
        </p:blipFill>
        <p:spPr bwMode="auto">
          <a:xfrm>
            <a:off x="395536" y="1484784"/>
            <a:ext cx="3810000" cy="2808312"/>
          </a:xfrm>
          <a:prstGeom prst="rect">
            <a:avLst/>
          </a:prstGeom>
          <a:noFill/>
        </p:spPr>
      </p:pic>
      <p:pic>
        <p:nvPicPr>
          <p:cNvPr id="1027" name="Picture 3" descr="C:\Users\user\Downloads\Agios Titos.jpg"/>
          <p:cNvPicPr>
            <a:picLocks noGrp="1" noChangeAspect="1" noChangeArrowheads="1"/>
          </p:cNvPicPr>
          <p:nvPr>
            <p:ph sz="quarter" idx="4"/>
          </p:nvPr>
        </p:nvPicPr>
        <p:blipFill>
          <a:blip r:embed="rId3" cstate="print"/>
          <a:srcRect/>
          <a:stretch>
            <a:fillRect/>
          </a:stretch>
        </p:blipFill>
        <p:spPr bwMode="auto">
          <a:xfrm>
            <a:off x="4572000" y="1556792"/>
            <a:ext cx="4032448" cy="2768997"/>
          </a:xfrm>
          <a:prstGeom prst="rect">
            <a:avLst/>
          </a:prstGeom>
          <a:noFill/>
        </p:spPr>
      </p:pic>
      <p:pic>
        <p:nvPicPr>
          <p:cNvPr id="1028" name="Picture 4" descr="C:\Users\user\Downloads\Agios Titos 2.jpg"/>
          <p:cNvPicPr>
            <a:picLocks noChangeAspect="1" noChangeArrowheads="1"/>
          </p:cNvPicPr>
          <p:nvPr/>
        </p:nvPicPr>
        <p:blipFill>
          <a:blip r:embed="rId4" cstate="print"/>
          <a:srcRect/>
          <a:stretch>
            <a:fillRect/>
          </a:stretch>
        </p:blipFill>
        <p:spPr bwMode="auto">
          <a:xfrm>
            <a:off x="4572000" y="4293096"/>
            <a:ext cx="4104456" cy="2564904"/>
          </a:xfrm>
          <a:prstGeom prst="rect">
            <a:avLst/>
          </a:prstGeom>
          <a:noFill/>
        </p:spPr>
      </p:pic>
      <p:pic>
        <p:nvPicPr>
          <p:cNvPr id="1029" name="Picture 5" descr="C:\Users\user\Downloads\Agios Minas.jpg"/>
          <p:cNvPicPr>
            <a:picLocks noChangeAspect="1" noChangeArrowheads="1"/>
          </p:cNvPicPr>
          <p:nvPr/>
        </p:nvPicPr>
        <p:blipFill>
          <a:blip r:embed="rId5" cstate="print"/>
          <a:srcRect/>
          <a:stretch>
            <a:fillRect/>
          </a:stretch>
        </p:blipFill>
        <p:spPr bwMode="auto">
          <a:xfrm>
            <a:off x="395536" y="4267200"/>
            <a:ext cx="3810000" cy="2590800"/>
          </a:xfrm>
          <a:prstGeom prst="rect">
            <a:avLst/>
          </a:prstGeo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p:txBody>
          <a:bodyPr/>
          <a:lstStyle/>
          <a:p>
            <a:endParaRPr lang="el-GR" dirty="0"/>
          </a:p>
        </p:txBody>
      </p:sp>
      <p:pic>
        <p:nvPicPr>
          <p:cNvPr id="7" name="6 - Θέση περιεχομένου" descr="http://84.205.229.22/portal/images/axiotheata/THALASSOKOSMOS.jpg"/>
          <p:cNvPicPr>
            <a:picLocks noGrp="1"/>
          </p:cNvPicPr>
          <p:nvPr>
            <p:ph sz="half" idx="2"/>
          </p:nvPr>
        </p:nvPicPr>
        <p:blipFill>
          <a:blip r:embed="rId2" cstate="print"/>
          <a:srcRect/>
          <a:stretch>
            <a:fillRect/>
          </a:stretch>
        </p:blipFill>
        <p:spPr bwMode="auto">
          <a:xfrm>
            <a:off x="457200" y="1268760"/>
            <a:ext cx="4040188" cy="5184576"/>
          </a:xfrm>
          <a:prstGeom prst="rect">
            <a:avLst/>
          </a:prstGeom>
          <a:noFill/>
          <a:ln w="9525">
            <a:noFill/>
            <a:miter lim="800000"/>
            <a:headEnd/>
            <a:tailEnd/>
          </a:ln>
        </p:spPr>
      </p:pic>
      <p:pic>
        <p:nvPicPr>
          <p:cNvPr id="9" name="8 - Εικόνα" descr="C:\Users\user\Pictures\100MSDCF\DSC00497.jpg"/>
          <p:cNvPicPr/>
          <p:nvPr/>
        </p:nvPicPr>
        <p:blipFill>
          <a:blip r:embed="rId3" cstate="print"/>
          <a:srcRect/>
          <a:stretch>
            <a:fillRect/>
          </a:stretch>
        </p:blipFill>
        <p:spPr bwMode="auto">
          <a:xfrm>
            <a:off x="4788024" y="1268760"/>
            <a:ext cx="1733550" cy="1437134"/>
          </a:xfrm>
          <a:prstGeom prst="rect">
            <a:avLst/>
          </a:prstGeom>
          <a:noFill/>
          <a:ln w="9525">
            <a:noFill/>
            <a:miter lim="800000"/>
            <a:headEnd/>
            <a:tailEnd/>
          </a:ln>
        </p:spPr>
      </p:pic>
      <p:pic>
        <p:nvPicPr>
          <p:cNvPr id="10" name="9 - Θέση περιεχομένου" descr="http://www.incrediblecrete.gr/Admin/PHOTOS/ContentPages/Portal/956/956_2_120.jpg"/>
          <p:cNvPicPr>
            <a:picLocks noGrp="1"/>
          </p:cNvPicPr>
          <p:nvPr>
            <p:ph sz="quarter" idx="4"/>
          </p:nvPr>
        </p:nvPicPr>
        <p:blipFill>
          <a:blip r:embed="rId4" cstate="print"/>
          <a:srcRect/>
          <a:stretch>
            <a:fillRect/>
          </a:stretch>
        </p:blipFill>
        <p:spPr bwMode="auto">
          <a:xfrm>
            <a:off x="4788024" y="2780928"/>
            <a:ext cx="4041775" cy="2139763"/>
          </a:xfrm>
          <a:prstGeom prst="rect">
            <a:avLst/>
          </a:prstGeom>
          <a:noFill/>
          <a:ln w="9525">
            <a:noFill/>
            <a:miter lim="800000"/>
            <a:headEnd/>
            <a:tailEnd/>
          </a:ln>
        </p:spPr>
      </p:pic>
      <p:pic>
        <p:nvPicPr>
          <p:cNvPr id="11" name="10 - Εικόνα" descr="3 foto.jpg"/>
          <p:cNvPicPr/>
          <p:nvPr/>
        </p:nvPicPr>
        <p:blipFill>
          <a:blip r:embed="rId5" cstate="print"/>
          <a:srcRect/>
          <a:stretch>
            <a:fillRect/>
          </a:stretch>
        </p:blipFill>
        <p:spPr bwMode="auto">
          <a:xfrm>
            <a:off x="6804248" y="1268760"/>
            <a:ext cx="1872208" cy="1451992"/>
          </a:xfrm>
          <a:prstGeom prst="rect">
            <a:avLst/>
          </a:prstGeom>
          <a:noFill/>
          <a:ln w="9525">
            <a:noFill/>
            <a:miter lim="800000"/>
            <a:headEnd/>
            <a:tailEnd/>
          </a:ln>
        </p:spPr>
      </p:pic>
      <p:pic>
        <p:nvPicPr>
          <p:cNvPr id="12" name="11 - Εικόνα" descr="C:\Users\user\Pictures\100MSDCF\DSC00490.jpg"/>
          <p:cNvPicPr/>
          <p:nvPr/>
        </p:nvPicPr>
        <p:blipFill>
          <a:blip r:embed="rId6" cstate="print"/>
          <a:srcRect/>
          <a:stretch>
            <a:fillRect/>
          </a:stretch>
        </p:blipFill>
        <p:spPr bwMode="auto">
          <a:xfrm>
            <a:off x="4788024" y="5013176"/>
            <a:ext cx="1746249" cy="1524000"/>
          </a:xfrm>
          <a:prstGeom prst="rect">
            <a:avLst/>
          </a:prstGeom>
          <a:noFill/>
          <a:ln w="9525">
            <a:noFill/>
            <a:miter lim="800000"/>
            <a:headEnd/>
            <a:tailEnd/>
          </a:ln>
        </p:spPr>
      </p:pic>
      <p:pic>
        <p:nvPicPr>
          <p:cNvPr id="13" name="12 - Εικόνα" descr="C:\Users\user\Pictures\100MSDCF\DSC00491.jpg"/>
          <p:cNvPicPr/>
          <p:nvPr/>
        </p:nvPicPr>
        <p:blipFill>
          <a:blip r:embed="rId7" cstate="print"/>
          <a:srcRect/>
          <a:stretch>
            <a:fillRect/>
          </a:stretch>
        </p:blipFill>
        <p:spPr bwMode="auto">
          <a:xfrm>
            <a:off x="6732240" y="5013176"/>
            <a:ext cx="1945382" cy="1440160"/>
          </a:xfrm>
          <a:prstGeom prst="rect">
            <a:avLst/>
          </a:prstGeom>
          <a:noFill/>
          <a:ln w="9525">
            <a:noFill/>
            <a:miter lim="800000"/>
            <a:headEnd/>
            <a:tailEnd/>
          </a:ln>
        </p:spPr>
      </p:pic>
      <p:sp>
        <p:nvSpPr>
          <p:cNvPr id="14" name="13 - Τίτλος"/>
          <p:cNvSpPr>
            <a:spLocks noGrp="1"/>
          </p:cNvSpPr>
          <p:nvPr>
            <p:ph type="title"/>
          </p:nvPr>
        </p:nvSpPr>
        <p:spPr/>
        <p:txBody>
          <a:bodyPr>
            <a:normAutofit fontScale="90000"/>
          </a:bodyPr>
          <a:lstStyle/>
          <a:p>
            <a:r>
              <a:rPr lang="en-US" sz="2200" b="1" dirty="0" err="1" smtClean="0"/>
              <a:t>Cretaquarium</a:t>
            </a:r>
            <a:r>
              <a:rPr lang="en-US" sz="2200" dirty="0" smtClean="0"/>
              <a:t> or </a:t>
            </a:r>
            <a:r>
              <a:rPr lang="en-US" sz="2200" b="1" dirty="0" err="1" smtClean="0"/>
              <a:t>Thalassocosmos</a:t>
            </a:r>
            <a:r>
              <a:rPr lang="en-US" sz="2200" dirty="0" smtClean="0"/>
              <a:t>  is a  public aquarium located 15 km east of the city of Heraklion and about 20 Minutes away from our school. </a:t>
            </a:r>
            <a:r>
              <a:rPr lang="en-US" dirty="0" smtClean="0"/>
              <a:t/>
            </a:r>
            <a:br>
              <a:rPr lang="en-US"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500" autoRev="1" fill="hold"/>
                                        <p:tgtEl>
                                          <p:spTgt spid="10"/>
                                        </p:tgtEl>
                                        <p:attrNameLst>
                                          <p:attrName>style.color</p:attrName>
                                        </p:attrNameLst>
                                      </p:cBhvr>
                                      <p:to>
                                        <p:clrVal>
                                          <a:schemeClr val="accent2"/>
                                        </p:clrVal>
                                      </p:to>
                                    </p:set>
                                    <p:set>
                                      <p:cBhvr>
                                        <p:cTn id="12" dur="500" autoRev="1" fill="hold"/>
                                        <p:tgtEl>
                                          <p:spTgt spid="10"/>
                                        </p:tgtEl>
                                        <p:attrNameLst>
                                          <p:attrName>fillcolor</p:attrName>
                                        </p:attrNameLst>
                                      </p:cBhvr>
                                      <p:to>
                                        <p:clrVal>
                                          <a:schemeClr val="accent2"/>
                                        </p:clrVal>
                                      </p:to>
                                    </p:set>
                                    <p:set>
                                      <p:cBhvr>
                                        <p:cTn id="13" dur="500" autoRev="1"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n-US" dirty="0" smtClean="0"/>
              <a:t>Museum of natural history</a:t>
            </a:r>
            <a:endParaRPr lang="el-GR" dirty="0"/>
          </a:p>
        </p:txBody>
      </p:sp>
      <p:sp>
        <p:nvSpPr>
          <p:cNvPr id="3" name="2 - Θέση κειμένου"/>
          <p:cNvSpPr>
            <a:spLocks noGrp="1"/>
          </p:cNvSpPr>
          <p:nvPr>
            <p:ph type="body" idx="1"/>
          </p:nvPr>
        </p:nvSpPr>
        <p:spPr>
          <a:xfrm>
            <a:off x="457200" y="908720"/>
            <a:ext cx="8147248" cy="1368152"/>
          </a:xfrm>
        </p:spPr>
        <p:txBody>
          <a:bodyPr>
            <a:normAutofit fontScale="55000" lnSpcReduction="20000"/>
          </a:bodyPr>
          <a:lstStyle/>
          <a:p>
            <a:r>
              <a:rPr lang="en-US" sz="3600" dirty="0" smtClean="0"/>
              <a:t>This is a museum about the </a:t>
            </a:r>
            <a:r>
              <a:rPr lang="en-US" sz="3600" dirty="0" smtClean="0"/>
              <a:t>flora and fauna </a:t>
            </a:r>
            <a:r>
              <a:rPr lang="en-US" sz="3600" dirty="0" smtClean="0"/>
              <a:t>of Crete and is located in Heraklion city, only 25 minutes from our school. We often visit this museum for educational purposes. There is also an earthquake simulator and it  is very popular. You can feel an earthquake on that. </a:t>
            </a:r>
            <a:endParaRPr lang="el-GR" sz="3600" dirty="0"/>
          </a:p>
        </p:txBody>
      </p:sp>
      <p:pic>
        <p:nvPicPr>
          <p:cNvPr id="7" name="6 - Θέση περιεχομένου" descr="http://4.bp.blogspot.com/_CG2OEizDu8s/THEMcJEE3jI/AAAAAAAABLk/TiwnEwId6H0/s320/her-nathistmus.jpg"/>
          <p:cNvPicPr>
            <a:picLocks noGrp="1"/>
          </p:cNvPicPr>
          <p:nvPr>
            <p:ph sz="half" idx="2"/>
          </p:nvPr>
        </p:nvPicPr>
        <p:blipFill>
          <a:blip r:embed="rId2" cstate="print"/>
          <a:srcRect/>
          <a:stretch>
            <a:fillRect/>
          </a:stretch>
        </p:blipFill>
        <p:spPr bwMode="auto">
          <a:xfrm>
            <a:off x="683568" y="2348880"/>
            <a:ext cx="3048000" cy="3744416"/>
          </a:xfrm>
          <a:prstGeom prst="rect">
            <a:avLst/>
          </a:prstGeom>
          <a:noFill/>
          <a:ln w="9525">
            <a:noFill/>
            <a:miter lim="800000"/>
            <a:headEnd/>
            <a:tailEnd/>
          </a:ln>
        </p:spPr>
      </p:pic>
      <p:pic>
        <p:nvPicPr>
          <p:cNvPr id="8" name="7 - Θέση περιεχομένου" descr="C:\Users\user\Pictures\2013-08-05 Mary 2013 κοντά στο 2014\Mary 2013 κοντά στο 2014 065.JPG"/>
          <p:cNvPicPr>
            <a:picLocks noGrp="1"/>
          </p:cNvPicPr>
          <p:nvPr>
            <p:ph sz="quarter" idx="4"/>
          </p:nvPr>
        </p:nvPicPr>
        <p:blipFill>
          <a:blip r:embed="rId3" cstate="print"/>
          <a:srcRect/>
          <a:stretch>
            <a:fillRect/>
          </a:stretch>
        </p:blipFill>
        <p:spPr bwMode="auto">
          <a:xfrm>
            <a:off x="3923928" y="2276872"/>
            <a:ext cx="2256905" cy="1762298"/>
          </a:xfrm>
          <a:prstGeom prst="rect">
            <a:avLst/>
          </a:prstGeom>
          <a:noFill/>
          <a:ln w="9525">
            <a:noFill/>
            <a:miter lim="800000"/>
            <a:headEnd/>
            <a:tailEnd/>
          </a:ln>
        </p:spPr>
      </p:pic>
      <p:pic>
        <p:nvPicPr>
          <p:cNvPr id="9" name="8 - Εικόνα" descr="C:\Users\user\Pictures\2013-08-05 Mary 2013 κοντά στο 2014\Mary 2013 κοντά στο 2014 097.JPG"/>
          <p:cNvPicPr/>
          <p:nvPr/>
        </p:nvPicPr>
        <p:blipFill>
          <a:blip r:embed="rId4" cstate="print"/>
          <a:srcRect/>
          <a:stretch>
            <a:fillRect/>
          </a:stretch>
        </p:blipFill>
        <p:spPr bwMode="auto">
          <a:xfrm>
            <a:off x="6300192" y="2276872"/>
            <a:ext cx="2438400" cy="1790700"/>
          </a:xfrm>
          <a:prstGeom prst="rect">
            <a:avLst/>
          </a:prstGeom>
          <a:noFill/>
          <a:ln w="9525">
            <a:noFill/>
            <a:miter lim="800000"/>
            <a:headEnd/>
            <a:tailEnd/>
          </a:ln>
        </p:spPr>
      </p:pic>
      <p:pic>
        <p:nvPicPr>
          <p:cNvPr id="10" name="9 - Εικόνα" descr="C:\Users\user\Pictures\2013-08-05 Mary 2013 κοντά στο 2014\Mary 2013 κοντά στο 2014 072.JPG"/>
          <p:cNvPicPr/>
          <p:nvPr/>
        </p:nvPicPr>
        <p:blipFill>
          <a:blip r:embed="rId5" cstate="print"/>
          <a:srcRect/>
          <a:stretch>
            <a:fillRect/>
          </a:stretch>
        </p:blipFill>
        <p:spPr bwMode="auto">
          <a:xfrm>
            <a:off x="3851920" y="4293096"/>
            <a:ext cx="2324100" cy="1790700"/>
          </a:xfrm>
          <a:prstGeom prst="rect">
            <a:avLst/>
          </a:prstGeom>
          <a:noFill/>
          <a:ln w="9525">
            <a:noFill/>
            <a:miter lim="800000"/>
            <a:headEnd/>
            <a:tailEnd/>
          </a:ln>
        </p:spPr>
      </p:pic>
      <p:pic>
        <p:nvPicPr>
          <p:cNvPr id="11" name="10 - Εικόνα" descr="C:\Users\user\Pictures\2013-08-05 Mary 2013 κοντά στο 2014\Mary 2013 κοντά στο 2014 076.JPG"/>
          <p:cNvPicPr/>
          <p:nvPr/>
        </p:nvPicPr>
        <p:blipFill>
          <a:blip r:embed="rId6" cstate="print"/>
          <a:srcRect/>
          <a:stretch>
            <a:fillRect/>
          </a:stretch>
        </p:blipFill>
        <p:spPr bwMode="auto">
          <a:xfrm>
            <a:off x="6372200" y="4365104"/>
            <a:ext cx="2343150" cy="17049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pathway.gr/info/_files/sights/18/lg/sgt18_lg.jpg"/>
          <p:cNvPicPr>
            <a:picLocks noChangeAspect="1" noChangeArrowheads="1"/>
          </p:cNvPicPr>
          <p:nvPr/>
        </p:nvPicPr>
        <p:blipFill>
          <a:blip r:embed="rId2" cstate="print"/>
          <a:srcRect/>
          <a:stretch>
            <a:fillRect/>
          </a:stretch>
        </p:blipFill>
        <p:spPr bwMode="auto">
          <a:xfrm>
            <a:off x="0" y="1"/>
            <a:ext cx="9829800" cy="6858000"/>
          </a:xfrm>
          <a:prstGeom prst="rect">
            <a:avLst/>
          </a:prstGeom>
          <a:noFill/>
        </p:spPr>
      </p:pic>
      <p:sp>
        <p:nvSpPr>
          <p:cNvPr id="2" name="1 - Τίτλος"/>
          <p:cNvSpPr>
            <a:spLocks noGrp="1"/>
          </p:cNvSpPr>
          <p:nvPr>
            <p:ph type="title"/>
          </p:nvPr>
        </p:nvSpPr>
        <p:spPr>
          <a:xfrm>
            <a:off x="457200" y="260648"/>
            <a:ext cx="8229600" cy="1368152"/>
          </a:xfrm>
        </p:spPr>
        <p:txBody>
          <a:bodyPr>
            <a:normAutofit/>
          </a:bodyPr>
          <a:lstStyle/>
          <a:p>
            <a:r>
              <a:rPr lang="en-US" sz="2400" dirty="0" smtClean="0"/>
              <a:t>Heraklion is the birth city  of Nikos Kazantzakis, one of the most famous Greek writers. Near </a:t>
            </a:r>
            <a:r>
              <a:rPr lang="en-US" sz="2400" dirty="0" smtClean="0"/>
              <a:t>our </a:t>
            </a:r>
            <a:r>
              <a:rPr lang="en-US" sz="2400" dirty="0" smtClean="0"/>
              <a:t>school is located a museum, dedicated to him. His tomb is in the center of Heraklion.</a:t>
            </a:r>
            <a:endParaRPr lang="el-GR" sz="2400" dirty="0"/>
          </a:p>
        </p:txBody>
      </p:sp>
      <p:pic>
        <p:nvPicPr>
          <p:cNvPr id="3" name="2 - Εικόνα" descr="http://www.herakliohotel.gr/CommonFiles/HTMLPageCrete/Kazantzakis.jpg"/>
          <p:cNvPicPr/>
          <p:nvPr/>
        </p:nvPicPr>
        <p:blipFill>
          <a:blip r:embed="rId3" cstate="print"/>
          <a:srcRect/>
          <a:stretch>
            <a:fillRect/>
          </a:stretch>
        </p:blipFill>
        <p:spPr bwMode="auto">
          <a:xfrm>
            <a:off x="6948264" y="4221088"/>
            <a:ext cx="2448272" cy="2266950"/>
          </a:xfrm>
          <a:prstGeom prst="rect">
            <a:avLst/>
          </a:prstGeom>
          <a:noFill/>
          <a:ln w="9525">
            <a:noFill/>
            <a:miter lim="800000"/>
            <a:headEnd/>
            <a:tailEnd/>
          </a:ln>
        </p:spPr>
      </p:pic>
      <p:pic>
        <p:nvPicPr>
          <p:cNvPr id="4" name="3 - Εικόνα" descr="http://1.bp.blogspot.com/-mH0HFAcI260/T_rjpVvEd5I/AAAAAAAAErM/LhU8YlIlixI/s640/kaz2.jpg"/>
          <p:cNvPicPr/>
          <p:nvPr/>
        </p:nvPicPr>
        <p:blipFill>
          <a:blip r:embed="rId4" cstate="print"/>
          <a:srcRect/>
          <a:stretch>
            <a:fillRect/>
          </a:stretch>
        </p:blipFill>
        <p:spPr bwMode="auto">
          <a:xfrm>
            <a:off x="251520" y="4365104"/>
            <a:ext cx="2448272" cy="2266950"/>
          </a:xfrm>
          <a:prstGeom prst="rect">
            <a:avLst/>
          </a:prstGeom>
          <a:noFill/>
          <a:ln w="9525">
            <a:noFill/>
            <a:miter lim="800000"/>
            <a:headEnd/>
            <a:tailEnd/>
          </a:ln>
        </p:spPr>
      </p:pic>
      <p:pic>
        <p:nvPicPr>
          <p:cNvPr id="5" name="4 - Εικόνα" descr="http://static-enet.toolip.gr/resources/2010-09/54g-thumb-medium.jpg"/>
          <p:cNvPicPr/>
          <p:nvPr/>
        </p:nvPicPr>
        <p:blipFill>
          <a:blip r:embed="rId5" cstate="print"/>
          <a:srcRect/>
          <a:stretch>
            <a:fillRect/>
          </a:stretch>
        </p:blipFill>
        <p:spPr bwMode="auto">
          <a:xfrm>
            <a:off x="251520" y="1700808"/>
            <a:ext cx="2304256" cy="2266950"/>
          </a:xfrm>
          <a:prstGeom prst="rect">
            <a:avLst/>
          </a:prstGeom>
          <a:noFill/>
          <a:ln w="9525">
            <a:noFill/>
            <a:miter lim="800000"/>
            <a:headEnd/>
            <a:tailEnd/>
          </a:ln>
        </p:spPr>
      </p:pic>
      <p:sp>
        <p:nvSpPr>
          <p:cNvPr id="1026" name="AutoShape 2" descr="data:image/jpeg;base64,/9j/4AAQSkZJRgABAQAAAQABAAD/2wCEAAkGBxQTEhQUEhQVFRUUFxQVFRQVFxQUFRUUFBQWFxQUFBQYHCggGBwlHBQUITEhJSkrLi4uFx8zODMsNygtLisBCgoKDAwNDwwMDysZFBksKysrLCwrLCwsKywrKysrKyssKyssKysrKysrKysrKysrKysrKysrKysrKysrKysrK//AABEIAQUAwQMBIgACEQEDEQH/xAAcAAACAgMBAQAAAAAAAAAAAAAAAgEDBAUGBwj/xAA7EAACAQIEBAQEBAQEBwAAAAAAAQIDEQQFITEGEkFREyJhcTKBkfAHFKGxQlLB0SNyovFDRGJzgpLh/8QAFQEBAQAAAAAAAAAAAAAAAAAAAAH/xAAWEQEBAQAAAAAAAAAAAAAAAAAAARH/2gAMAwEAAhEDEQA/AMHE4xwTily78+iT30S9LGnbL8VzXZhSZAsnqQ5IaVHS7Zg1JAZ7xEUvUqeL7aGEpggMv8xcZYh92YfMRewG0pY1rq189tix42/Xb1+iNPzhz2A2k8Y+7+/v9THliXqYbqCuYGQ6wvilKJSAylUdiGUwYyYCTTAslewtgEuTFsOQhoB/ELKddox7hcDbwxd+pkfmmurNNRnqjNAzfzb7/f0JMG/3cAMzH1/O99zAnWIzCfnlvuzBmwMmpijCnIJMr5gHTJTK3IjxCixyByKnMHIB+YnnKHIlSAdzGUihyLI6gZWFoyqSUYrVs3GLyOcEtN/W+puOBcrVvEktW/K/Tujtnl8ZWTSafcg8eqQs2n0F5T0bMuClOV4u33vYoXArSsmr6e1uugHBpE8vc7WXBjT3XS3v1MulwtGKTdnL9PoBwscK+i0/+kuhoddnGDUIbL779zl521QGsrxsUpmTX6mIBbGZlQrmCmWJgZ/ir7YGFy+xIGXjm3KT9WYEmZ2O+N+7MGQFchGx5FcmUK2LcVsi5BZzEORWFwGbJTKyYgOjLwNPnlGO12l9TCNjkkb1oe4HrWT0lCMYrolt6Lc3OFqXZocBPS36m9yuN2FbGMUXWsHg/fYdwCsGtqa7Fen0NtUjoYdamnuEclnNFtX1Vvvc4bFwtLax6JnULJpf09kcLj6Xz1CNPWZjSL671MeowDmHpMx7jxZRkXAW5BBmYv4n7vTsYc2ZWKXmfuzFkgK2xJSGkyuRQkhSWLcgCCSFIAZKF5hkwJW5sMldqifY15mZbK00u4HpeW4rVba/e52mVQS1OBwNC0YtdLXO3yzEeVaBW95gk9CmlUb6DOb2Ax67b0VjCru19TOb1XukUY6Fk7/qBxefVN9Pn6HIVpaXv3N/xJiVzauyv0ZyOKxsVtqEYmKepjzQ1avcRsopZbFFW5agJ1Abn9AAzcTPV+5izkXYxWk/dmNJkCsqkx5FUihLkNi3IuQTzENi3JZRKGTETGRBZEtoycZKXZlEZHVcJUqVaFTD1I+aavCaWsZJafIDpY45RwviW05Vp66WX6mNl3HXh8t6T5dnrd/K9kJmGXVIYOELedWUlur3srHILL6rlGKjJyltFLX6Aeq0PxHwttVUT7OK/RpmRT/ELCyTs5X7ONjyrPsmnhqihPmd1FxlytRkpJN8vezuvkZ2W8M1akuVaeWMndSt5t43S0a9bA16DPi+nJVuSWsYqUfkndI0nEnGrnG1OyU4777+nRm3yPg2mqUue6nJWcr6pPouhwHFWAVGq6cHou/3uFafF4ydR3k22YzWpuciytzqRknblaeye2vU3mYcNx8TxIJa68usYpvfl+fQI4vkHStudLUyZxu3bXotjS4+lZsowYx1JsEugMBrALYAM7HPzMw2zMxu5gyQCyZXIeRXJkFbEGkLYogCAQDIZFaHQDxZtuHMU6eIpyi7eZL66Goiy2lUs010s0QezUvNLXu/3OjwGDhFX5Y3dtbJHI5LjY1qVOvFWb8lRdpx6/M7DBYhNIKurZbCS82q3t29iujl1OGsYpdTJVQirNJO4FdOSu0v5X+55T+IdJKtdbvc9JoYhOomteh5x+JUGqyenX3BWqyDGqEkdrTrxnZ72+9TzDDV7NHXZXmC5en9QjZ4+pGKuvv79TiM0q3kzZ5tjW7nP1ql2BWthUyJSFuUXXAWxAGViJXZjSLq27MeTAWTK2OxJEFbQrQxFgEAYhlEEpgiUgGTJTFJIN/w5xFLDxnTkualPXlTs1JbSTPS8hzZThGXdJniyZ2vBeNbi4/yvT5getYfEpmqz/E87jRhK057eiW7NNic68KD6voktZPaxosdnc8I/EqeevVTsv4aUHtH3vvbsFdxlVGMJqDlql1d2/U4/wDE2cW467ff9DiMXxBWnUjV52qkNprR/p09CnG42piHKdSTbX0+SCMbnRscJmHLozTFtGRRtcViuYwpALVkBW2TcqbHiyCwkLgBfW3ZjyL671MdsohiMZlbZBEhbkSZBRKYMhAAIZCXGuAyBsS4MAubDJMf4NRSez0ft3NdcLge0ZfVpSSk7N6Nf0aNdn/Df5qpzObikrRSSfucTw7nUo2pt6fwPt6ex6Bl+Y80d9fX9mQcXjOCa0W+Rqce60ktOsTXzySvBNODS6tqST7br7ud3jpTk3ytxa309e5zeMwFebespeur9NQOXeGtuxo0trGznlMo/FuUyioIDDqsx6kgrVdSq5RYNFlaHRBbcCAAur7lLL6y3KGAsmVyGkKwKyWANFEAFguArJJSAACwAwFsTYCEwGhJp3W62OgyzO2ndaN2vHo2upzzBMD1jKOIqTS5rX63Kc/4rjDy01vu7q3secUMdKO6jJf9S/qhMRiObZW+bf7kHRZlmN9Xu0c9iMTcx7kXKC5KFuMA0SxFI6YFwEc4EGdXRiMy8QYkgEZXJFjFARogsZCQCEND2BooVCtjCsARIoXAGhSWxAHJQXAAAGRcCSARIAAABKGQtiQLbAFwIM3Ey1ZjSZZWepRfuAEMi4NgFhmQgAhAyJEAQxB2KUQyA6gBDFHkhAHJuQAAQybgkAWJJsQwIYyIGiA1iUiETbTt6kFlgE5H3AouqvUpky2ruypoggLBYeKALEHonAvBlHEYfxqzlJuUoqCdklGyu7at3uJn3ACir0W00/hlqpR7x7NdgPOwLsXh3Tk4vdO33cpYCksCGUQkS0FibAK0RYkhgQyAYXAEMmIOkAyIYAAEogZAMkMhSUyCwAAAmVs7zhzgyjisN4iqvxG3dKzUWnpFx3/3Oez7hithn5lzR6Tinb5roBvMVlFKeXUqtOKUkvM1u3s7nFs9B4OxkKuFdBtKSurdbP067nHZ7ljoVZReq3T7oD0/hKccPg6TnK0WuaTeiTk92dO3GWt09NH3XQ5Oo4vLY7NeCr/+v9zjeDM/rU69Kj4n+FKSjyy8yjfbl6rXswO24g4KhiE5J8s+krfujzfOOE8Th7uVNyj/ADwTlH59V8z22WYxhKMKklFzdo3ekn2V+vobDw018gr5pUSJI9Z414Yp1W5U0o1O6VuZ9meY4rATg2pRemj9AjDsCGTABLCyRbYSRQhDQ6iFgESHBEoCCCWwsAIlIEhrAKi1CJFkUQNYBgAzskzieGqqcG7fxRvpJdmetZDxJQxcNGue3mg/iXrbqjxOY2HryhJSg3GS1TTs0B7bjeG6FSXOlyy/mh5W/do1OfcH+NBJVJXj8LlaXyva5oMk4+cbLEX/AM8bfrE7TLuI6NZeSal37r3XQDmstwdeFJ4atTcoxWk4NW5W9nezOVeR1qOJg/Dm4qpFppX0Uk+h6+5xfYxMXXUbbb7BWp4qyx4unCENJKSfM7pI32R1ZwpRhVk5ziuWU5KzlbbbfTqY9PF22FnjdQM3ENXuc9xBlMavmVruyfqvU2X5m9+tzD/Ncj5Z7bpgeYZ/lDoTemj2NQj1TijKXXptwV5LVWW67HltSDi2mtggsITcgBkhXElyF5gCwMa4rAWw6RCGALBYCUBKQ6IiiUA9wIJAqqCoee5ACNm94X4jlhPFSjeNaDg2vjg7PlnFvezlszRMhgeo8PZr+ZoWpSUa9NLnhqozVrc6XS9vqY1SpVc/8SMo+zTX9zgMrx86FWNSm7Sj9GuqfozqsZxlTqpc8JR7pWkv3QG9p4pp2U0+6vqTPETv17L69zlVmmHfwSlF+q/sZVDMJP4Kifu9/qB1WFnJ2v8A3/2M3F4dVIWe/Tuc9g8RVtfkduri1L9E7m2wDk7Wfvf+zA3WV03GCT6fr9TSZ5wRRrydZz8GKTc3ZdFdvXRerN9lzcn7bnIfilxF/wApTfaVZp/ONP8AZv5BXnGMjBTkqcnKCbUZNWbV9HYpuMxGioLgmLyjWAdMLEXJRAJASTYCEMkFiUBIE3IAsALABDiLJGQ4lM4gVNCyRaJJAVxREh0hWAqHTFSGAyMNj5wd4ya9m0dBlfEsrpTqWd1rKN/9S2OYsdb+G2QfmMSpzV6dC032lP8A4cfqr/8Aj6gekYjGfk8JOtVs5pX/AM05fBBfN/ueIYuvKpOU5u8ptyk+7buzu/xYzjmqww0X5aXnn/3JLRP2i/8AUefsBGLYdkAKBJBQMZEIlIBkhkQkMiAJsShgFsFhh0gFAssBRfUiUSiAAI4FcogBBCiI4AAEqBDiAANGJ7f+H+DjRy+nKK1qRdab6yk76fJRS+QAFjxnH4mVWpOpP4pylJ+8ncxrAARDiJygAByhygADRRKgAAMojcoAAU9R+UAKGURlEAAfl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http://www.terrapapers.com/wp-content/uploads/2012/08/Kazatzakis.jpg"/>
          <p:cNvPicPr>
            <a:picLocks noChangeAspect="1" noChangeArrowheads="1"/>
          </p:cNvPicPr>
          <p:nvPr/>
        </p:nvPicPr>
        <p:blipFill>
          <a:blip r:embed="rId6" cstate="print"/>
          <a:srcRect/>
          <a:stretch>
            <a:fillRect/>
          </a:stretch>
        </p:blipFill>
        <p:spPr bwMode="auto">
          <a:xfrm>
            <a:off x="6948264" y="1772816"/>
            <a:ext cx="2585492" cy="2304256"/>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194</Words>
  <Application>Microsoft Office PowerPoint</Application>
  <PresentationFormat>Προβολή στην οθόνη (4:3)</PresentationFormat>
  <Paragraphs>19</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Crete is the largest island of Greece and the fifth-largest island in the Mediterranean Sea, rich in history, tradition and culture. </vt:lpstr>
      <vt:lpstr>Crete is divided in four prefectures with their capitals Chania, Rethymnon , Heraklion and Ag. Nikolaos. Our school is located 15 min away from Heraklion, the capital of Crete.</vt:lpstr>
      <vt:lpstr>  Due to its geographical position between Africa, Europe, and Asia Minor and due to its mild climate, Crete became a center of culture as early as Neolithic times. The Minoan Civilization began here, reaching its peak around 1950 BC with the erection of the imposing palaces in Knossos, Festos, and Malia.   </vt:lpstr>
      <vt:lpstr>Sightseeing in Heraklion Morozini fountain, Logia and the Koules castle at the harbour.</vt:lpstr>
      <vt:lpstr>The old city of Heraklion is surrounded by Venetian walls, built in the 15th century. They are a magnificent example of medieval fortification art.</vt:lpstr>
      <vt:lpstr>The two Cathedrals of Heraklion. Saint Minas and Saint Titus</vt:lpstr>
      <vt:lpstr>Cretaquarium or Thalassocosmos  is a  public aquarium located 15 km east of the city of Heraklion and about 20 Minutes away from our school.  </vt:lpstr>
      <vt:lpstr>Museum of natural history</vt:lpstr>
      <vt:lpstr>Heraklion is the birth city  of Nikos Kazantzakis, one of the most famous Greek writers. Near our school is located a museum, dedicated to him. His tomb is in the center of Heraklion.</vt:lpstr>
      <vt:lpstr>This is our school!! In our school we have got 110 pupils and 10 teachers.</vt:lpstr>
      <vt:lpstr>Warm regards from Crete!!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giannisjiota</cp:lastModifiedBy>
  <cp:revision>44</cp:revision>
  <dcterms:created xsi:type="dcterms:W3CDTF">2014-01-15T15:35:17Z</dcterms:created>
  <dcterms:modified xsi:type="dcterms:W3CDTF">2014-01-28T17:04:28Z</dcterms:modified>
</cp:coreProperties>
</file>