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66" r:id="rId3"/>
    <p:sldId id="264" r:id="rId4"/>
    <p:sldId id="260" r:id="rId5"/>
    <p:sldId id="259" r:id="rId6"/>
    <p:sldId id="267" r:id="rId7"/>
    <p:sldId id="261" r:id="rId8"/>
    <p:sldId id="263" r:id="rId9"/>
    <p:sldId id="268"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CC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24" autoAdjust="0"/>
  </p:normalViewPr>
  <p:slideViewPr>
    <p:cSldViewPr>
      <p:cViewPr>
        <p:scale>
          <a:sx n="68" d="100"/>
          <a:sy n="68" d="100"/>
        </p:scale>
        <p:origin x="-1434"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6BA14F-EE76-47C0-B923-94F204EE9B22}" type="datetimeFigureOut">
              <a:rPr lang="en-US" smtClean="0"/>
              <a:pPr/>
              <a:t>03-May-16</a:t>
            </a:fld>
            <a:endParaRPr lang="en-US"/>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D99ABE-6755-4A1A-883A-1D7B3E93815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n-US" sz="2400" dirty="0"/>
          </a:p>
        </p:txBody>
      </p:sp>
      <p:sp>
        <p:nvSpPr>
          <p:cNvPr id="4" name="3 - Θέση αριθμού διαφάνειας"/>
          <p:cNvSpPr>
            <a:spLocks noGrp="1"/>
          </p:cNvSpPr>
          <p:nvPr>
            <p:ph type="sldNum" sz="quarter" idx="10"/>
          </p:nvPr>
        </p:nvSpPr>
        <p:spPr/>
        <p:txBody>
          <a:bodyPr/>
          <a:lstStyle/>
          <a:p>
            <a:fld id="{52D99ABE-6755-4A1A-883A-1D7B3E938152}" type="slidenum">
              <a:rPr lang="en-US" smtClean="0"/>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n-US"/>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n-US"/>
          </a:p>
        </p:txBody>
      </p:sp>
      <p:sp>
        <p:nvSpPr>
          <p:cNvPr id="4" name="3 - Θέση ημερομηνίας"/>
          <p:cNvSpPr>
            <a:spLocks noGrp="1"/>
          </p:cNvSpPr>
          <p:nvPr>
            <p:ph type="dt" sz="half" idx="10"/>
          </p:nvPr>
        </p:nvSpPr>
        <p:spPr/>
        <p:txBody>
          <a:bodyPr/>
          <a:lstStyle/>
          <a:p>
            <a:fld id="{DEC7F03F-EABA-4DEF-81FE-2DC51F700FD3}" type="datetimeFigureOut">
              <a:rPr lang="en-US" smtClean="0"/>
              <a:pPr/>
              <a:t>03-May-16</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36C4396C-CA1B-4078-B66E-8CA0899E49E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10"/>
          </p:nvPr>
        </p:nvSpPr>
        <p:spPr/>
        <p:txBody>
          <a:bodyPr/>
          <a:lstStyle/>
          <a:p>
            <a:fld id="{DEC7F03F-EABA-4DEF-81FE-2DC51F700FD3}" type="datetimeFigureOut">
              <a:rPr lang="en-US" smtClean="0"/>
              <a:pPr/>
              <a:t>03-May-16</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36C4396C-CA1B-4078-B66E-8CA0899E49E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10"/>
          </p:nvPr>
        </p:nvSpPr>
        <p:spPr/>
        <p:txBody>
          <a:bodyPr/>
          <a:lstStyle/>
          <a:p>
            <a:fld id="{DEC7F03F-EABA-4DEF-81FE-2DC51F700FD3}" type="datetimeFigureOut">
              <a:rPr lang="en-US" smtClean="0"/>
              <a:pPr/>
              <a:t>03-May-16</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36C4396C-CA1B-4078-B66E-8CA0899E49E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10"/>
          </p:nvPr>
        </p:nvSpPr>
        <p:spPr/>
        <p:txBody>
          <a:bodyPr/>
          <a:lstStyle/>
          <a:p>
            <a:fld id="{DEC7F03F-EABA-4DEF-81FE-2DC51F700FD3}" type="datetimeFigureOut">
              <a:rPr lang="en-US" smtClean="0"/>
              <a:pPr/>
              <a:t>03-May-16</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36C4396C-CA1B-4078-B66E-8CA0899E49E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DEC7F03F-EABA-4DEF-81FE-2DC51F700FD3}" type="datetimeFigureOut">
              <a:rPr lang="en-US" smtClean="0"/>
              <a:pPr/>
              <a:t>03-May-16</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36C4396C-CA1B-4078-B66E-8CA0899E49E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4 - Θέση ημερομηνίας"/>
          <p:cNvSpPr>
            <a:spLocks noGrp="1"/>
          </p:cNvSpPr>
          <p:nvPr>
            <p:ph type="dt" sz="half" idx="10"/>
          </p:nvPr>
        </p:nvSpPr>
        <p:spPr/>
        <p:txBody>
          <a:bodyPr/>
          <a:lstStyle/>
          <a:p>
            <a:fld id="{DEC7F03F-EABA-4DEF-81FE-2DC51F700FD3}" type="datetimeFigureOut">
              <a:rPr lang="en-US" smtClean="0"/>
              <a:pPr/>
              <a:t>03-May-16</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36C4396C-CA1B-4078-B66E-8CA0899E49E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6 - Θέση ημερομηνίας"/>
          <p:cNvSpPr>
            <a:spLocks noGrp="1"/>
          </p:cNvSpPr>
          <p:nvPr>
            <p:ph type="dt" sz="half" idx="10"/>
          </p:nvPr>
        </p:nvSpPr>
        <p:spPr/>
        <p:txBody>
          <a:bodyPr/>
          <a:lstStyle/>
          <a:p>
            <a:fld id="{DEC7F03F-EABA-4DEF-81FE-2DC51F700FD3}" type="datetimeFigureOut">
              <a:rPr lang="en-US" smtClean="0"/>
              <a:pPr/>
              <a:t>03-May-16</a:t>
            </a:fld>
            <a:endParaRPr lang="en-US"/>
          </a:p>
        </p:txBody>
      </p:sp>
      <p:sp>
        <p:nvSpPr>
          <p:cNvPr id="8" name="7 - Θέση υποσέλιδου"/>
          <p:cNvSpPr>
            <a:spLocks noGrp="1"/>
          </p:cNvSpPr>
          <p:nvPr>
            <p:ph type="ftr" sz="quarter" idx="11"/>
          </p:nvPr>
        </p:nvSpPr>
        <p:spPr/>
        <p:txBody>
          <a:bodyPr/>
          <a:lstStyle/>
          <a:p>
            <a:endParaRPr lang="en-US"/>
          </a:p>
        </p:txBody>
      </p:sp>
      <p:sp>
        <p:nvSpPr>
          <p:cNvPr id="9" name="8 - Θέση αριθμού διαφάνειας"/>
          <p:cNvSpPr>
            <a:spLocks noGrp="1"/>
          </p:cNvSpPr>
          <p:nvPr>
            <p:ph type="sldNum" sz="quarter" idx="12"/>
          </p:nvPr>
        </p:nvSpPr>
        <p:spPr/>
        <p:txBody>
          <a:bodyPr/>
          <a:lstStyle/>
          <a:p>
            <a:fld id="{36C4396C-CA1B-4078-B66E-8CA0899E49E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ημερομηνίας"/>
          <p:cNvSpPr>
            <a:spLocks noGrp="1"/>
          </p:cNvSpPr>
          <p:nvPr>
            <p:ph type="dt" sz="half" idx="10"/>
          </p:nvPr>
        </p:nvSpPr>
        <p:spPr/>
        <p:txBody>
          <a:bodyPr/>
          <a:lstStyle/>
          <a:p>
            <a:fld id="{DEC7F03F-EABA-4DEF-81FE-2DC51F700FD3}" type="datetimeFigureOut">
              <a:rPr lang="en-US" smtClean="0"/>
              <a:pPr/>
              <a:t>03-May-16</a:t>
            </a:fld>
            <a:endParaRPr lang="en-US"/>
          </a:p>
        </p:txBody>
      </p:sp>
      <p:sp>
        <p:nvSpPr>
          <p:cNvPr id="4" name="3 - Θέση υποσέλιδου"/>
          <p:cNvSpPr>
            <a:spLocks noGrp="1"/>
          </p:cNvSpPr>
          <p:nvPr>
            <p:ph type="ftr" sz="quarter" idx="11"/>
          </p:nvPr>
        </p:nvSpPr>
        <p:spPr/>
        <p:txBody>
          <a:bodyPr/>
          <a:lstStyle/>
          <a:p>
            <a:endParaRPr lang="en-US"/>
          </a:p>
        </p:txBody>
      </p:sp>
      <p:sp>
        <p:nvSpPr>
          <p:cNvPr id="5" name="4 - Θέση αριθμού διαφάνειας"/>
          <p:cNvSpPr>
            <a:spLocks noGrp="1"/>
          </p:cNvSpPr>
          <p:nvPr>
            <p:ph type="sldNum" sz="quarter" idx="12"/>
          </p:nvPr>
        </p:nvSpPr>
        <p:spPr/>
        <p:txBody>
          <a:bodyPr/>
          <a:lstStyle/>
          <a:p>
            <a:fld id="{36C4396C-CA1B-4078-B66E-8CA0899E49E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DEC7F03F-EABA-4DEF-81FE-2DC51F700FD3}" type="datetimeFigureOut">
              <a:rPr lang="en-US" smtClean="0"/>
              <a:pPr/>
              <a:t>03-May-16</a:t>
            </a:fld>
            <a:endParaRPr lang="en-US"/>
          </a:p>
        </p:txBody>
      </p:sp>
      <p:sp>
        <p:nvSpPr>
          <p:cNvPr id="3" name="2 - Θέση υποσέλιδου"/>
          <p:cNvSpPr>
            <a:spLocks noGrp="1"/>
          </p:cNvSpPr>
          <p:nvPr>
            <p:ph type="ftr" sz="quarter" idx="11"/>
          </p:nvPr>
        </p:nvSpPr>
        <p:spPr/>
        <p:txBody>
          <a:bodyPr/>
          <a:lstStyle/>
          <a:p>
            <a:endParaRPr lang="en-US"/>
          </a:p>
        </p:txBody>
      </p:sp>
      <p:sp>
        <p:nvSpPr>
          <p:cNvPr id="4" name="3 - Θέση αριθμού διαφάνειας"/>
          <p:cNvSpPr>
            <a:spLocks noGrp="1"/>
          </p:cNvSpPr>
          <p:nvPr>
            <p:ph type="sldNum" sz="quarter" idx="12"/>
          </p:nvPr>
        </p:nvSpPr>
        <p:spPr/>
        <p:txBody>
          <a:bodyPr/>
          <a:lstStyle/>
          <a:p>
            <a:fld id="{36C4396C-CA1B-4078-B66E-8CA0899E49E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n-US"/>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DEC7F03F-EABA-4DEF-81FE-2DC51F700FD3}" type="datetimeFigureOut">
              <a:rPr lang="en-US" smtClean="0"/>
              <a:pPr/>
              <a:t>03-May-16</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36C4396C-CA1B-4078-B66E-8CA0899E49E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n-US"/>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DEC7F03F-EABA-4DEF-81FE-2DC51F700FD3}" type="datetimeFigureOut">
              <a:rPr lang="en-US" smtClean="0"/>
              <a:pPr/>
              <a:t>03-May-16</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36C4396C-CA1B-4078-B66E-8CA0899E49E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C7F03F-EABA-4DEF-81FE-2DC51F700FD3}" type="datetimeFigureOut">
              <a:rPr lang="en-US" smtClean="0"/>
              <a:pPr/>
              <a:t>03-May-16</a:t>
            </a:fld>
            <a:endParaRPr lang="en-US"/>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C4396C-CA1B-4078-B66E-8CA0899E49E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 Εικόνα" descr="trachtenmusik-mit-maibaum-2.jpg"/>
          <p:cNvPicPr>
            <a:picLocks noChangeAspect="1"/>
          </p:cNvPicPr>
          <p:nvPr/>
        </p:nvPicPr>
        <p:blipFill>
          <a:blip r:embed="rId2" cstate="print"/>
          <a:stretch>
            <a:fillRect/>
          </a:stretch>
        </p:blipFill>
        <p:spPr>
          <a:xfrm>
            <a:off x="0" y="0"/>
            <a:ext cx="9144000" cy="5867400"/>
          </a:xfrm>
          <a:prstGeom prst="rect">
            <a:avLst/>
          </a:prstGeom>
        </p:spPr>
      </p:pic>
      <p:sp>
        <p:nvSpPr>
          <p:cNvPr id="8" name="7 - Ορθογώνιο"/>
          <p:cNvSpPr/>
          <p:nvPr/>
        </p:nvSpPr>
        <p:spPr>
          <a:xfrm>
            <a:off x="-1371600" y="0"/>
            <a:ext cx="6629400" cy="477053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40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Maibaumfest</a:t>
            </a:r>
            <a:endParaRPr 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en-US"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in</a:t>
            </a:r>
          </a:p>
          <a:p>
            <a:pPr algn="ctr"/>
            <a:r>
              <a:rPr lang="en-US"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Deutschland</a:t>
            </a:r>
          </a:p>
          <a:p>
            <a:pPr algn="ctr"/>
            <a:endParaRPr lang="en-US"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endParaRPr lang="en-US" sz="4000" b="1" dirty="0" smtClean="0">
              <a:ln w="11430"/>
              <a:solidFill>
                <a:srgbClr val="00B050"/>
              </a:solidFill>
              <a:effectLst>
                <a:outerShdw blurRad="50800" dist="39000" dir="5460000" algn="tl">
                  <a:srgbClr val="000000">
                    <a:alpha val="38000"/>
                  </a:srgbClr>
                </a:outerShdw>
              </a:effectLst>
            </a:endParaRPr>
          </a:p>
          <a:p>
            <a:pPr algn="ctr"/>
            <a:endParaRPr lang="en-US" sz="4000" b="1" cap="none" spc="0" dirty="0" smtClean="0">
              <a:ln w="11430"/>
              <a:solidFill>
                <a:srgbClr val="00B050"/>
              </a:solidFill>
              <a:effectLst>
                <a:outerShdw blurRad="50800" dist="39000" dir="5460000" algn="tl">
                  <a:srgbClr val="000000">
                    <a:alpha val="38000"/>
                  </a:srgbClr>
                </a:outerShdw>
              </a:effectLst>
            </a:endParaRPr>
          </a:p>
          <a:p>
            <a:pPr algn="ctr"/>
            <a:endParaRPr 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endParaRPr lang="el-GR"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9" name="8 - Ορθογώνιο"/>
          <p:cNvSpPr/>
          <p:nvPr/>
        </p:nvSpPr>
        <p:spPr>
          <a:xfrm>
            <a:off x="4724400" y="457200"/>
            <a:ext cx="4114800" cy="2677656"/>
          </a:xfrm>
          <a:prstGeom prst="rect">
            <a:avLst/>
          </a:prstGeom>
        </p:spPr>
        <p:txBody>
          <a:bodyPr wrap="square">
            <a:spAutoFit/>
          </a:bodyPr>
          <a:lstStyle/>
          <a:p>
            <a:r>
              <a:rPr lang="de-DE" sz="2400" b="1" dirty="0"/>
              <a:t>Wenn der regnerische April sich dem Ende neigt, klopft der bunte Mai mit viel Sonnenschein im Gepäck an die Pforten. </a:t>
            </a:r>
            <a:endParaRPr lang="de-DE" sz="2400" b="1" dirty="0" smtClean="0"/>
          </a:p>
          <a:p>
            <a:endParaRPr lang="de-DE" sz="2400" b="1" dirty="0"/>
          </a:p>
          <a:p>
            <a:endParaRPr lang="en-US" sz="2400" b="1" dirty="0">
              <a:solidFill>
                <a:srgbClr val="00B050"/>
              </a:solidFill>
            </a:endParaRPr>
          </a:p>
        </p:txBody>
      </p:sp>
      <p:sp>
        <p:nvSpPr>
          <p:cNvPr id="12" name="11 - TextBox"/>
          <p:cNvSpPr txBox="1"/>
          <p:nvPr/>
        </p:nvSpPr>
        <p:spPr>
          <a:xfrm>
            <a:off x="0" y="6027003"/>
            <a:ext cx="7010400" cy="830997"/>
          </a:xfrm>
          <a:prstGeom prst="rect">
            <a:avLst/>
          </a:prstGeom>
          <a:noFill/>
        </p:spPr>
        <p:txBody>
          <a:bodyPr wrap="square" rtlCol="0">
            <a:spAutoFit/>
          </a:bodyPr>
          <a:lstStyle/>
          <a:p>
            <a:r>
              <a:rPr lang="en-US" sz="2400" b="1" smtClean="0">
                <a:solidFill>
                  <a:schemeClr val="accent3">
                    <a:lumMod val="50000"/>
                  </a:schemeClr>
                </a:solidFill>
              </a:rPr>
              <a:t>Autorin:Pavlidou</a:t>
            </a:r>
            <a:r>
              <a:rPr lang="en-US" sz="2400" b="1" dirty="0" smtClean="0">
                <a:solidFill>
                  <a:schemeClr val="accent3">
                    <a:lumMod val="50000"/>
                  </a:schemeClr>
                </a:solidFill>
              </a:rPr>
              <a:t>  Georgia</a:t>
            </a:r>
          </a:p>
          <a:p>
            <a:r>
              <a:rPr lang="en-US" sz="2400" b="1" dirty="0" smtClean="0">
                <a:solidFill>
                  <a:schemeClr val="accent3">
                    <a:lumMod val="50000"/>
                  </a:schemeClr>
                </a:solidFill>
              </a:rPr>
              <a:t>Gymnasium </a:t>
            </a:r>
            <a:r>
              <a:rPr lang="en-US" sz="2400" b="1" dirty="0" err="1" smtClean="0">
                <a:solidFill>
                  <a:schemeClr val="accent3">
                    <a:lumMod val="50000"/>
                  </a:schemeClr>
                </a:solidFill>
              </a:rPr>
              <a:t>Genisea</a:t>
            </a:r>
            <a:r>
              <a:rPr lang="en-US" sz="2400" b="1" dirty="0" smtClean="0">
                <a:solidFill>
                  <a:schemeClr val="accent3">
                    <a:lumMod val="50000"/>
                  </a:schemeClr>
                </a:solidFill>
              </a:rPr>
              <a:t>  </a:t>
            </a:r>
            <a:r>
              <a:rPr lang="en-US" sz="2400" b="1" dirty="0" err="1" smtClean="0">
                <a:solidFill>
                  <a:schemeClr val="accent3">
                    <a:lumMod val="50000"/>
                  </a:schemeClr>
                </a:solidFill>
              </a:rPr>
              <a:t>Xanthi</a:t>
            </a:r>
            <a:endParaRPr lang="en-US" sz="2400" b="1" dirty="0" smtClean="0">
              <a:solidFill>
                <a:schemeClr val="accent3">
                  <a:lumMod val="50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6858000"/>
          </a:xfrm>
          <a:gradFill>
            <a:gsLst>
              <a:gs pos="0">
                <a:srgbClr val="8488C4"/>
              </a:gs>
              <a:gs pos="53000">
                <a:srgbClr val="D4DEFF"/>
              </a:gs>
              <a:gs pos="83000">
                <a:srgbClr val="D4DEFF"/>
              </a:gs>
              <a:gs pos="100000">
                <a:srgbClr val="96AB94"/>
              </a:gs>
            </a:gsLst>
            <a:lin ang="5400000" scaled="0"/>
          </a:gradFill>
        </p:spPr>
        <p:txBody>
          <a:bodyPr/>
          <a:lstStyle/>
          <a:p>
            <a:endParaRPr lang="en-US" dirty="0"/>
          </a:p>
        </p:txBody>
      </p:sp>
      <p:pic>
        <p:nvPicPr>
          <p:cNvPr id="4" name="3 - Θέση περιεχομένου" descr="22081345678_6dbc2ce51d.jpg"/>
          <p:cNvPicPr>
            <a:picLocks noGrp="1" noChangeAspect="1"/>
          </p:cNvPicPr>
          <p:nvPr>
            <p:ph idx="1"/>
          </p:nvPr>
        </p:nvPicPr>
        <p:blipFill>
          <a:blip r:embed="rId2" cstate="print"/>
          <a:stretch>
            <a:fillRect/>
          </a:stretch>
        </p:blipFill>
        <p:spPr>
          <a:xfrm>
            <a:off x="0" y="0"/>
            <a:ext cx="3014291" cy="4525963"/>
          </a:xfrm>
          <a:prstGeom prst="rect">
            <a:avLst/>
          </a:prstGeom>
          <a:ln>
            <a:noFill/>
          </a:ln>
          <a:effectLst>
            <a:softEdge rad="112500"/>
          </a:effectLst>
        </p:spPr>
      </p:pic>
      <p:pic>
        <p:nvPicPr>
          <p:cNvPr id="6" name="5 - Εικόνα" descr="marktoberdorf-244384_640.jpg"/>
          <p:cNvPicPr>
            <a:picLocks noChangeAspect="1"/>
          </p:cNvPicPr>
          <p:nvPr/>
        </p:nvPicPr>
        <p:blipFill>
          <a:blip r:embed="rId3" cstate="print"/>
          <a:stretch>
            <a:fillRect/>
          </a:stretch>
        </p:blipFill>
        <p:spPr>
          <a:xfrm>
            <a:off x="5334000" y="0"/>
            <a:ext cx="3810000" cy="6858000"/>
          </a:xfrm>
          <a:prstGeom prst="rect">
            <a:avLst/>
          </a:prstGeom>
          <a:ln>
            <a:noFill/>
          </a:ln>
          <a:effectLst>
            <a:softEdge rad="112500"/>
          </a:effectLst>
        </p:spPr>
      </p:pic>
      <p:pic>
        <p:nvPicPr>
          <p:cNvPr id="7" name="6 - Εικόνα" descr="jahreszeit_1_frühling_00125.jpg"/>
          <p:cNvPicPr>
            <a:picLocks noChangeAspect="1"/>
          </p:cNvPicPr>
          <p:nvPr/>
        </p:nvPicPr>
        <p:blipFill>
          <a:blip r:embed="rId4" cstate="print"/>
          <a:stretch>
            <a:fillRect/>
          </a:stretch>
        </p:blipFill>
        <p:spPr>
          <a:xfrm>
            <a:off x="0" y="4481592"/>
            <a:ext cx="3505200" cy="2376407"/>
          </a:xfrm>
          <a:prstGeom prst="rect">
            <a:avLst/>
          </a:prstGeom>
          <a:ln>
            <a:noFill/>
          </a:ln>
          <a:effectLst>
            <a:softEdge rad="112500"/>
          </a:effectLst>
        </p:spPr>
      </p:pic>
      <p:sp>
        <p:nvSpPr>
          <p:cNvPr id="8" name="7 - Ορθογώνιο"/>
          <p:cNvSpPr/>
          <p:nvPr/>
        </p:nvSpPr>
        <p:spPr>
          <a:xfrm>
            <a:off x="2362200" y="304800"/>
            <a:ext cx="334899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Maibäume</a:t>
            </a:r>
            <a:endParaRPr lang="el-GR"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9" name="8 - Εικόνα" descr="maypole-917470_960_720.jpg"/>
          <p:cNvPicPr>
            <a:picLocks noChangeAspect="1"/>
          </p:cNvPicPr>
          <p:nvPr/>
        </p:nvPicPr>
        <p:blipFill>
          <a:blip r:embed="rId5" cstate="print"/>
          <a:stretch>
            <a:fillRect/>
          </a:stretch>
        </p:blipFill>
        <p:spPr>
          <a:xfrm>
            <a:off x="2971800" y="1143000"/>
            <a:ext cx="2362200" cy="3195638"/>
          </a:xfrm>
          <a:prstGeom prst="rect">
            <a:avLst/>
          </a:prstGeom>
          <a:ln>
            <a:noFill/>
          </a:ln>
          <a:effectLst>
            <a:softEdge rad="112500"/>
          </a:effectLst>
        </p:spPr>
      </p:pic>
      <p:pic>
        <p:nvPicPr>
          <p:cNvPr id="10" name="9 - Εικόνα" descr="9730796006_3939b59bba_m.jpg"/>
          <p:cNvPicPr>
            <a:picLocks noChangeAspect="1"/>
          </p:cNvPicPr>
          <p:nvPr/>
        </p:nvPicPr>
        <p:blipFill>
          <a:blip r:embed="rId6" cstate="print"/>
          <a:stretch>
            <a:fillRect/>
          </a:stretch>
        </p:blipFill>
        <p:spPr>
          <a:xfrm>
            <a:off x="3429000" y="4572000"/>
            <a:ext cx="2057400" cy="207645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 Εικόνα" descr="27202.jpg"/>
          <p:cNvPicPr>
            <a:picLocks noChangeAspect="1"/>
          </p:cNvPicPr>
          <p:nvPr/>
        </p:nvPicPr>
        <p:blipFill>
          <a:blip r:embed="rId3" cstate="print"/>
          <a:stretch>
            <a:fillRect/>
          </a:stretch>
        </p:blipFill>
        <p:spPr>
          <a:xfrm>
            <a:off x="0" y="0"/>
            <a:ext cx="9144000" cy="6858000"/>
          </a:xfrm>
          <a:prstGeom prst="rect">
            <a:avLst/>
          </a:prstGeom>
          <a:ln>
            <a:noFill/>
          </a:ln>
          <a:effectLst>
            <a:softEdge rad="112500"/>
          </a:effectLst>
        </p:spPr>
      </p:pic>
      <p:sp>
        <p:nvSpPr>
          <p:cNvPr id="2" name="1 - Τίτλος"/>
          <p:cNvSpPr>
            <a:spLocks noGrp="1"/>
          </p:cNvSpPr>
          <p:nvPr>
            <p:ph type="title"/>
          </p:nvPr>
        </p:nvSpPr>
        <p:spPr/>
        <p:txBody>
          <a:bodyPr>
            <a:normAutofit fontScale="90000"/>
          </a:bodyPr>
          <a:lstStyle/>
          <a:p>
            <a:r>
              <a:rPr lang="de-DE" b="1" dirty="0"/>
              <a:t/>
            </a:r>
            <a:br>
              <a:rPr lang="de-DE" b="1" dirty="0"/>
            </a:br>
            <a:endParaRPr lang="en-US" dirty="0"/>
          </a:p>
        </p:txBody>
      </p:sp>
      <p:sp>
        <p:nvSpPr>
          <p:cNvPr id="3" name="2 - Θέση περιεχομένου"/>
          <p:cNvSpPr>
            <a:spLocks noGrp="1"/>
          </p:cNvSpPr>
          <p:nvPr>
            <p:ph idx="1"/>
          </p:nvPr>
        </p:nvSpPr>
        <p:spPr>
          <a:xfrm>
            <a:off x="4114800" y="1295400"/>
            <a:ext cx="4800600" cy="4525963"/>
          </a:xfrm>
        </p:spPr>
        <p:txBody>
          <a:bodyPr>
            <a:noAutofit/>
          </a:bodyPr>
          <a:lstStyle/>
          <a:p>
            <a:r>
              <a:rPr lang="de-DE" sz="2000" b="1" dirty="0" smtClean="0">
                <a:solidFill>
                  <a:schemeClr val="bg1"/>
                </a:solidFill>
              </a:rPr>
              <a:t/>
            </a:r>
            <a:br>
              <a:rPr lang="de-DE" sz="2000" b="1" dirty="0" smtClean="0">
                <a:solidFill>
                  <a:schemeClr val="bg1"/>
                </a:solidFill>
              </a:rPr>
            </a:br>
            <a:r>
              <a:rPr lang="de-DE" sz="2400" b="1" dirty="0" smtClean="0">
                <a:solidFill>
                  <a:srgbClr val="FFFF00"/>
                </a:solidFill>
              </a:rPr>
              <a:t>Das Maifest wird von Ort zu Ort verschieden gefeiert.</a:t>
            </a:r>
          </a:p>
          <a:p>
            <a:pPr>
              <a:buNone/>
            </a:pPr>
            <a:r>
              <a:rPr lang="de-DE" sz="2400" b="1" dirty="0" smtClean="0">
                <a:solidFill>
                  <a:srgbClr val="FFFF00"/>
                </a:solidFill>
              </a:rPr>
              <a:t>      Das Aufstellen des Maibaums hat seine ersten Ursprünge schon im 16. Jahrhundert und ist seit dem 18. Jahrhundert  ein Maifest.</a:t>
            </a:r>
          </a:p>
          <a:p>
            <a:pPr>
              <a:buNone/>
            </a:pPr>
            <a:r>
              <a:rPr lang="de-DE" sz="2400" b="1" dirty="0" smtClean="0">
                <a:solidFill>
                  <a:srgbClr val="FFFF00"/>
                </a:solidFill>
              </a:rPr>
              <a:t>     Deutschlandweit werden am 1. Mai zahlreiche Maibäume aufgerichtet, die in der Regel einen Monat stehen bleiben.</a:t>
            </a:r>
            <a:r>
              <a:rPr lang="de-DE" sz="2000" b="1" dirty="0" smtClean="0">
                <a:solidFill>
                  <a:srgbClr val="FFFF00"/>
                </a:solidFill>
              </a:rPr>
              <a:t/>
            </a:r>
            <a:br>
              <a:rPr lang="de-DE" sz="2000" b="1" dirty="0" smtClean="0">
                <a:solidFill>
                  <a:srgbClr val="FFFF00"/>
                </a:solidFill>
              </a:rPr>
            </a:br>
            <a:endParaRPr lang="en-US" sz="2000" b="1" dirty="0" smtClean="0">
              <a:solidFill>
                <a:srgbClr val="FFFF00"/>
              </a:solidFill>
            </a:endParaRPr>
          </a:p>
          <a:p>
            <a:endParaRPr lang="en-US" sz="2000" b="1" dirty="0">
              <a:solidFill>
                <a:schemeClr val="bg1"/>
              </a:solidFill>
            </a:endParaRPr>
          </a:p>
        </p:txBody>
      </p:sp>
      <p:sp>
        <p:nvSpPr>
          <p:cNvPr id="4" name="3 - Ορθογώνιο"/>
          <p:cNvSpPr/>
          <p:nvPr/>
        </p:nvSpPr>
        <p:spPr>
          <a:xfrm>
            <a:off x="1066800" y="152400"/>
            <a:ext cx="7391400" cy="1446550"/>
          </a:xfrm>
          <a:prstGeom prst="rect">
            <a:avLst/>
          </a:prstGeom>
          <a:noFill/>
        </p:spPr>
        <p:txBody>
          <a:bodyPr wrap="square" lIns="91440" tIns="45720" rIns="91440" bIns="45720">
            <a:spAutoFit/>
          </a:bodyPr>
          <a:lstStyle/>
          <a:p>
            <a:pPr algn="ctr"/>
            <a:r>
              <a:rPr lang="de-DE" sz="4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Bedeutung und </a:t>
            </a:r>
            <a:r>
              <a:rPr lang="de-DE" sz="4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Brauch in Deutschland</a:t>
            </a:r>
            <a:endParaRPr lang="en-US" sz="4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6 - TextBox"/>
          <p:cNvSpPr txBox="1"/>
          <p:nvPr/>
        </p:nvSpPr>
        <p:spPr>
          <a:xfrm>
            <a:off x="228600" y="1905000"/>
            <a:ext cx="3962400" cy="3539430"/>
          </a:xfrm>
          <a:prstGeom prst="rect">
            <a:avLst/>
          </a:prstGeom>
          <a:noFill/>
        </p:spPr>
        <p:txBody>
          <a:bodyPr wrap="square" rtlCol="0">
            <a:spAutoFit/>
          </a:bodyPr>
          <a:lstStyle/>
          <a:p>
            <a:r>
              <a:rPr lang="de-DE" dirty="0" smtClean="0">
                <a:solidFill>
                  <a:srgbClr val="FFFF00"/>
                </a:solidFill>
              </a:rPr>
              <a:t> </a:t>
            </a:r>
            <a:r>
              <a:rPr lang="de-DE" sz="2800" b="1" dirty="0" smtClean="0">
                <a:solidFill>
                  <a:srgbClr val="FFFF00"/>
                </a:solidFill>
              </a:rPr>
              <a:t>In der Geschichte der Menschen spielt der Baum eine besondere Rolle. </a:t>
            </a:r>
          </a:p>
          <a:p>
            <a:pPr>
              <a:buNone/>
            </a:pPr>
            <a:r>
              <a:rPr lang="de-DE" sz="2800" b="1" dirty="0" smtClean="0">
                <a:solidFill>
                  <a:srgbClr val="FFFF00"/>
                </a:solidFill>
              </a:rPr>
              <a:t>Im </a:t>
            </a:r>
            <a:r>
              <a:rPr lang="de-DE" sz="2800" b="1" dirty="0" err="1" smtClean="0">
                <a:solidFill>
                  <a:srgbClr val="FFFF00"/>
                </a:solidFill>
              </a:rPr>
              <a:t>Baumkult</a:t>
            </a:r>
            <a:r>
              <a:rPr lang="de-DE" sz="2800" b="1" dirty="0" smtClean="0">
                <a:solidFill>
                  <a:srgbClr val="FFFF00"/>
                </a:solidFill>
              </a:rPr>
              <a:t> der Antike galt der Baum als Lebenssymbol und Fruchtbarkeitsbringer </a:t>
            </a:r>
            <a:r>
              <a:rPr lang="de-DE" sz="2800" dirty="0" smtClean="0">
                <a:solidFill>
                  <a:srgbClr val="FFFF00"/>
                </a:solidFill>
              </a:rPr>
              <a:t>.</a:t>
            </a:r>
            <a:endParaRPr lang="en-US" sz="28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pic>
        <p:nvPicPr>
          <p:cNvPr id="9" name="8 - Εικόνα" descr="91836041.jpg"/>
          <p:cNvPicPr>
            <a:picLocks noChangeAspect="1"/>
          </p:cNvPicPr>
          <p:nvPr/>
        </p:nvPicPr>
        <p:blipFill>
          <a:blip r:embed="rId2" cstate="print"/>
          <a:stretch>
            <a:fillRect/>
          </a:stretch>
        </p:blipFill>
        <p:spPr>
          <a:xfrm>
            <a:off x="0" y="0"/>
            <a:ext cx="2895600" cy="6858000"/>
          </a:xfrm>
          <a:prstGeom prst="rect">
            <a:avLst/>
          </a:prstGeom>
        </p:spPr>
      </p:pic>
      <p:sp>
        <p:nvSpPr>
          <p:cNvPr id="3" name="2 - Θέση περιεχομένου"/>
          <p:cNvSpPr>
            <a:spLocks noGrp="1"/>
          </p:cNvSpPr>
          <p:nvPr>
            <p:ph idx="1"/>
          </p:nvPr>
        </p:nvSpPr>
        <p:spPr>
          <a:xfrm>
            <a:off x="2895600" y="1371601"/>
            <a:ext cx="6248400" cy="3962400"/>
          </a:xfrm>
        </p:spPr>
        <p:txBody>
          <a:bodyPr>
            <a:normAutofit fontScale="92500" lnSpcReduction="10000"/>
          </a:bodyPr>
          <a:lstStyle/>
          <a:p>
            <a:r>
              <a:rPr lang="de-DE" b="1" dirty="0"/>
              <a:t>Ein Maibaum oder Pfingstbaum ist ein hoch und gerade gewachsener Baumstamm, der ringsum von Ästen befreit und häufig bunt bemalt wird. </a:t>
            </a:r>
            <a:endParaRPr lang="de-DE" b="1" dirty="0" smtClean="0"/>
          </a:p>
          <a:p>
            <a:r>
              <a:rPr lang="de-DE" b="1" dirty="0" smtClean="0"/>
              <a:t>Die </a:t>
            </a:r>
            <a:r>
              <a:rPr lang="de-DE" b="1" dirty="0"/>
              <a:t>Spitze des Stammes schmückt ein </a:t>
            </a:r>
            <a:r>
              <a:rPr lang="de-DE" b="1" dirty="0" smtClean="0"/>
              <a:t>Kranz</a:t>
            </a:r>
            <a:r>
              <a:rPr lang="de-DE" b="1" dirty="0"/>
              <a:t>, </a:t>
            </a:r>
            <a:r>
              <a:rPr lang="de-DE" b="1" dirty="0" smtClean="0"/>
              <a:t> </a:t>
            </a:r>
            <a:r>
              <a:rPr lang="de-DE" b="1" dirty="0"/>
              <a:t>und </a:t>
            </a:r>
            <a:r>
              <a:rPr lang="de-DE" b="1" dirty="0" smtClean="0"/>
              <a:t>ist mit </a:t>
            </a:r>
            <a:r>
              <a:rPr lang="de-DE" b="1" dirty="0"/>
              <a:t>bunten </a:t>
            </a:r>
            <a:r>
              <a:rPr lang="de-DE" b="1" dirty="0" err="1" smtClean="0"/>
              <a:t>Bändern,Fahnen,Zunftzeichen</a:t>
            </a:r>
            <a:r>
              <a:rPr lang="de-DE" b="1" dirty="0" smtClean="0"/>
              <a:t> usw. </a:t>
            </a:r>
            <a:r>
              <a:rPr lang="de-DE" b="1" dirty="0"/>
              <a:t>verschönert </a:t>
            </a:r>
            <a:r>
              <a:rPr lang="de-DE" dirty="0" smtClean="0"/>
              <a:t>.</a:t>
            </a:r>
            <a:endParaRPr lang="en-US" dirty="0"/>
          </a:p>
        </p:txBody>
      </p:sp>
      <p:sp>
        <p:nvSpPr>
          <p:cNvPr id="5" name="4 - Ορθογώνιο"/>
          <p:cNvSpPr/>
          <p:nvPr/>
        </p:nvSpPr>
        <p:spPr>
          <a:xfrm>
            <a:off x="990600" y="381000"/>
            <a:ext cx="6530249"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Was </a:t>
            </a:r>
            <a:r>
              <a:rPr lang="en-US"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ist</a:t>
            </a: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ein</a:t>
            </a: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5400" b="1" cap="none" spc="0"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Maibaum</a:t>
            </a: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a:t>
            </a:r>
            <a:endParaRPr lang="el-GR"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 Εικόνα" descr="maibaum-bad-reichenhall.jpg"/>
          <p:cNvPicPr>
            <a:picLocks noChangeAspect="1"/>
          </p:cNvPicPr>
          <p:nvPr/>
        </p:nvPicPr>
        <p:blipFill>
          <a:blip r:embed="rId2" cstate="print"/>
          <a:stretch>
            <a:fillRect/>
          </a:stretch>
        </p:blipFill>
        <p:spPr>
          <a:xfrm>
            <a:off x="0" y="0"/>
            <a:ext cx="4114800" cy="6858000"/>
          </a:xfrm>
          <a:prstGeom prst="rect">
            <a:avLst/>
          </a:prstGeom>
        </p:spPr>
      </p:pic>
      <p:sp>
        <p:nvSpPr>
          <p:cNvPr id="2" name="1 - Τίτλος"/>
          <p:cNvSpPr>
            <a:spLocks noGrp="1"/>
          </p:cNvSpPr>
          <p:nvPr>
            <p:ph type="title"/>
          </p:nvPr>
        </p:nvSpPr>
        <p:spPr/>
        <p:txBody>
          <a:bodyPr>
            <a:normAutofit fontScale="90000"/>
          </a:bodyPr>
          <a:lstStyle/>
          <a:p>
            <a:r>
              <a:rPr lang="en-US" dirty="0"/>
              <a:t/>
            </a:r>
            <a:br>
              <a:rPr lang="en-US" dirty="0"/>
            </a:br>
            <a:endParaRPr lang="en-US" dirty="0"/>
          </a:p>
        </p:txBody>
      </p:sp>
      <p:sp>
        <p:nvSpPr>
          <p:cNvPr id="4" name="1 - Τίτλος"/>
          <p:cNvSpPr>
            <a:spLocks noGrp="1"/>
          </p:cNvSpPr>
          <p:nvPr>
            <p:ph idx="1"/>
          </p:nvPr>
        </p:nvSpPr>
        <p:spPr>
          <a:xfrm>
            <a:off x="4267200" y="838200"/>
            <a:ext cx="3505200" cy="4525963"/>
          </a:xfrm>
        </p:spPr>
        <p:txBody>
          <a:bodyPr>
            <a:normAutofit fontScale="97500"/>
          </a:bodyPr>
          <a:lstStyle/>
          <a:p>
            <a:pPr>
              <a:buNone/>
            </a:pPr>
            <a:r>
              <a:rPr lang="de-DE" dirty="0"/>
              <a:t> </a:t>
            </a:r>
            <a:r>
              <a:rPr lang="de-DE" dirty="0" smtClean="0"/>
              <a:t>  </a:t>
            </a:r>
            <a:r>
              <a:rPr lang="de-DE" b="1" dirty="0" smtClean="0">
                <a:solidFill>
                  <a:schemeClr val="accent6">
                    <a:lumMod val="75000"/>
                  </a:schemeClr>
                </a:solidFill>
              </a:rPr>
              <a:t>Vielerorts </a:t>
            </a:r>
            <a:r>
              <a:rPr lang="de-DE" b="1" dirty="0">
                <a:solidFill>
                  <a:schemeClr val="accent6">
                    <a:lumMod val="75000"/>
                  </a:schemeClr>
                </a:solidFill>
              </a:rPr>
              <a:t>ist das Aufstellen von </a:t>
            </a:r>
            <a:r>
              <a:rPr lang="de-DE" b="1" dirty="0" smtClean="0">
                <a:solidFill>
                  <a:schemeClr val="accent6">
                    <a:lumMod val="75000"/>
                  </a:schemeClr>
                </a:solidFill>
              </a:rPr>
              <a:t>Maibäumen </a:t>
            </a:r>
            <a:r>
              <a:rPr lang="de-DE" b="1" dirty="0">
                <a:solidFill>
                  <a:schemeClr val="accent6">
                    <a:lumMod val="75000"/>
                  </a:schemeClr>
                </a:solidFill>
              </a:rPr>
              <a:t> mit einer Feier oder einem Fest verbunden. </a:t>
            </a:r>
          </a:p>
          <a:p>
            <a:endParaRPr lang="en-US" dirty="0"/>
          </a:p>
        </p:txBody>
      </p:sp>
      <p:sp>
        <p:nvSpPr>
          <p:cNvPr id="5" name="4 - Ορθογώνιο"/>
          <p:cNvSpPr/>
          <p:nvPr/>
        </p:nvSpPr>
        <p:spPr>
          <a:xfrm>
            <a:off x="685800" y="0"/>
            <a:ext cx="7046609" cy="923330"/>
          </a:xfrm>
          <a:prstGeom prst="rect">
            <a:avLst/>
          </a:prstGeom>
          <a:noFill/>
        </p:spPr>
        <p:txBody>
          <a:bodyPr wrap="none" lIns="91440" tIns="45720" rIns="91440" bIns="45720">
            <a:spAutoFit/>
          </a:bodyPr>
          <a:lstStyle/>
          <a:p>
            <a:pPr algn="ctr"/>
            <a:r>
              <a:rPr lang="en-US" sz="5400" b="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Aufstellung</a:t>
            </a:r>
            <a:r>
              <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des </a:t>
            </a:r>
            <a:r>
              <a:rPr lang="en-US" sz="5400" b="1" cap="none" spc="0"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Baumes</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0" name="9 - Εικόνα" descr="img_7342.jpg"/>
          <p:cNvPicPr>
            <a:picLocks noChangeAspect="1"/>
          </p:cNvPicPr>
          <p:nvPr/>
        </p:nvPicPr>
        <p:blipFill>
          <a:blip r:embed="rId3" cstate="print"/>
          <a:stretch>
            <a:fillRect/>
          </a:stretch>
        </p:blipFill>
        <p:spPr>
          <a:xfrm>
            <a:off x="4191000" y="3733800"/>
            <a:ext cx="4686300" cy="31242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Εικόνα" descr="header-almabtrieb-1286182560.jpg"/>
          <p:cNvPicPr>
            <a:picLocks noChangeAspect="1"/>
          </p:cNvPicPr>
          <p:nvPr/>
        </p:nvPicPr>
        <p:blipFill>
          <a:blip r:embed="rId2" cstate="print"/>
          <a:stretch>
            <a:fillRect/>
          </a:stretch>
        </p:blipFill>
        <p:spPr>
          <a:xfrm>
            <a:off x="0" y="0"/>
            <a:ext cx="9144000" cy="1524000"/>
          </a:xfrm>
          <a:prstGeom prst="rect">
            <a:avLst/>
          </a:prstGeom>
        </p:spPr>
      </p:pic>
      <p:pic>
        <p:nvPicPr>
          <p:cNvPr id="4" name="3 - Θέση περιεχομένου" descr="bavarian-traditional-ceremony_19.jpg"/>
          <p:cNvPicPr>
            <a:picLocks noGrp="1" noChangeAspect="1"/>
          </p:cNvPicPr>
          <p:nvPr>
            <p:ph idx="1"/>
          </p:nvPr>
        </p:nvPicPr>
        <p:blipFill>
          <a:blip r:embed="rId3" cstate="print"/>
          <a:stretch>
            <a:fillRect/>
          </a:stretch>
        </p:blipFill>
        <p:spPr>
          <a:xfrm>
            <a:off x="0" y="2667000"/>
            <a:ext cx="4724400" cy="4191000"/>
          </a:xfrm>
          <a:prstGeom prst="rect">
            <a:avLst/>
          </a:prstGeom>
          <a:ln>
            <a:noFill/>
          </a:ln>
          <a:effectLst>
            <a:softEdge rad="112500"/>
          </a:effectLst>
        </p:spPr>
      </p:pic>
      <p:sp>
        <p:nvSpPr>
          <p:cNvPr id="7" name="6 - Ορθογώνιο"/>
          <p:cNvSpPr/>
          <p:nvPr/>
        </p:nvSpPr>
        <p:spPr>
          <a:xfrm>
            <a:off x="3352800" y="1676400"/>
            <a:ext cx="2365649"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Maifest</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8" name="7 - Εικόνα" descr="Maibaum_2008.jpg"/>
          <p:cNvPicPr>
            <a:picLocks noChangeAspect="1"/>
          </p:cNvPicPr>
          <p:nvPr/>
        </p:nvPicPr>
        <p:blipFill>
          <a:blip r:embed="rId4" cstate="print"/>
          <a:stretch>
            <a:fillRect/>
          </a:stretch>
        </p:blipFill>
        <p:spPr>
          <a:xfrm>
            <a:off x="4724400" y="2743200"/>
            <a:ext cx="4233256" cy="39624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pic>
        <p:nvPicPr>
          <p:cNvPr id="5" name="4 - Εικόνα" descr="816637_m3w561h315q80v31192_baum3-6160.jpg"/>
          <p:cNvPicPr>
            <a:picLocks noChangeAspect="1"/>
          </p:cNvPicPr>
          <p:nvPr/>
        </p:nvPicPr>
        <p:blipFill>
          <a:blip r:embed="rId2" cstate="print"/>
          <a:stretch>
            <a:fillRect/>
          </a:stretch>
        </p:blipFill>
        <p:spPr>
          <a:xfrm>
            <a:off x="4896322" y="4267200"/>
            <a:ext cx="4247678" cy="2385060"/>
          </a:xfrm>
          <a:prstGeom prst="rect">
            <a:avLst/>
          </a:prstGeom>
        </p:spPr>
      </p:pic>
      <p:sp>
        <p:nvSpPr>
          <p:cNvPr id="3" name="2 - Θέση περιεχομένου"/>
          <p:cNvSpPr>
            <a:spLocks noGrp="1"/>
          </p:cNvSpPr>
          <p:nvPr>
            <p:ph idx="1"/>
          </p:nvPr>
        </p:nvSpPr>
        <p:spPr>
          <a:xfrm>
            <a:off x="0" y="1066800"/>
            <a:ext cx="5486400" cy="5029200"/>
          </a:xfrm>
        </p:spPr>
        <p:txBody>
          <a:bodyPr>
            <a:normAutofit fontScale="77500" lnSpcReduction="20000"/>
          </a:bodyPr>
          <a:lstStyle/>
          <a:p>
            <a:pPr>
              <a:buNone/>
            </a:pPr>
            <a:r>
              <a:rPr lang="de-DE" b="1" dirty="0" smtClean="0"/>
              <a:t>    Von </a:t>
            </a:r>
            <a:r>
              <a:rPr lang="de-DE" b="1" dirty="0"/>
              <a:t>der Größe des Baumes ist ein weiterer Brauch abhängig: d</a:t>
            </a:r>
            <a:r>
              <a:rPr lang="de-DE" b="1" dirty="0" smtClean="0"/>
              <a:t>as </a:t>
            </a:r>
            <a:r>
              <a:rPr lang="de-DE" b="1" u="sng" dirty="0">
                <a:solidFill>
                  <a:schemeClr val="accent6">
                    <a:lumMod val="75000"/>
                  </a:schemeClr>
                </a:solidFill>
              </a:rPr>
              <a:t>Maibaumstehlen. </a:t>
            </a:r>
            <a:endParaRPr lang="de-DE" b="1" u="sng" dirty="0" smtClean="0">
              <a:solidFill>
                <a:schemeClr val="accent6">
                  <a:lumMod val="75000"/>
                </a:schemeClr>
              </a:solidFill>
            </a:endParaRPr>
          </a:p>
          <a:p>
            <a:pPr>
              <a:buNone/>
            </a:pPr>
            <a:endParaRPr lang="de-DE" b="1" dirty="0">
              <a:solidFill>
                <a:schemeClr val="accent6">
                  <a:lumMod val="75000"/>
                </a:schemeClr>
              </a:solidFill>
            </a:endParaRPr>
          </a:p>
          <a:p>
            <a:pPr>
              <a:buNone/>
            </a:pPr>
            <a:r>
              <a:rPr lang="de-DE" b="1" dirty="0"/>
              <a:t> </a:t>
            </a:r>
            <a:r>
              <a:rPr lang="de-DE" b="1" dirty="0" smtClean="0"/>
              <a:t>   Die </a:t>
            </a:r>
            <a:r>
              <a:rPr lang="de-DE" b="1" dirty="0"/>
              <a:t>Einwohner benachbarter Dörfer versuchen, sich gegenseitig den Maibaum zu klauen. </a:t>
            </a:r>
            <a:endParaRPr lang="de-DE" b="1" dirty="0" smtClean="0"/>
          </a:p>
          <a:p>
            <a:pPr>
              <a:buNone/>
            </a:pPr>
            <a:r>
              <a:rPr lang="de-DE" b="1" dirty="0"/>
              <a:t> </a:t>
            </a:r>
            <a:r>
              <a:rPr lang="de-DE" b="1" dirty="0" smtClean="0"/>
              <a:t>    In </a:t>
            </a:r>
            <a:r>
              <a:rPr lang="de-DE" b="1" dirty="0"/>
              <a:t>der Regel findet der "Raubzug" bei Nacht statt. Gelingt das Vorhaben, muss der Baum vom bestohlenen Ort wieder freigekauft werden. Das "Lösegeld" wird in der Regel in Form von Bier oder Hochprozentigen gezahlt.</a:t>
            </a:r>
          </a:p>
          <a:p>
            <a:endParaRPr lang="en-US" b="1" dirty="0"/>
          </a:p>
        </p:txBody>
      </p:sp>
      <p:sp>
        <p:nvSpPr>
          <p:cNvPr id="4" name="3 - Ορθογώνιο"/>
          <p:cNvSpPr/>
          <p:nvPr/>
        </p:nvSpPr>
        <p:spPr>
          <a:xfrm>
            <a:off x="1676400" y="0"/>
            <a:ext cx="5373395" cy="923330"/>
          </a:xfrm>
          <a:prstGeom prst="rect">
            <a:avLst/>
          </a:prstGeom>
          <a:noFill/>
        </p:spPr>
        <p:txBody>
          <a:bodyPr wrap="none" lIns="91440" tIns="45720" rIns="91440" bIns="45720">
            <a:spAutoFit/>
          </a:bodyPr>
          <a:lstStyle/>
          <a:p>
            <a:pPr algn="ctr"/>
            <a:r>
              <a:rPr lang="de-DE"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Maibaumstehlen </a:t>
            </a:r>
            <a:endParaRPr lang="en-U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8488C4"/>
            </a:gs>
            <a:gs pos="53000">
              <a:srgbClr val="D4DEFF"/>
            </a:gs>
            <a:gs pos="83000">
              <a:srgbClr val="D4DEFF"/>
            </a:gs>
            <a:gs pos="100000">
              <a:srgbClr val="96AB94"/>
            </a:gs>
          </a:gsLst>
          <a:lin ang="5400000" scaled="0"/>
        </a:gradFill>
        <a:effectLst/>
      </p:bgPr>
    </p:bg>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600200"/>
            <a:ext cx="5181600" cy="4525963"/>
          </a:xfrm>
        </p:spPr>
        <p:txBody>
          <a:bodyPr>
            <a:normAutofit fontScale="92500" lnSpcReduction="20000"/>
          </a:bodyPr>
          <a:lstStyle/>
          <a:p>
            <a:r>
              <a:rPr lang="de-DE" sz="2600" dirty="0" smtClean="0"/>
              <a:t>In </a:t>
            </a:r>
            <a:r>
              <a:rPr lang="de-DE" sz="2600" dirty="0"/>
              <a:t>einigen Teilen Deutschlands haben sich neue Maibaum-Traditionen eingebürgert. </a:t>
            </a:r>
            <a:endParaRPr lang="de-DE" sz="2600" dirty="0" smtClean="0"/>
          </a:p>
          <a:p>
            <a:pPr>
              <a:buNone/>
            </a:pPr>
            <a:r>
              <a:rPr lang="de-DE" sz="2600" dirty="0"/>
              <a:t> </a:t>
            </a:r>
            <a:r>
              <a:rPr lang="de-DE" sz="2600" dirty="0" smtClean="0"/>
              <a:t>     Die </a:t>
            </a:r>
            <a:r>
              <a:rPr lang="de-DE" sz="2600" dirty="0"/>
              <a:t>unverheirateten Männer </a:t>
            </a:r>
            <a:r>
              <a:rPr lang="de-DE" sz="2600" dirty="0" smtClean="0"/>
              <a:t>setzen den </a:t>
            </a:r>
            <a:r>
              <a:rPr lang="de-DE" sz="2600" dirty="0"/>
              <a:t>Frauen einen Maibaum vor das Haus. </a:t>
            </a:r>
            <a:endParaRPr lang="de-DE" sz="2600" dirty="0" smtClean="0"/>
          </a:p>
          <a:p>
            <a:pPr>
              <a:buNone/>
            </a:pPr>
            <a:r>
              <a:rPr lang="de-DE" sz="2600" dirty="0"/>
              <a:t> </a:t>
            </a:r>
            <a:r>
              <a:rPr lang="de-DE" sz="2600" dirty="0" smtClean="0"/>
              <a:t>    Ein </a:t>
            </a:r>
            <a:r>
              <a:rPr lang="de-DE" sz="2600" dirty="0"/>
              <a:t>rotes </a:t>
            </a:r>
            <a:r>
              <a:rPr lang="de-DE" sz="2600" dirty="0" err="1"/>
              <a:t>Maiherz</a:t>
            </a:r>
            <a:r>
              <a:rPr lang="de-DE" sz="2600" dirty="0"/>
              <a:t> aus Holz mit dem Namen </a:t>
            </a:r>
            <a:r>
              <a:rPr lang="de-DE" sz="2800" dirty="0" smtClean="0"/>
              <a:t>des Baumstellers</a:t>
            </a:r>
            <a:r>
              <a:rPr lang="de-DE" sz="2600" dirty="0" smtClean="0"/>
              <a:t> </a:t>
            </a:r>
            <a:r>
              <a:rPr lang="de-DE" sz="2600" dirty="0"/>
              <a:t>sowie buntes Krepppapier verzieren die Birke</a:t>
            </a:r>
            <a:r>
              <a:rPr lang="de-DE" sz="2600" dirty="0" smtClean="0"/>
              <a:t>.</a:t>
            </a:r>
          </a:p>
          <a:p>
            <a:pPr>
              <a:buNone/>
            </a:pPr>
            <a:r>
              <a:rPr lang="de-DE" sz="2600" dirty="0"/>
              <a:t> </a:t>
            </a:r>
            <a:r>
              <a:rPr lang="de-DE" sz="2600" dirty="0" smtClean="0"/>
              <a:t>     </a:t>
            </a:r>
            <a:r>
              <a:rPr lang="de-DE" sz="2600" dirty="0"/>
              <a:t>Nach einem Monat wird der Liebesbeweis wieder abgeholt und der tüchtige Mann wird mit einem Kasten Bier </a:t>
            </a:r>
            <a:r>
              <a:rPr lang="de-DE" sz="2600" dirty="0" smtClean="0"/>
              <a:t>belohnt</a:t>
            </a:r>
            <a:r>
              <a:rPr lang="de-DE" dirty="0"/>
              <a:t>.</a:t>
            </a:r>
            <a:endParaRPr lang="en-US" dirty="0"/>
          </a:p>
        </p:txBody>
      </p:sp>
      <p:sp>
        <p:nvSpPr>
          <p:cNvPr id="7" name="6 - Ορθογώνιο"/>
          <p:cNvSpPr/>
          <p:nvPr/>
        </p:nvSpPr>
        <p:spPr>
          <a:xfrm>
            <a:off x="609600" y="381000"/>
            <a:ext cx="8056180" cy="70788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de-DE" sz="40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Tradition: Maibaum als Liebesbeweis</a:t>
            </a:r>
            <a:endParaRPr lang="en-US" sz="40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8" name="7 - Εικόνα" descr="MaibaumHausWeb.jpg"/>
          <p:cNvPicPr>
            <a:picLocks noChangeAspect="1"/>
          </p:cNvPicPr>
          <p:nvPr/>
        </p:nvPicPr>
        <p:blipFill>
          <a:blip r:embed="rId2" cstate="print"/>
          <a:stretch>
            <a:fillRect/>
          </a:stretch>
        </p:blipFill>
        <p:spPr>
          <a:xfrm>
            <a:off x="6553200" y="1524000"/>
            <a:ext cx="2381250" cy="4762500"/>
          </a:xfrm>
          <a:prstGeom prst="rect">
            <a:avLst/>
          </a:prstGeom>
        </p:spPr>
      </p:pic>
      <p:pic>
        <p:nvPicPr>
          <p:cNvPr id="9" name="8 - Εικόνα" descr="maibaum1.serendipityThumb.jpg"/>
          <p:cNvPicPr>
            <a:picLocks noChangeAspect="1"/>
          </p:cNvPicPr>
          <p:nvPr/>
        </p:nvPicPr>
        <p:blipFill>
          <a:blip r:embed="rId3" cstate="print"/>
          <a:stretch>
            <a:fillRect/>
          </a:stretch>
        </p:blipFill>
        <p:spPr>
          <a:xfrm>
            <a:off x="5334000" y="3352800"/>
            <a:ext cx="1133475" cy="17145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03D4A8"/>
            </a:gs>
            <a:gs pos="25000">
              <a:srgbClr val="21D6E0"/>
            </a:gs>
            <a:gs pos="75000">
              <a:srgbClr val="0087E6"/>
            </a:gs>
            <a:gs pos="100000">
              <a:srgbClr val="005CBF"/>
            </a:gs>
          </a:gsLst>
          <a:lin ang="5400000" scaled="0"/>
        </a:gra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 </a:t>
            </a:r>
            <a:endParaRPr lang="en-US" dirty="0"/>
          </a:p>
        </p:txBody>
      </p:sp>
      <p:sp>
        <p:nvSpPr>
          <p:cNvPr id="3" name="2 - Θέση περιεχομένου"/>
          <p:cNvSpPr>
            <a:spLocks noGrp="1"/>
          </p:cNvSpPr>
          <p:nvPr>
            <p:ph idx="1"/>
          </p:nvPr>
        </p:nvSpPr>
        <p:spPr>
          <a:xfrm>
            <a:off x="457200" y="1600200"/>
            <a:ext cx="8229600" cy="4952999"/>
          </a:xfrm>
        </p:spPr>
        <p:txBody>
          <a:bodyPr>
            <a:normAutofit fontScale="92500" lnSpcReduction="10000"/>
          </a:bodyPr>
          <a:lstStyle/>
          <a:p>
            <a:pPr>
              <a:buNone/>
            </a:pPr>
            <a:r>
              <a:rPr lang="de-DE" dirty="0" smtClean="0"/>
              <a:t>    </a:t>
            </a:r>
            <a:r>
              <a:rPr lang="de-DE" sz="2800" dirty="0" smtClean="0"/>
              <a:t>Alles </a:t>
            </a:r>
            <a:r>
              <a:rPr lang="de-DE" sz="2800" dirty="0"/>
              <a:t>neu macht der Mai </a:t>
            </a:r>
            <a:r>
              <a:rPr lang="de-DE" sz="2800" dirty="0" smtClean="0"/>
              <a:t/>
            </a:r>
            <a:br>
              <a:rPr lang="de-DE" sz="2800" dirty="0" smtClean="0"/>
            </a:br>
            <a:r>
              <a:rPr lang="de-DE" sz="2800" dirty="0"/>
              <a:t>macht die Seele frisch und frei, </a:t>
            </a:r>
            <a:r>
              <a:rPr lang="de-DE" sz="2800" dirty="0" smtClean="0"/>
              <a:t/>
            </a:r>
            <a:br>
              <a:rPr lang="de-DE" sz="2800" dirty="0" smtClean="0"/>
            </a:br>
            <a:r>
              <a:rPr lang="de-DE" sz="2800" dirty="0"/>
              <a:t>kommt heraus, lasst das Haus, </a:t>
            </a:r>
            <a:r>
              <a:rPr lang="de-DE" sz="2800" dirty="0" smtClean="0"/>
              <a:t/>
            </a:r>
            <a:br>
              <a:rPr lang="de-DE" sz="2800" dirty="0" smtClean="0"/>
            </a:br>
            <a:r>
              <a:rPr lang="de-DE" sz="2800" dirty="0"/>
              <a:t>windet einen Strauß! </a:t>
            </a:r>
            <a:r>
              <a:rPr lang="de-DE" sz="2800" dirty="0" smtClean="0"/>
              <a:t/>
            </a:r>
            <a:br>
              <a:rPr lang="de-DE" sz="2800" dirty="0" smtClean="0"/>
            </a:br>
            <a:r>
              <a:rPr lang="de-DE" sz="2800" dirty="0"/>
              <a:t>Rings erglänze Sonnenschein, </a:t>
            </a:r>
            <a:r>
              <a:rPr lang="de-DE" sz="2800" dirty="0" smtClean="0"/>
              <a:t/>
            </a:r>
            <a:br>
              <a:rPr lang="de-DE" sz="2800" dirty="0" smtClean="0"/>
            </a:br>
            <a:r>
              <a:rPr lang="de-DE" sz="2800" dirty="0"/>
              <a:t>duftend prangen Flur und Hain, </a:t>
            </a:r>
            <a:r>
              <a:rPr lang="de-DE" sz="2800" dirty="0" smtClean="0"/>
              <a:t/>
            </a:r>
            <a:br>
              <a:rPr lang="de-DE" sz="2800" dirty="0" smtClean="0"/>
            </a:br>
            <a:r>
              <a:rPr lang="de-DE" sz="2800" dirty="0"/>
              <a:t>Vogelsang, Hörnerklang </a:t>
            </a:r>
            <a:r>
              <a:rPr lang="de-DE" sz="2800" dirty="0" smtClean="0"/>
              <a:t/>
            </a:r>
            <a:br>
              <a:rPr lang="de-DE" sz="2800" dirty="0" smtClean="0"/>
            </a:br>
            <a:r>
              <a:rPr lang="de-DE" sz="2800" dirty="0"/>
              <a:t>tönt den Wald entlang. </a:t>
            </a:r>
            <a:endParaRPr lang="de-DE" sz="2800" dirty="0" smtClean="0"/>
          </a:p>
          <a:p>
            <a:pPr>
              <a:buNone/>
            </a:pPr>
            <a:endParaRPr lang="de-DE" sz="2800" dirty="0"/>
          </a:p>
          <a:p>
            <a:pPr>
              <a:buNone/>
            </a:pPr>
            <a:r>
              <a:rPr lang="de-DE" sz="2800" dirty="0" smtClean="0"/>
              <a:t>     Bearbeitet von </a:t>
            </a:r>
            <a:r>
              <a:rPr lang="de-DE" sz="2800" smtClean="0"/>
              <a:t>:</a:t>
            </a:r>
            <a:r>
              <a:rPr lang="de-DE" sz="2800" b="1" smtClean="0">
                <a:solidFill>
                  <a:srgbClr val="FF0000"/>
                </a:solidFill>
              </a:rPr>
              <a:t>PAVLIDOU  </a:t>
            </a:r>
            <a:r>
              <a:rPr lang="de-DE" sz="2800" b="1" dirty="0" smtClean="0">
                <a:solidFill>
                  <a:srgbClr val="FF0000"/>
                </a:solidFill>
              </a:rPr>
              <a:t>GEORGIA</a:t>
            </a:r>
            <a:br>
              <a:rPr lang="de-DE" sz="2800" b="1" dirty="0" smtClean="0">
                <a:solidFill>
                  <a:srgbClr val="FF0000"/>
                </a:solidFill>
              </a:rPr>
            </a:br>
            <a:r>
              <a:rPr lang="de-DE" sz="2800" b="1" dirty="0" smtClean="0">
                <a:solidFill>
                  <a:srgbClr val="FF0000"/>
                </a:solidFill>
              </a:rPr>
              <a:t>GYMNASIUM  GENISEA </a:t>
            </a:r>
            <a:r>
              <a:rPr lang="el-GR" sz="2800" b="1" dirty="0" smtClean="0">
                <a:solidFill>
                  <a:srgbClr val="FF0000"/>
                </a:solidFill>
              </a:rPr>
              <a:t>  ΧΑΝΤΗΙ</a:t>
            </a:r>
            <a:r>
              <a:rPr lang="de-DE" sz="2800" b="1" dirty="0" smtClean="0">
                <a:solidFill>
                  <a:srgbClr val="FF0000"/>
                </a:solidFill>
              </a:rPr>
              <a:t/>
            </a:r>
            <a:br>
              <a:rPr lang="de-DE" sz="2800" b="1" dirty="0" smtClean="0">
                <a:solidFill>
                  <a:srgbClr val="FF0000"/>
                </a:solidFill>
              </a:rPr>
            </a:br>
            <a:endParaRPr lang="en-US" sz="2800" b="1" dirty="0">
              <a:solidFill>
                <a:srgbClr val="FF0000"/>
              </a:solidFill>
            </a:endParaRPr>
          </a:p>
        </p:txBody>
      </p:sp>
      <p:sp>
        <p:nvSpPr>
          <p:cNvPr id="5" name="4 - Ορθογώνιο"/>
          <p:cNvSpPr/>
          <p:nvPr/>
        </p:nvSpPr>
        <p:spPr>
          <a:xfrm>
            <a:off x="2667000" y="381000"/>
            <a:ext cx="2888932"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GEDICHT </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265</TotalTime>
  <Words>266</Words>
  <Application>Microsoft Office PowerPoint</Application>
  <PresentationFormat>Προβολή στην οθόνη (4:3)</PresentationFormat>
  <Paragraphs>40</Paragraphs>
  <Slides>9</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9</vt:i4>
      </vt:variant>
    </vt:vector>
  </HeadingPairs>
  <TitlesOfParts>
    <vt:vector size="10" baseType="lpstr">
      <vt:lpstr>Θέμα του Office</vt:lpstr>
      <vt:lpstr>Διαφάνεια 1</vt:lpstr>
      <vt:lpstr>Διαφάνεια 2</vt:lpstr>
      <vt:lpstr> </vt:lpstr>
      <vt:lpstr>Διαφάνεια 4</vt:lpstr>
      <vt:lpstr> </vt:lpstr>
      <vt:lpstr>Διαφάνεια 6</vt:lpstr>
      <vt:lpstr>Διαφάνεια 7</vt:lpstr>
      <vt:lpstr>Διαφάνεια 8</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Maifest Das Maifest wird von Ort zu Ort verschieden gefeiert.. Deutschlandweit werden am 1. Mai zahlreiche Maibäume aufgerichtet, die in der Regel einen Monat stehen bleiben.</dc:title>
  <dc:creator>Georgia</dc:creator>
  <cp:lastModifiedBy>Georgia</cp:lastModifiedBy>
  <cp:revision>31</cp:revision>
  <dcterms:created xsi:type="dcterms:W3CDTF">2016-05-03T08:23:56Z</dcterms:created>
  <dcterms:modified xsi:type="dcterms:W3CDTF">2016-05-03T17:23:23Z</dcterms:modified>
</cp:coreProperties>
</file>