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1" r:id="rId6"/>
    <p:sldId id="262"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3" roundtripDataSignature="AMtx7mhBVMVO2Eob7YZcscdszzYPaGzf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4"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89635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slajd" type="title">
  <p:cSld name="TITLE">
    <p:spTree>
      <p:nvGrpSpPr>
        <p:cNvPr id="1" name="Shape 12"/>
        <p:cNvGrpSpPr/>
        <p:nvPr/>
      </p:nvGrpSpPr>
      <p:grpSpPr>
        <a:xfrm>
          <a:off x="0" y="0"/>
          <a:ext cx="0" cy="0"/>
          <a:chOff x="0" y="0"/>
          <a:chExt cx="0" cy="0"/>
        </a:xfrm>
      </p:grpSpPr>
      <p:pic>
        <p:nvPicPr>
          <p:cNvPr id="13" name="Google Shape;13;p9"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4" name="Google Shape;14;p9"/>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9"/>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9"/>
          <p:cNvSpPr txBox="1">
            <a:spLocks noGrp="1"/>
          </p:cNvSpPr>
          <p:nvPr>
            <p:ph type="dt" idx="10"/>
          </p:nvPr>
        </p:nvSpPr>
        <p:spPr>
          <a:xfrm>
            <a:off x="7909561" y="4314328"/>
            <a:ext cx="2910840" cy="374642"/>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9"/>
          <p:cNvSpPr txBox="1">
            <a:spLocks noGrp="1"/>
          </p:cNvSpPr>
          <p:nvPr>
            <p:ph type="ftr" idx="11"/>
          </p:nvPr>
        </p:nvSpPr>
        <p:spPr>
          <a:xfrm>
            <a:off x="1371600" y="4323845"/>
            <a:ext cx="6400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
          <p:cNvSpPr txBox="1">
            <a:spLocks noGrp="1"/>
          </p:cNvSpPr>
          <p:nvPr>
            <p:ph type="sldNum" idx="12"/>
          </p:nvPr>
        </p:nvSpPr>
        <p:spPr>
          <a:xfrm>
            <a:off x="8077200" y="143086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ska slika s opisom">
  <p:cSld name="Panoramska slika s opisom">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685777" y="4697360"/>
            <a:ext cx="10822034"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8"/>
          <p:cNvSpPr>
            <a:spLocks noGrp="1"/>
          </p:cNvSpPr>
          <p:nvPr>
            <p:ph type="pic" idx="2"/>
          </p:nvPr>
        </p:nvSpPr>
        <p:spPr>
          <a:xfrm>
            <a:off x="681727" y="941439"/>
            <a:ext cx="10821840" cy="347816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18"/>
          <p:cNvSpPr txBox="1">
            <a:spLocks noGrp="1"/>
          </p:cNvSpPr>
          <p:nvPr>
            <p:ph type="body" idx="1"/>
          </p:nvPr>
        </p:nvSpPr>
        <p:spPr>
          <a:xfrm>
            <a:off x="685800" y="5516715"/>
            <a:ext cx="10820400" cy="701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8"/>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Naslov i opis">
  <p:cSld name="Naslov i opis">
    <p:spTree>
      <p:nvGrpSpPr>
        <p:cNvPr id="1" name="Shape 78"/>
        <p:cNvGrpSpPr/>
        <p:nvPr/>
      </p:nvGrpSpPr>
      <p:grpSpPr>
        <a:xfrm>
          <a:off x="0" y="0"/>
          <a:ext cx="0" cy="0"/>
          <a:chOff x="0" y="0"/>
          <a:chExt cx="0" cy="0"/>
        </a:xfrm>
      </p:grpSpPr>
      <p:pic>
        <p:nvPicPr>
          <p:cNvPr id="79" name="Google Shape;79;p19"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0" name="Google Shape;80;p19"/>
          <p:cNvSpPr txBox="1">
            <a:spLocks noGrp="1"/>
          </p:cNvSpPr>
          <p:nvPr>
            <p:ph type="title"/>
          </p:nvPr>
        </p:nvSpPr>
        <p:spPr>
          <a:xfrm>
            <a:off x="685800" y="753532"/>
            <a:ext cx="10820400" cy="2802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txBox="1">
            <a:spLocks noGrp="1"/>
          </p:cNvSpPr>
          <p:nvPr>
            <p:ph type="body" idx="1"/>
          </p:nvPr>
        </p:nvSpPr>
        <p:spPr>
          <a:xfrm>
            <a:off x="1024467" y="3649133"/>
            <a:ext cx="10130516" cy="9990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9"/>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itat s opisom">
  <p:cSld name="Citat s opisom">
    <p:spTree>
      <p:nvGrpSpPr>
        <p:cNvPr id="1" name="Shape 85"/>
        <p:cNvGrpSpPr/>
        <p:nvPr/>
      </p:nvGrpSpPr>
      <p:grpSpPr>
        <a:xfrm>
          <a:off x="0" y="0"/>
          <a:ext cx="0" cy="0"/>
          <a:chOff x="0" y="0"/>
          <a:chExt cx="0" cy="0"/>
        </a:xfrm>
      </p:grpSpPr>
      <p:pic>
        <p:nvPicPr>
          <p:cNvPr id="86" name="Google Shape;86;p20"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7" name="Google Shape;87;p20"/>
          <p:cNvSpPr txBox="1">
            <a:spLocks noGrp="1"/>
          </p:cNvSpPr>
          <p:nvPr>
            <p:ph type="title"/>
          </p:nvPr>
        </p:nvSpPr>
        <p:spPr>
          <a:xfrm>
            <a:off x="1024467" y="753533"/>
            <a:ext cx="10151533" cy="2604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0"/>
          <p:cNvSpPr txBox="1">
            <a:spLocks noGrp="1"/>
          </p:cNvSpPr>
          <p:nvPr>
            <p:ph type="body" idx="1"/>
          </p:nvPr>
        </p:nvSpPr>
        <p:spPr>
          <a:xfrm>
            <a:off x="1303865" y="3365556"/>
            <a:ext cx="9592736" cy="444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20"/>
          <p:cNvSpPr txBox="1">
            <a:spLocks noGrp="1"/>
          </p:cNvSpPr>
          <p:nvPr>
            <p:ph type="body" idx="2"/>
          </p:nvPr>
        </p:nvSpPr>
        <p:spPr>
          <a:xfrm>
            <a:off x="1024467" y="3959862"/>
            <a:ext cx="10151533" cy="67987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20"/>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0"/>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
        <p:nvSpPr>
          <p:cNvPr id="93" name="Google Shape;93;p20"/>
          <p:cNvSpPr txBox="1"/>
          <p:nvPr/>
        </p:nvSpPr>
        <p:spPr>
          <a:xfrm>
            <a:off x="476250" y="933450"/>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entury Gothic"/>
              <a:buNone/>
            </a:pPr>
            <a:r>
              <a:rPr lang="hr-HR" sz="8000" b="0" i="0" u="none" strike="noStrike" cap="none">
                <a:solidFill>
                  <a:schemeClr val="dk1"/>
                </a:solidFill>
                <a:latin typeface="Century Gothic"/>
                <a:ea typeface="Century Gothic"/>
                <a:cs typeface="Century Gothic"/>
                <a:sym typeface="Century Gothic"/>
              </a:rPr>
              <a:t>“</a:t>
            </a:r>
            <a:endParaRPr/>
          </a:p>
        </p:txBody>
      </p:sp>
      <p:sp>
        <p:nvSpPr>
          <p:cNvPr id="94" name="Google Shape;94;p20"/>
          <p:cNvSpPr txBox="1"/>
          <p:nvPr/>
        </p:nvSpPr>
        <p:spPr>
          <a:xfrm>
            <a:off x="10984230" y="270129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entury Gothic"/>
              <a:buNone/>
            </a:pPr>
            <a:r>
              <a:rPr lang="hr-HR" sz="8000" b="0" i="0" u="none" strike="noStrike"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artica s nazivom">
  <p:cSld name="Kartica s nazivom">
    <p:spTree>
      <p:nvGrpSpPr>
        <p:cNvPr id="1" name="Shape 95"/>
        <p:cNvGrpSpPr/>
        <p:nvPr/>
      </p:nvGrpSpPr>
      <p:grpSpPr>
        <a:xfrm>
          <a:off x="0" y="0"/>
          <a:ext cx="0" cy="0"/>
          <a:chOff x="0" y="0"/>
          <a:chExt cx="0" cy="0"/>
        </a:xfrm>
      </p:grpSpPr>
      <p:pic>
        <p:nvPicPr>
          <p:cNvPr id="96" name="Google Shape;96;p21"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97" name="Google Shape;97;p21"/>
          <p:cNvSpPr txBox="1">
            <a:spLocks noGrp="1"/>
          </p:cNvSpPr>
          <p:nvPr>
            <p:ph type="title"/>
          </p:nvPr>
        </p:nvSpPr>
        <p:spPr>
          <a:xfrm>
            <a:off x="1024495" y="1124701"/>
            <a:ext cx="10146186"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1"/>
          <p:cNvSpPr txBox="1">
            <a:spLocks noGrp="1"/>
          </p:cNvSpPr>
          <p:nvPr>
            <p:ph type="body" idx="1"/>
          </p:nvPr>
        </p:nvSpPr>
        <p:spPr>
          <a:xfrm>
            <a:off x="1024467" y="3648315"/>
            <a:ext cx="10144654" cy="9998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21"/>
          <p:cNvSpPr txBox="1">
            <a:spLocks noGrp="1"/>
          </p:cNvSpPr>
          <p:nvPr>
            <p:ph type="dt" idx="10"/>
          </p:nvPr>
        </p:nvSpPr>
        <p:spPr>
          <a:xfrm>
            <a:off x="7814452" y="378883"/>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1"/>
          <p:cNvSpPr txBox="1">
            <a:spLocks noGrp="1"/>
          </p:cNvSpPr>
          <p:nvPr>
            <p:ph type="ftr" idx="11"/>
          </p:nvPr>
        </p:nvSpPr>
        <p:spPr>
          <a:xfrm>
            <a:off x="685800" y="378883"/>
            <a:ext cx="699149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stupca">
  <p:cSld name="3 stupca">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2895600" y="761999"/>
            <a:ext cx="8610599" cy="1303867"/>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2"/>
          <p:cNvSpPr txBox="1">
            <a:spLocks noGrp="1"/>
          </p:cNvSpPr>
          <p:nvPr>
            <p:ph type="body" idx="1"/>
          </p:nvPr>
        </p:nvSpPr>
        <p:spPr>
          <a:xfrm>
            <a:off x="685800" y="2202080"/>
            <a:ext cx="3456432" cy="61732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22"/>
          <p:cNvSpPr txBox="1">
            <a:spLocks noGrp="1"/>
          </p:cNvSpPr>
          <p:nvPr>
            <p:ph type="body" idx="2"/>
          </p:nvPr>
        </p:nvSpPr>
        <p:spPr>
          <a:xfrm>
            <a:off x="685799" y="2904565"/>
            <a:ext cx="3456432" cy="33141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06" name="Google Shape;106;p22"/>
          <p:cNvSpPr txBox="1">
            <a:spLocks noGrp="1"/>
          </p:cNvSpPr>
          <p:nvPr>
            <p:ph type="body" idx="3"/>
          </p:nvPr>
        </p:nvSpPr>
        <p:spPr>
          <a:xfrm>
            <a:off x="4368800" y="2201333"/>
            <a:ext cx="3456432" cy="626534"/>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22"/>
          <p:cNvSpPr txBox="1">
            <a:spLocks noGrp="1"/>
          </p:cNvSpPr>
          <p:nvPr>
            <p:ph type="body" idx="4"/>
          </p:nvPr>
        </p:nvSpPr>
        <p:spPr>
          <a:xfrm>
            <a:off x="4366858" y="2904067"/>
            <a:ext cx="3456432" cy="33146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08" name="Google Shape;108;p22"/>
          <p:cNvSpPr txBox="1">
            <a:spLocks noGrp="1"/>
          </p:cNvSpPr>
          <p:nvPr>
            <p:ph type="body" idx="5"/>
          </p:nvPr>
        </p:nvSpPr>
        <p:spPr>
          <a:xfrm>
            <a:off x="8051800" y="2192866"/>
            <a:ext cx="3456432" cy="626534"/>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22"/>
          <p:cNvSpPr txBox="1">
            <a:spLocks noGrp="1"/>
          </p:cNvSpPr>
          <p:nvPr>
            <p:ph type="body" idx="6"/>
          </p:nvPr>
        </p:nvSpPr>
        <p:spPr>
          <a:xfrm>
            <a:off x="8051801" y="2904565"/>
            <a:ext cx="3456432" cy="33141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stupca sa slikama">
  <p:cSld name="3 stupca sa slikama">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895600" y="762000"/>
            <a:ext cx="8610599"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a:off x="688618" y="4191000"/>
            <a:ext cx="3451582" cy="682765"/>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23"/>
          <p:cNvSpPr>
            <a:spLocks noGrp="1"/>
          </p:cNvSpPr>
          <p:nvPr>
            <p:ph type="pic" idx="2"/>
          </p:nvPr>
        </p:nvSpPr>
        <p:spPr>
          <a:xfrm>
            <a:off x="688618" y="2362200"/>
            <a:ext cx="3451582"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17" name="Google Shape;117;p23"/>
          <p:cNvSpPr txBox="1">
            <a:spLocks noGrp="1"/>
          </p:cNvSpPr>
          <p:nvPr>
            <p:ph type="body" idx="3"/>
          </p:nvPr>
        </p:nvSpPr>
        <p:spPr>
          <a:xfrm>
            <a:off x="688618" y="4873764"/>
            <a:ext cx="3451582"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8" name="Google Shape;118;p23"/>
          <p:cNvSpPr txBox="1">
            <a:spLocks noGrp="1"/>
          </p:cNvSpPr>
          <p:nvPr>
            <p:ph type="body" idx="4"/>
          </p:nvPr>
        </p:nvSpPr>
        <p:spPr>
          <a:xfrm>
            <a:off x="4374263" y="4191000"/>
            <a:ext cx="3448935" cy="682765"/>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23"/>
          <p:cNvSpPr>
            <a:spLocks noGrp="1"/>
          </p:cNvSpPr>
          <p:nvPr>
            <p:ph type="pic" idx="5"/>
          </p:nvPr>
        </p:nvSpPr>
        <p:spPr>
          <a:xfrm>
            <a:off x="4374263" y="2362200"/>
            <a:ext cx="3448936"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0" name="Google Shape;120;p23"/>
          <p:cNvSpPr txBox="1">
            <a:spLocks noGrp="1"/>
          </p:cNvSpPr>
          <p:nvPr>
            <p:ph type="body" idx="6"/>
          </p:nvPr>
        </p:nvSpPr>
        <p:spPr>
          <a:xfrm>
            <a:off x="4374264" y="4873763"/>
            <a:ext cx="3448935"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1" name="Google Shape;121;p23"/>
          <p:cNvSpPr txBox="1">
            <a:spLocks noGrp="1"/>
          </p:cNvSpPr>
          <p:nvPr>
            <p:ph type="body" idx="7"/>
          </p:nvPr>
        </p:nvSpPr>
        <p:spPr>
          <a:xfrm>
            <a:off x="8049731" y="4191000"/>
            <a:ext cx="3456469" cy="682765"/>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3"/>
          <p:cNvSpPr>
            <a:spLocks noGrp="1"/>
          </p:cNvSpPr>
          <p:nvPr>
            <p:ph type="pic" idx="8"/>
          </p:nvPr>
        </p:nvSpPr>
        <p:spPr>
          <a:xfrm>
            <a:off x="8049855" y="2362200"/>
            <a:ext cx="3447878"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3" name="Google Shape;123;p23"/>
          <p:cNvSpPr txBox="1">
            <a:spLocks noGrp="1"/>
          </p:cNvSpPr>
          <p:nvPr>
            <p:ph type="body" idx="9"/>
          </p:nvPr>
        </p:nvSpPr>
        <p:spPr>
          <a:xfrm>
            <a:off x="8049731" y="4873761"/>
            <a:ext cx="3452445"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4" name="Google Shape;124;p23"/>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3"/>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3"/>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slov i okomiti tekst" type="vertTx">
  <p:cSld name="VERTICAL_TEXT">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4"/>
          <p:cNvSpPr txBox="1">
            <a:spLocks noGrp="1"/>
          </p:cNvSpPr>
          <p:nvPr>
            <p:ph type="body" idx="1"/>
          </p:nvPr>
        </p:nvSpPr>
        <p:spPr>
          <a:xfrm rot="5400000">
            <a:off x="4083937" y="-1203579"/>
            <a:ext cx="4024125" cy="10820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4"/>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4"/>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4"/>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komiti naslov i tekst" type="vertTitleAndTx">
  <p:cSld name="VERTICAL_TITLE_AND_VERTICAL_TEXT">
    <p:spTree>
      <p:nvGrpSpPr>
        <p:cNvPr id="1" name="Shape 133"/>
        <p:cNvGrpSpPr/>
        <p:nvPr/>
      </p:nvGrpSpPr>
      <p:grpSpPr>
        <a:xfrm>
          <a:off x="0" y="0"/>
          <a:ext cx="0" cy="0"/>
          <a:chOff x="0" y="0"/>
          <a:chExt cx="0" cy="0"/>
        </a:xfrm>
      </p:grpSpPr>
      <p:pic>
        <p:nvPicPr>
          <p:cNvPr id="134" name="Google Shape;134;p25"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35" name="Google Shape;135;p25"/>
          <p:cNvSpPr txBox="1">
            <a:spLocks noGrp="1"/>
          </p:cNvSpPr>
          <p:nvPr>
            <p:ph type="title"/>
          </p:nvPr>
        </p:nvSpPr>
        <p:spPr>
          <a:xfrm rot="5400000">
            <a:off x="8525933" y="1667933"/>
            <a:ext cx="3903133" cy="205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5"/>
          <p:cNvSpPr txBox="1">
            <a:spLocks noGrp="1"/>
          </p:cNvSpPr>
          <p:nvPr>
            <p:ph type="body" idx="1"/>
          </p:nvPr>
        </p:nvSpPr>
        <p:spPr>
          <a:xfrm rot="5400000">
            <a:off x="3175000" y="-1405467"/>
            <a:ext cx="3903133" cy="82042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5"/>
          <p:cNvSpPr txBox="1">
            <a:spLocks noGrp="1"/>
          </p:cNvSpPr>
          <p:nvPr>
            <p:ph type="dt" idx="10"/>
          </p:nvPr>
        </p:nvSpPr>
        <p:spPr>
          <a:xfrm>
            <a:off x="7814452" y="379941"/>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5"/>
          <p:cNvSpPr txBox="1">
            <a:spLocks noGrp="1"/>
          </p:cNvSpPr>
          <p:nvPr>
            <p:ph type="ftr" idx="11"/>
          </p:nvPr>
        </p:nvSpPr>
        <p:spPr>
          <a:xfrm>
            <a:off x="685800" y="381000"/>
            <a:ext cx="699149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5"/>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adržaj s opisom" type="objTx">
  <p:cSld name="OBJECT_WITH_CAPTION_TEXT">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0"/>
          <p:cNvSpPr txBox="1">
            <a:spLocks noGrp="1"/>
          </p:cNvSpPr>
          <p:nvPr>
            <p:ph type="body" idx="1"/>
          </p:nvPr>
        </p:nvSpPr>
        <p:spPr>
          <a:xfrm>
            <a:off x="4995582" y="746759"/>
            <a:ext cx="6510618" cy="5471925"/>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0"/>
          <p:cNvSpPr txBox="1">
            <a:spLocks noGrp="1"/>
          </p:cNvSpPr>
          <p:nvPr>
            <p:ph type="body" idx="2"/>
          </p:nvPr>
        </p:nvSpPr>
        <p:spPr>
          <a:xfrm>
            <a:off x="685800" y="3124199"/>
            <a:ext cx="4114800" cy="30944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 name="Google Shape;23;p10"/>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0"/>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slov i sadržaj" type="obj">
  <p:cSld name="OBJECT">
    <p:spTree>
      <p:nvGrpSpPr>
        <p:cNvPr id="1" name="Shape 26"/>
        <p:cNvGrpSpPr/>
        <p:nvPr/>
      </p:nvGrpSpPr>
      <p:grpSpPr>
        <a:xfrm>
          <a:off x="0" y="0"/>
          <a:ext cx="0" cy="0"/>
          <a:chOff x="0" y="0"/>
          <a:chExt cx="0" cy="0"/>
        </a:xfrm>
      </p:grpSpPr>
      <p:sp>
        <p:nvSpPr>
          <p:cNvPr id="27" name="Google Shape;27;p11"/>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1"/>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1"/>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1"/>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Zaglavlje sekcije" type="secHead">
  <p:cSld name="SECTION_HEADER">
    <p:spTree>
      <p:nvGrpSpPr>
        <p:cNvPr id="1" name="Shape 32"/>
        <p:cNvGrpSpPr/>
        <p:nvPr/>
      </p:nvGrpSpPr>
      <p:grpSpPr>
        <a:xfrm>
          <a:off x="0" y="0"/>
          <a:ext cx="0" cy="0"/>
          <a:chOff x="0" y="0"/>
          <a:chExt cx="0" cy="0"/>
        </a:xfrm>
      </p:grpSpPr>
      <p:pic>
        <p:nvPicPr>
          <p:cNvPr id="33" name="Google Shape;33;p12" descr="C3-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34" name="Google Shape;34;p12"/>
          <p:cNvSpPr txBox="1">
            <a:spLocks noGrp="1"/>
          </p:cNvSpPr>
          <p:nvPr>
            <p:ph type="title"/>
          </p:nvPr>
        </p:nvSpPr>
        <p:spPr>
          <a:xfrm>
            <a:off x="685800" y="753533"/>
            <a:ext cx="10820399" cy="280193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1024467" y="3641725"/>
            <a:ext cx="10490200" cy="95567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888888"/>
              </a:buClr>
              <a:buSzPts val="2200"/>
              <a:buNone/>
              <a:defRPr sz="22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12"/>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685800" y="381001"/>
            <a:ext cx="6991492" cy="36406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sadržaja" type="twoObj">
  <p:cSld name="TWO_OBJECTS">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3"/>
          <p:cNvSpPr txBox="1">
            <a:spLocks noGrp="1"/>
          </p:cNvSpPr>
          <p:nvPr>
            <p:ph type="body" idx="1"/>
          </p:nvPr>
        </p:nvSpPr>
        <p:spPr>
          <a:xfrm>
            <a:off x="685800" y="2194559"/>
            <a:ext cx="53340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body" idx="2"/>
          </p:nvPr>
        </p:nvSpPr>
        <p:spPr>
          <a:xfrm>
            <a:off x="6172200" y="2194559"/>
            <a:ext cx="53340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3"/>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3"/>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sporedba" type="twoTxTwoObj">
  <p:cSld name="TWO_OBJECTS_WITH_TEXT">
    <p:spTree>
      <p:nvGrpSpPr>
        <p:cNvPr id="1" name="Shape 46"/>
        <p:cNvGrpSpPr/>
        <p:nvPr/>
      </p:nvGrpSpPr>
      <p:grpSpPr>
        <a:xfrm>
          <a:off x="0" y="0"/>
          <a:ext cx="0" cy="0"/>
          <a:chOff x="0" y="0"/>
          <a:chExt cx="0" cy="0"/>
        </a:xfrm>
      </p:grpSpPr>
      <p:sp>
        <p:nvSpPr>
          <p:cNvPr id="47" name="Google Shape;47;p14"/>
          <p:cNvSpPr txBox="1">
            <a:spLocks noGrp="1"/>
          </p:cNvSpPr>
          <p:nvPr>
            <p:ph type="title"/>
          </p:nvPr>
        </p:nvSpPr>
        <p:spPr>
          <a:xfrm>
            <a:off x="2895600" y="762000"/>
            <a:ext cx="8610600"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4"/>
          <p:cNvSpPr txBox="1">
            <a:spLocks noGrp="1"/>
          </p:cNvSpPr>
          <p:nvPr>
            <p:ph type="body" idx="1"/>
          </p:nvPr>
        </p:nvSpPr>
        <p:spPr>
          <a:xfrm>
            <a:off x="914409" y="2183802"/>
            <a:ext cx="50799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4"/>
          <p:cNvSpPr txBox="1">
            <a:spLocks noGrp="1"/>
          </p:cNvSpPr>
          <p:nvPr>
            <p:ph type="body" idx="2"/>
          </p:nvPr>
        </p:nvSpPr>
        <p:spPr>
          <a:xfrm>
            <a:off x="685800" y="3132666"/>
            <a:ext cx="5311775" cy="30860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4"/>
          <p:cNvSpPr txBox="1">
            <a:spLocks noGrp="1"/>
          </p:cNvSpPr>
          <p:nvPr>
            <p:ph type="body" idx="3"/>
          </p:nvPr>
        </p:nvSpPr>
        <p:spPr>
          <a:xfrm>
            <a:off x="6400800" y="2183802"/>
            <a:ext cx="51054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4"/>
          <p:cNvSpPr txBox="1">
            <a:spLocks noGrp="1"/>
          </p:cNvSpPr>
          <p:nvPr>
            <p:ph type="body" idx="4"/>
          </p:nvPr>
        </p:nvSpPr>
        <p:spPr>
          <a:xfrm>
            <a:off x="6172200" y="3132666"/>
            <a:ext cx="5334000" cy="30860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4"/>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5"/>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5"/>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60"/>
        <p:cNvGrpSpPr/>
        <p:nvPr/>
      </p:nvGrpSpPr>
      <p:grpSpPr>
        <a:xfrm>
          <a:off x="0" y="0"/>
          <a:ext cx="0" cy="0"/>
          <a:chOff x="0" y="0"/>
          <a:chExt cx="0" cy="0"/>
        </a:xfrm>
      </p:grpSpPr>
      <p:sp>
        <p:nvSpPr>
          <p:cNvPr id="61" name="Google Shape;61;p1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ka s opisom" type="picTx">
  <p:cSld name="PICTURE_WITH_CAPTION_TEXT">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685800" y="1524000"/>
            <a:ext cx="6873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7"/>
          <p:cNvSpPr>
            <a:spLocks noGrp="1"/>
          </p:cNvSpPr>
          <p:nvPr>
            <p:ph type="pic" idx="2"/>
          </p:nvPr>
        </p:nvSpPr>
        <p:spPr>
          <a:xfrm>
            <a:off x="7861238" y="751241"/>
            <a:ext cx="3644962" cy="546744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7" name="Google Shape;67;p17"/>
          <p:cNvSpPr txBox="1">
            <a:spLocks noGrp="1"/>
          </p:cNvSpPr>
          <p:nvPr>
            <p:ph type="body" idx="1"/>
          </p:nvPr>
        </p:nvSpPr>
        <p:spPr>
          <a:xfrm>
            <a:off x="685800" y="3124199"/>
            <a:ext cx="6873240" cy="30944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8" descr="C3-HD-TOP.png"/>
          <p:cNvPicPr preferRelativeResize="0"/>
          <p:nvPr/>
        </p:nvPicPr>
        <p:blipFill rotWithShape="1">
          <a:blip r:embed="rId19">
            <a:alphaModFix/>
          </a:blip>
          <a:srcRect/>
          <a:stretch/>
        </p:blipFill>
        <p:spPr>
          <a:xfrm>
            <a:off x="0" y="0"/>
            <a:ext cx="12192000" cy="1441450"/>
          </a:xfrm>
          <a:prstGeom prst="rect">
            <a:avLst/>
          </a:prstGeom>
          <a:noFill/>
          <a:ln>
            <a:noFill/>
          </a:ln>
        </p:spPr>
      </p:pic>
      <p:sp>
        <p:nvSpPr>
          <p:cNvPr id="7" name="Google Shape;7;p8"/>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8"/>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8"/>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8"/>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8"/>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ctrTitle"/>
          </p:nvPr>
        </p:nvSpPr>
        <p:spPr>
          <a:xfrm>
            <a:off x="2455817" y="1031967"/>
            <a:ext cx="4872446" cy="1828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C000"/>
              </a:buClr>
              <a:buSzPts val="6000"/>
              <a:buFont typeface="Century Gothic"/>
              <a:buNone/>
            </a:pPr>
            <a:r>
              <a:rPr lang="hr-HR">
                <a:solidFill>
                  <a:srgbClr val="FFC000"/>
                </a:solidFill>
              </a:rPr>
              <a:t>BEES</a:t>
            </a:r>
            <a:endParaRPr>
              <a:solidFill>
                <a:srgbClr val="FFC000"/>
              </a:solidFill>
            </a:endParaRPr>
          </a:p>
        </p:txBody>
      </p:sp>
      <p:sp>
        <p:nvSpPr>
          <p:cNvPr id="145" name="Google Shape;145;p1"/>
          <p:cNvSpPr txBox="1">
            <a:spLocks noGrp="1"/>
          </p:cNvSpPr>
          <p:nvPr>
            <p:ph type="subTitle" idx="1"/>
          </p:nvPr>
        </p:nvSpPr>
        <p:spPr>
          <a:xfrm>
            <a:off x="1889759" y="3958775"/>
            <a:ext cx="2717100" cy="68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hr-HR"/>
              <a:t>By:Lara Rončević</a:t>
            </a:r>
            <a:endParaRPr/>
          </a:p>
        </p:txBody>
      </p:sp>
      <p:pic>
        <p:nvPicPr>
          <p:cNvPr id="146" name="Google Shape;146;p1"/>
          <p:cNvPicPr preferRelativeResize="0"/>
          <p:nvPr/>
        </p:nvPicPr>
        <p:blipFill rotWithShape="1">
          <a:blip r:embed="rId3">
            <a:alphaModFix/>
          </a:blip>
          <a:srcRect/>
          <a:stretch/>
        </p:blipFill>
        <p:spPr>
          <a:xfrm rot="746655">
            <a:off x="6345828" y="894780"/>
            <a:ext cx="4731475" cy="50829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0" end="0"/>
                                            </p:txEl>
                                          </p:spTgt>
                                        </p:tgtEl>
                                        <p:attrNameLst>
                                          <p:attrName>style.visibility</p:attrName>
                                        </p:attrNameLst>
                                      </p:cBhvr>
                                      <p:to>
                                        <p:strVal val="visible"/>
                                      </p:to>
                                    </p:set>
                                    <p:animEffect transition="in" filter="fade">
                                      <p:cBhvr>
                                        <p:cTn id="12" dur="500"/>
                                        <p:tgtEl>
                                          <p:spTgt spid="14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474966" y="570410"/>
            <a:ext cx="41148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00"/>
              </a:buClr>
              <a:buSzPts val="3200"/>
              <a:buFont typeface="Century Gothic"/>
              <a:buNone/>
            </a:pPr>
            <a:r>
              <a:rPr lang="hr-HR">
                <a:solidFill>
                  <a:srgbClr val="FFFF00"/>
                </a:solidFill>
              </a:rPr>
              <a:t>P</a:t>
            </a:r>
            <a:r>
              <a:rPr lang="hr-HR"/>
              <a:t>O</a:t>
            </a:r>
            <a:r>
              <a:rPr lang="hr-HR">
                <a:solidFill>
                  <a:srgbClr val="FFFF00"/>
                </a:solidFill>
              </a:rPr>
              <a:t>L</a:t>
            </a:r>
            <a:r>
              <a:rPr lang="hr-HR"/>
              <a:t>I</a:t>
            </a:r>
            <a:r>
              <a:rPr lang="hr-HR">
                <a:solidFill>
                  <a:srgbClr val="FFFF00"/>
                </a:solidFill>
              </a:rPr>
              <a:t>N</a:t>
            </a:r>
            <a:r>
              <a:rPr lang="hr-HR"/>
              <a:t>A</a:t>
            </a:r>
            <a:r>
              <a:rPr lang="hr-HR">
                <a:solidFill>
                  <a:srgbClr val="FFFF00"/>
                </a:solidFill>
              </a:rPr>
              <a:t>T</a:t>
            </a:r>
            <a:r>
              <a:rPr lang="hr-HR"/>
              <a:t>I</a:t>
            </a:r>
            <a:r>
              <a:rPr lang="hr-HR">
                <a:solidFill>
                  <a:srgbClr val="FFFF00"/>
                </a:solidFill>
              </a:rPr>
              <a:t>ON</a:t>
            </a:r>
            <a:endParaRPr/>
          </a:p>
        </p:txBody>
      </p:sp>
      <p:pic>
        <p:nvPicPr>
          <p:cNvPr id="152" name="Google Shape;152;p2"/>
          <p:cNvPicPr preferRelativeResize="0">
            <a:picLocks noGrp="1"/>
          </p:cNvPicPr>
          <p:nvPr>
            <p:ph type="body" idx="1"/>
          </p:nvPr>
        </p:nvPicPr>
        <p:blipFill rotWithShape="1">
          <a:blip r:embed="rId3">
            <a:alphaModFix/>
          </a:blip>
          <a:srcRect/>
          <a:stretch/>
        </p:blipFill>
        <p:spPr>
          <a:xfrm rot="452691">
            <a:off x="6374606" y="638704"/>
            <a:ext cx="3861594" cy="5148792"/>
          </a:xfrm>
          <a:prstGeom prst="rect">
            <a:avLst/>
          </a:prstGeom>
          <a:noFill/>
          <a:ln>
            <a:noFill/>
          </a:ln>
        </p:spPr>
      </p:pic>
      <p:sp>
        <p:nvSpPr>
          <p:cNvPr id="153" name="Google Shape;153;p2"/>
          <p:cNvSpPr txBox="1">
            <a:spLocks noGrp="1"/>
          </p:cNvSpPr>
          <p:nvPr>
            <p:ph type="body" idx="2"/>
          </p:nvPr>
        </p:nvSpPr>
        <p:spPr>
          <a:xfrm>
            <a:off x="841594" y="2314301"/>
            <a:ext cx="4114800" cy="4347755"/>
          </a:xfrm>
          <a:prstGeom prst="rect">
            <a:avLst/>
          </a:prstGeom>
          <a:noFill/>
          <a:ln>
            <a:noFill/>
          </a:ln>
        </p:spPr>
        <p:txBody>
          <a:bodyPr spcFirstLastPara="1" wrap="square" lIns="91425" tIns="45700" rIns="91425" bIns="45700" anchor="t" anchorCtr="0">
            <a:noAutofit/>
          </a:bodyPr>
          <a:lstStyle/>
          <a:p>
            <a:r>
              <a:rPr lang="en-US" sz="2400" dirty="0"/>
              <a:t>Bees are insects that flush flowers. We have many benefits. We have </a:t>
            </a:r>
            <a:r>
              <a:rPr lang="en-US" sz="2400" dirty="0" err="1"/>
              <a:t>propolis</a:t>
            </a:r>
            <a:r>
              <a:rPr lang="en-US" sz="2400" dirty="0"/>
              <a:t>, honey, pollen and poison. </a:t>
            </a:r>
            <a:r>
              <a:rPr lang="en-US" sz="2400" dirty="0" smtClean="0"/>
              <a:t>Einstein </a:t>
            </a:r>
            <a:r>
              <a:rPr lang="en-US" sz="2400" dirty="0"/>
              <a:t>said that if all the bees disappear, people would stay for 3-4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10" presetClass="entr" presetSubtype="0" fill="hold" nodeType="withEffect">
                                  <p:stCondLst>
                                    <p:cond delay="0"/>
                                  </p:stCondLst>
                                  <p:childTnLst>
                                    <p:set>
                                      <p:cBhvr>
                                        <p:cTn id="9" dur="1" fill="hold">
                                          <p:stCondLst>
                                            <p:cond delay="0"/>
                                          </p:stCondLst>
                                        </p:cTn>
                                        <p:tgtEl>
                                          <p:spTgt spid="153">
                                            <p:txEl>
                                              <p:pRg st="0" end="0"/>
                                            </p:txEl>
                                          </p:spTgt>
                                        </p:tgtEl>
                                        <p:attrNameLst>
                                          <p:attrName>style.visibility</p:attrName>
                                        </p:attrNameLst>
                                      </p:cBhvr>
                                      <p:to>
                                        <p:strVal val="visible"/>
                                      </p:to>
                                    </p:set>
                                    <p:animEffect transition="in" filter="fade">
                                      <p:cBhvr>
                                        <p:cTn id="10" dur="500"/>
                                        <p:tgtEl>
                                          <p:spTgt spid="15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fade">
                                      <p:cBhvr>
                                        <p:cTn id="13"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title"/>
          </p:nvPr>
        </p:nvSpPr>
        <p:spPr>
          <a:xfrm>
            <a:off x="0" y="204651"/>
            <a:ext cx="2736669" cy="1600200"/>
          </a:xfrm>
          <a:prstGeom prst="rect">
            <a:avLst/>
          </a:prstGeom>
          <a:noFill/>
          <a:ln>
            <a:noFill/>
          </a:ln>
        </p:spPr>
        <p:txBody>
          <a:bodyPr spcFirstLastPara="1" wrap="square" lIns="91425" tIns="45700" rIns="91425" bIns="45700" anchor="b" anchorCtr="0">
            <a:normAutofit/>
          </a:bodyPr>
          <a:lstStyle/>
          <a:p>
            <a:pPr lvl="0">
              <a:buClr>
                <a:srgbClr val="FFFF00"/>
              </a:buClr>
            </a:pPr>
            <a:r>
              <a:rPr lang="en-US" dirty="0">
                <a:solidFill>
                  <a:srgbClr val="FFFF00"/>
                </a:solidFill>
              </a:rPr>
              <a:t>EQUIPMENTS for working with bees</a:t>
            </a:r>
            <a:endParaRPr dirty="0">
              <a:solidFill>
                <a:srgbClr val="FFFF00"/>
              </a:solidFill>
            </a:endParaRPr>
          </a:p>
        </p:txBody>
      </p:sp>
      <p:pic>
        <p:nvPicPr>
          <p:cNvPr id="159" name="Google Shape;159;p3"/>
          <p:cNvPicPr preferRelativeResize="0">
            <a:picLocks noGrp="1"/>
          </p:cNvPicPr>
          <p:nvPr>
            <p:ph type="body" idx="1"/>
          </p:nvPr>
        </p:nvPicPr>
        <p:blipFill rotWithShape="1">
          <a:blip r:embed="rId3">
            <a:alphaModFix/>
          </a:blip>
          <a:srcRect/>
          <a:stretch/>
        </p:blipFill>
        <p:spPr>
          <a:xfrm>
            <a:off x="3193189" y="386028"/>
            <a:ext cx="2436903" cy="1827677"/>
          </a:xfrm>
          <a:prstGeom prst="rect">
            <a:avLst/>
          </a:prstGeom>
          <a:noFill/>
          <a:ln>
            <a:noFill/>
          </a:ln>
        </p:spPr>
      </p:pic>
      <p:sp>
        <p:nvSpPr>
          <p:cNvPr id="160" name="Google Shape;160;p3"/>
          <p:cNvSpPr txBox="1">
            <a:spLocks noGrp="1"/>
          </p:cNvSpPr>
          <p:nvPr>
            <p:ph type="body" idx="2"/>
          </p:nvPr>
        </p:nvSpPr>
        <p:spPr>
          <a:xfrm>
            <a:off x="561703" y="2460396"/>
            <a:ext cx="11064239" cy="2438175"/>
          </a:xfrm>
          <a:prstGeom prst="rect">
            <a:avLst/>
          </a:prstGeom>
          <a:noFill/>
          <a:ln>
            <a:noFill/>
          </a:ln>
        </p:spPr>
        <p:txBody>
          <a:bodyPr spcFirstLastPara="1" wrap="square" lIns="91425" tIns="45700" rIns="91425" bIns="45700" anchor="t" anchorCtr="0">
            <a:normAutofit/>
          </a:bodyPr>
          <a:lstStyle/>
          <a:p>
            <a:pPr marL="0" indent="0">
              <a:spcBef>
                <a:spcPts val="0"/>
              </a:spcBef>
            </a:pPr>
            <a:r>
              <a:rPr lang="hr-HR" dirty="0" smtClean="0"/>
              <a:t>                                                    </a:t>
            </a:r>
            <a:r>
              <a:rPr lang="hr-HR" dirty="0" err="1" smtClean="0"/>
              <a:t>Chloating</a:t>
            </a:r>
            <a:r>
              <a:rPr lang="hr-HR" dirty="0" smtClean="0"/>
              <a:t>                  </a:t>
            </a:r>
            <a:r>
              <a:rPr lang="hr-HR" sz="2400" dirty="0" smtClean="0"/>
              <a:t>a </a:t>
            </a:r>
            <a:r>
              <a:rPr lang="hr-HR" sz="2400" dirty="0" err="1"/>
              <a:t>strain</a:t>
            </a:r>
            <a:r>
              <a:rPr lang="hr-HR" sz="2400" dirty="0"/>
              <a:t> for </a:t>
            </a:r>
            <a:r>
              <a:rPr lang="hr-HR" sz="2400" dirty="0" err="1" smtClean="0"/>
              <a:t>honey</a:t>
            </a:r>
            <a:r>
              <a:rPr lang="hr-HR" sz="2400" dirty="0"/>
              <a:t>        </a:t>
            </a:r>
            <a:r>
              <a:rPr lang="hr-HR" sz="1800" dirty="0" err="1"/>
              <a:t>continuation</a:t>
            </a:r>
            <a:r>
              <a:rPr lang="hr-HR" sz="1800" dirty="0"/>
              <a:t> </a:t>
            </a:r>
            <a:r>
              <a:rPr lang="hr-HR" sz="1800" dirty="0" err="1"/>
              <a:t>for</a:t>
            </a:r>
            <a:r>
              <a:rPr lang="hr-HR" sz="1800" dirty="0"/>
              <a:t> </a:t>
            </a:r>
            <a:r>
              <a:rPr lang="hr-HR" sz="1800" dirty="0" err="1"/>
              <a:t>the</a:t>
            </a:r>
            <a:r>
              <a:rPr lang="hr-HR" sz="1800" dirty="0"/>
              <a:t> </a:t>
            </a:r>
            <a:r>
              <a:rPr lang="hr-HR" sz="1800" dirty="0" err="1"/>
              <a:t>hive</a:t>
            </a:r>
            <a:endParaRPr lang="hr-HR" sz="1800" dirty="0"/>
          </a:p>
          <a:p>
            <a:pPr marL="0" lvl="0" indent="0">
              <a:spcBef>
                <a:spcPts val="0"/>
              </a:spcBef>
            </a:pPr>
            <a:r>
              <a:rPr lang="hr-HR" sz="3600" dirty="0" smtClean="0"/>
              <a:t>          </a:t>
            </a:r>
            <a:endParaRPr sz="3600" dirty="0"/>
          </a:p>
          <a:p>
            <a:pPr marL="0" lvl="0" indent="0" algn="l" rtl="0">
              <a:lnSpc>
                <a:spcPct val="90000"/>
              </a:lnSpc>
              <a:spcBef>
                <a:spcPts val="1000"/>
              </a:spcBef>
              <a:spcAft>
                <a:spcPts val="0"/>
              </a:spcAft>
              <a:buClr>
                <a:schemeClr val="dk1"/>
              </a:buClr>
              <a:buSzPts val="3600"/>
              <a:buNone/>
            </a:pPr>
            <a:endParaRPr sz="3600" dirty="0"/>
          </a:p>
          <a:p>
            <a:pPr marL="0" lvl="0" indent="0" algn="l" rtl="0">
              <a:lnSpc>
                <a:spcPct val="90000"/>
              </a:lnSpc>
              <a:spcBef>
                <a:spcPts val="1000"/>
              </a:spcBef>
              <a:spcAft>
                <a:spcPts val="0"/>
              </a:spcAft>
              <a:buClr>
                <a:schemeClr val="dk1"/>
              </a:buClr>
              <a:buSzPts val="3600"/>
              <a:buNone/>
            </a:pPr>
            <a:endParaRPr sz="3600" dirty="0"/>
          </a:p>
        </p:txBody>
      </p:sp>
      <p:pic>
        <p:nvPicPr>
          <p:cNvPr id="161" name="Google Shape;161;p3"/>
          <p:cNvPicPr preferRelativeResize="0"/>
          <p:nvPr/>
        </p:nvPicPr>
        <p:blipFill rotWithShape="1">
          <a:blip r:embed="rId4">
            <a:alphaModFix/>
          </a:blip>
          <a:srcRect/>
          <a:stretch/>
        </p:blipFill>
        <p:spPr>
          <a:xfrm>
            <a:off x="5747658" y="386028"/>
            <a:ext cx="2272937" cy="1833355"/>
          </a:xfrm>
          <a:prstGeom prst="rect">
            <a:avLst/>
          </a:prstGeom>
          <a:noFill/>
          <a:ln>
            <a:noFill/>
          </a:ln>
        </p:spPr>
      </p:pic>
      <p:pic>
        <p:nvPicPr>
          <p:cNvPr id="162" name="Google Shape;162;p3"/>
          <p:cNvPicPr preferRelativeResize="0"/>
          <p:nvPr/>
        </p:nvPicPr>
        <p:blipFill rotWithShape="1">
          <a:blip r:embed="rId5">
            <a:alphaModFix/>
          </a:blip>
          <a:srcRect/>
          <a:stretch/>
        </p:blipFill>
        <p:spPr>
          <a:xfrm>
            <a:off x="8712247" y="386027"/>
            <a:ext cx="2196942" cy="18276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5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0" end="0"/>
                                            </p:txEl>
                                          </p:spTgt>
                                        </p:tgtEl>
                                        <p:attrNameLst>
                                          <p:attrName>style.visibility</p:attrName>
                                        </p:attrNameLst>
                                      </p:cBhvr>
                                      <p:to>
                                        <p:strVal val="visible"/>
                                      </p:to>
                                    </p:set>
                                    <p:animEffect transition="in" filter="fade">
                                      <p:cBhvr>
                                        <p:cTn id="17" dur="500"/>
                                        <p:tgtEl>
                                          <p:spTgt spid="1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1" end="1"/>
                                            </p:txEl>
                                          </p:spTgt>
                                        </p:tgtEl>
                                        <p:attrNameLst>
                                          <p:attrName>style.visibility</p:attrName>
                                        </p:attrNameLst>
                                      </p:cBhvr>
                                      <p:to>
                                        <p:strVal val="visible"/>
                                      </p:to>
                                    </p:set>
                                    <p:animEffect transition="in" filter="fade">
                                      <p:cBhvr>
                                        <p:cTn id="22" dur="500"/>
                                        <p:tgtEl>
                                          <p:spTgt spid="16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fade">
                                      <p:cBhvr>
                                        <p:cTn id="27" dur="500"/>
                                        <p:tgtEl>
                                          <p:spTgt spid="1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fade">
                                      <p:cBhvr>
                                        <p:cTn id="3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a:spLocks noGrp="1"/>
          </p:cNvSpPr>
          <p:nvPr>
            <p:ph type="title"/>
          </p:nvPr>
        </p:nvSpPr>
        <p:spPr>
          <a:xfrm>
            <a:off x="685800" y="1652451"/>
            <a:ext cx="41148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00"/>
              </a:buClr>
              <a:buSzPts val="3200"/>
              <a:buFont typeface="Century Gothic"/>
              <a:buNone/>
            </a:pPr>
            <a:r>
              <a:rPr lang="hr-HR" dirty="0" smtClean="0">
                <a:solidFill>
                  <a:srgbClr val="FFFF00"/>
                </a:solidFill>
              </a:rPr>
              <a:t>POLLEN</a:t>
            </a:r>
            <a:endParaRPr dirty="0">
              <a:solidFill>
                <a:srgbClr val="FFFF00"/>
              </a:solidFill>
            </a:endParaRPr>
          </a:p>
        </p:txBody>
      </p:sp>
      <p:pic>
        <p:nvPicPr>
          <p:cNvPr id="168" name="Google Shape;168;p4"/>
          <p:cNvPicPr preferRelativeResize="0">
            <a:picLocks noGrp="1"/>
          </p:cNvPicPr>
          <p:nvPr>
            <p:ph type="body" idx="1"/>
          </p:nvPr>
        </p:nvPicPr>
        <p:blipFill rotWithShape="1">
          <a:blip r:embed="rId3">
            <a:alphaModFix/>
          </a:blip>
          <a:srcRect/>
          <a:stretch/>
        </p:blipFill>
        <p:spPr>
          <a:xfrm>
            <a:off x="5563953" y="692331"/>
            <a:ext cx="4703452" cy="4114800"/>
          </a:xfrm>
          <a:prstGeom prst="rect">
            <a:avLst/>
          </a:prstGeom>
          <a:gradFill>
            <a:gsLst>
              <a:gs pos="0">
                <a:srgbClr val="A5A5A5"/>
              </a:gs>
              <a:gs pos="52000">
                <a:srgbClr val="8F8F8F"/>
              </a:gs>
              <a:gs pos="100000">
                <a:srgbClr val="808080"/>
              </a:gs>
            </a:gsLst>
            <a:lin ang="5400000" scaled="0"/>
          </a:gradFill>
          <a:ln w="9525" cap="flat" cmpd="sng">
            <a:solidFill>
              <a:schemeClr val="dk1"/>
            </a:solidFill>
            <a:prstDash val="solid"/>
            <a:round/>
            <a:headEnd type="none" w="sm" len="sm"/>
            <a:tailEnd type="none" w="sm" len="sm"/>
          </a:ln>
        </p:spPr>
      </p:pic>
      <p:sp>
        <p:nvSpPr>
          <p:cNvPr id="169" name="Google Shape;169;p4"/>
          <p:cNvSpPr txBox="1">
            <a:spLocks noGrp="1"/>
          </p:cNvSpPr>
          <p:nvPr>
            <p:ph type="body" idx="2"/>
          </p:nvPr>
        </p:nvSpPr>
        <p:spPr>
          <a:xfrm>
            <a:off x="685800" y="3252651"/>
            <a:ext cx="3598817" cy="3108960"/>
          </a:xfrm>
          <a:prstGeom prst="rect">
            <a:avLst/>
          </a:prstGeom>
          <a:noFill/>
          <a:ln>
            <a:noFill/>
          </a:ln>
        </p:spPr>
        <p:txBody>
          <a:bodyPr spcFirstLastPara="1" wrap="square" lIns="91425" tIns="45700" rIns="91425" bIns="45700" anchor="t" anchorCtr="0">
            <a:normAutofit/>
          </a:bodyPr>
          <a:lstStyle/>
          <a:p>
            <a:pPr marL="0" lvl="0" indent="0">
              <a:lnSpc>
                <a:spcPct val="70000"/>
              </a:lnSpc>
              <a:spcBef>
                <a:spcPts val="0"/>
              </a:spcBef>
              <a:buSzPts val="2220"/>
            </a:pPr>
            <a:r>
              <a:rPr lang="en-US" sz="2000" dirty="0" smtClean="0"/>
              <a:t>P</a:t>
            </a:r>
            <a:r>
              <a:rPr lang="hr-HR" sz="2000" dirty="0" smtClean="0"/>
              <a:t>OLLEN</a:t>
            </a:r>
            <a:r>
              <a:rPr lang="en-US" sz="2000" dirty="0" smtClean="0"/>
              <a:t> </a:t>
            </a:r>
            <a:r>
              <a:rPr lang="en-US" sz="2000" dirty="0"/>
              <a:t>is a male stomach of a flower. It is a puddle that is what people are eating meat. They are covered with hairs that catch the pollen that is removed by the forelimbs and stored in the carts on the inside of the back legs.</a:t>
            </a:r>
            <a:endParaRPr sz="222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par>
                                <p:cTn id="8" presetID="10" presetClass="entr" presetSubtype="0" fill="hold" nodeType="withEffect">
                                  <p:stCondLst>
                                    <p:cond delay="0"/>
                                  </p:stCondLst>
                                  <p:childTnLst>
                                    <p:set>
                                      <p:cBhvr>
                                        <p:cTn id="9" dur="1" fill="hold">
                                          <p:stCondLst>
                                            <p:cond delay="0"/>
                                          </p:stCondLst>
                                        </p:cTn>
                                        <p:tgtEl>
                                          <p:spTgt spid="169">
                                            <p:txEl>
                                              <p:pRg st="0" end="0"/>
                                            </p:txEl>
                                          </p:spTgt>
                                        </p:tgtEl>
                                        <p:attrNameLst>
                                          <p:attrName>style.visibility</p:attrName>
                                        </p:attrNameLst>
                                      </p:cBhvr>
                                      <p:to>
                                        <p:strVal val="visible"/>
                                      </p:to>
                                    </p:set>
                                    <p:animEffect transition="in" filter="fade">
                                      <p:cBhvr>
                                        <p:cTn id="10" dur="500"/>
                                        <p:tgtEl>
                                          <p:spTgt spid="1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8"/>
                                        </p:tgtEl>
                                        <p:attrNameLst>
                                          <p:attrName>style.visibility</p:attrName>
                                        </p:attrNameLst>
                                      </p:cBhvr>
                                      <p:to>
                                        <p:strVal val="visible"/>
                                      </p:to>
                                    </p:set>
                                    <p:animEffect transition="in" filter="fade">
                                      <p:cBhvr>
                                        <p:cTn id="15"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entury Gothic"/>
              <a:buNone/>
            </a:pPr>
            <a:endParaRPr/>
          </a:p>
        </p:txBody>
      </p:sp>
      <p:pic>
        <p:nvPicPr>
          <p:cNvPr id="183" name="Google Shape;183;p6" descr="File:&lt;strong&gt;Plus&lt;/strong&gt; font awesome.svg - Wikimedia Commons"/>
          <p:cNvPicPr preferRelativeResize="0">
            <a:picLocks noGrp="1"/>
          </p:cNvPicPr>
          <p:nvPr>
            <p:ph type="body" idx="1"/>
          </p:nvPr>
        </p:nvPicPr>
        <p:blipFill rotWithShape="1">
          <a:blip r:embed="rId3">
            <a:alphaModFix/>
          </a:blip>
          <a:srcRect/>
          <a:stretch/>
        </p:blipFill>
        <p:spPr>
          <a:xfrm>
            <a:off x="2760971" y="1900771"/>
            <a:ext cx="2102731" cy="2102731"/>
          </a:xfrm>
          <a:prstGeom prst="rect">
            <a:avLst/>
          </a:prstGeom>
          <a:noFill/>
          <a:ln>
            <a:noFill/>
          </a:ln>
        </p:spPr>
      </p:pic>
      <p:sp>
        <p:nvSpPr>
          <p:cNvPr id="184" name="Google Shape;184;p6"/>
          <p:cNvSpPr txBox="1">
            <a:spLocks noGrp="1"/>
          </p:cNvSpPr>
          <p:nvPr>
            <p:ph type="body" idx="2"/>
          </p:nvPr>
        </p:nvSpPr>
        <p:spPr>
          <a:xfrm>
            <a:off x="8948057" y="2364377"/>
            <a:ext cx="3063434" cy="207901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200"/>
              <a:buNone/>
            </a:pPr>
            <a:r>
              <a:rPr lang="hr-HR" sz="7200" dirty="0" smtClean="0"/>
              <a:t>HONY</a:t>
            </a:r>
            <a:endParaRPr sz="7200" dirty="0"/>
          </a:p>
        </p:txBody>
      </p:sp>
      <p:sp>
        <p:nvSpPr>
          <p:cNvPr id="185" name="Google Shape;185;p6" descr="Clipart - &lt;strong&gt;Plus&lt;/strong&gt; - Minus"/>
          <p:cNvSpPr/>
          <p:nvPr/>
        </p:nvSpPr>
        <p:spPr>
          <a:xfrm>
            <a:off x="5260299" y="4037447"/>
            <a:ext cx="161493" cy="161493"/>
          </a:xfrm>
          <a:prstGeom prst="rect">
            <a:avLst/>
          </a:prstGeom>
          <a:noFill/>
          <a:ln>
            <a:noFill/>
          </a:ln>
        </p:spPr>
      </p:sp>
      <p:pic>
        <p:nvPicPr>
          <p:cNvPr id="186" name="Google Shape;186;p6" descr="File:&lt;strong&gt;Minus&lt;/strong&gt;-.svg - Wikimedia Commons"/>
          <p:cNvPicPr preferRelativeResize="0"/>
          <p:nvPr/>
        </p:nvPicPr>
        <p:blipFill rotWithShape="1">
          <a:blip r:embed="rId4">
            <a:alphaModFix/>
          </a:blip>
          <a:srcRect/>
          <a:stretch/>
        </p:blipFill>
        <p:spPr>
          <a:xfrm>
            <a:off x="8009746" y="2552700"/>
            <a:ext cx="875209" cy="1143000"/>
          </a:xfrm>
          <a:prstGeom prst="rect">
            <a:avLst/>
          </a:prstGeom>
          <a:noFill/>
          <a:ln>
            <a:noFill/>
          </a:ln>
        </p:spPr>
      </p:pic>
      <p:pic>
        <p:nvPicPr>
          <p:cNvPr id="187" name="Google Shape;187;p6" descr="File:&lt;strong&gt;Minus&lt;/strong&gt;-.svg - Wikimedia Commons"/>
          <p:cNvPicPr preferRelativeResize="0"/>
          <p:nvPr/>
        </p:nvPicPr>
        <p:blipFill rotWithShape="1">
          <a:blip r:embed="rId4">
            <a:alphaModFix/>
          </a:blip>
          <a:srcRect/>
          <a:stretch/>
        </p:blipFill>
        <p:spPr>
          <a:xfrm>
            <a:off x="8009745" y="2148965"/>
            <a:ext cx="875210" cy="1110218"/>
          </a:xfrm>
          <a:prstGeom prst="rect">
            <a:avLst/>
          </a:prstGeom>
          <a:noFill/>
          <a:ln>
            <a:noFill/>
          </a:ln>
        </p:spPr>
      </p:pic>
      <p:pic>
        <p:nvPicPr>
          <p:cNvPr id="188" name="Google Shape;188;p6"/>
          <p:cNvPicPr preferRelativeResize="0"/>
          <p:nvPr/>
        </p:nvPicPr>
        <p:blipFill rotWithShape="1">
          <a:blip r:embed="rId5">
            <a:alphaModFix/>
          </a:blip>
          <a:srcRect/>
          <a:stretch/>
        </p:blipFill>
        <p:spPr>
          <a:xfrm rot="366899" flipH="1">
            <a:off x="5190628" y="1052671"/>
            <a:ext cx="2359702" cy="3146269"/>
          </a:xfrm>
          <a:prstGeom prst="rect">
            <a:avLst/>
          </a:prstGeom>
          <a:noFill/>
          <a:ln>
            <a:noFill/>
          </a:ln>
        </p:spPr>
      </p:pic>
      <p:pic>
        <p:nvPicPr>
          <p:cNvPr id="189" name="Google Shape;189;p6"/>
          <p:cNvPicPr preferRelativeResize="0"/>
          <p:nvPr/>
        </p:nvPicPr>
        <p:blipFill rotWithShape="1">
          <a:blip r:embed="rId6">
            <a:alphaModFix/>
          </a:blip>
          <a:srcRect/>
          <a:stretch/>
        </p:blipFill>
        <p:spPr>
          <a:xfrm rot="-181813">
            <a:off x="229624" y="1226159"/>
            <a:ext cx="2588966" cy="34519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par>
                                <p:cTn id="8" presetID="10" presetClass="entr" presetSubtype="0" fill="hold"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500"/>
                                        <p:tgtEl>
                                          <p:spTgt spid="183"/>
                                        </p:tgtEl>
                                      </p:cBhvr>
                                    </p:animEffect>
                                  </p:childTnLst>
                                </p:cTn>
                              </p:par>
                              <p:par>
                                <p:cTn id="11" presetID="10" presetClass="entr" presetSubtype="0" fill="hold" nodeType="withEffect">
                                  <p:stCondLst>
                                    <p:cond delay="0"/>
                                  </p:stCondLst>
                                  <p:childTnLst>
                                    <p:set>
                                      <p:cBhvr>
                                        <p:cTn id="12" dur="1" fill="hold">
                                          <p:stCondLst>
                                            <p:cond delay="0"/>
                                          </p:stCondLst>
                                        </p:cTn>
                                        <p:tgtEl>
                                          <p:spTgt spid="184">
                                            <p:txEl>
                                              <p:pRg st="0" end="0"/>
                                            </p:txEl>
                                          </p:spTgt>
                                        </p:tgtEl>
                                        <p:attrNameLst>
                                          <p:attrName>style.visibility</p:attrName>
                                        </p:attrNameLst>
                                      </p:cBhvr>
                                      <p:to>
                                        <p:strVal val="visible"/>
                                      </p:to>
                                    </p:set>
                                    <p:animEffect transition="in" filter="fade">
                                      <p:cBhvr>
                                        <p:cTn id="13" dur="500"/>
                                        <p:tgtEl>
                                          <p:spTgt spid="18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par>
                                <p:cTn id="17" presetID="10" presetClass="entr" presetSubtype="0" fill="hold" nodeType="withEffect">
                                  <p:stCondLst>
                                    <p:cond delay="0"/>
                                  </p:stCondLst>
                                  <p:childTnLst>
                                    <p:set>
                                      <p:cBhvr>
                                        <p:cTn id="18" dur="1" fill="hold">
                                          <p:stCondLst>
                                            <p:cond delay="0"/>
                                          </p:stCondLst>
                                        </p:cTn>
                                        <p:tgtEl>
                                          <p:spTgt spid="186"/>
                                        </p:tgtEl>
                                        <p:attrNameLst>
                                          <p:attrName>style.visibility</p:attrName>
                                        </p:attrNameLst>
                                      </p:cBhvr>
                                      <p:to>
                                        <p:strVal val="visible"/>
                                      </p:to>
                                    </p:set>
                                    <p:animEffect transition="in" filter="fade">
                                      <p:cBhvr>
                                        <p:cTn id="19" dur="500"/>
                                        <p:tgtEl>
                                          <p:spTgt spid="186"/>
                                        </p:tgtEl>
                                      </p:cBhvr>
                                    </p:animEffect>
                                  </p:childTnLst>
                                </p:cTn>
                              </p:par>
                              <p:par>
                                <p:cTn id="20" presetID="10" presetClass="entr" presetSubtype="0"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fade">
                                      <p:cBhvr>
                                        <p:cTn id="22" dur="500"/>
                                        <p:tgtEl>
                                          <p:spTgt spid="187"/>
                                        </p:tgtEl>
                                      </p:cBhvr>
                                    </p:animEffect>
                                  </p:childTnLst>
                                </p:cTn>
                              </p:par>
                              <p:par>
                                <p:cTn id="23" presetID="10" presetClass="entr" presetSubtype="0" fill="hold" nodeType="withEffect">
                                  <p:stCondLst>
                                    <p:cond delay="0"/>
                                  </p:stCondLst>
                                  <p:childTnLst>
                                    <p:set>
                                      <p:cBhvr>
                                        <p:cTn id="24" dur="1" fill="hold">
                                          <p:stCondLst>
                                            <p:cond delay="0"/>
                                          </p:stCondLst>
                                        </p:cTn>
                                        <p:tgtEl>
                                          <p:spTgt spid="188"/>
                                        </p:tgtEl>
                                        <p:attrNameLst>
                                          <p:attrName>style.visibility</p:attrName>
                                        </p:attrNameLst>
                                      </p:cBhvr>
                                      <p:to>
                                        <p:strVal val="visible"/>
                                      </p:to>
                                    </p:set>
                                    <p:animEffect transition="in" filter="fade">
                                      <p:cBhvr>
                                        <p:cTn id="25" dur="500"/>
                                        <p:tgtEl>
                                          <p:spTgt spid="188"/>
                                        </p:tgtEl>
                                      </p:cBhvr>
                                    </p:animEffect>
                                  </p:childTnLst>
                                </p:cTn>
                              </p:par>
                              <p:par>
                                <p:cTn id="26" presetID="10" presetClass="entr" presetSubtype="0" fill="hold" nodeType="withEffect">
                                  <p:stCondLst>
                                    <p:cond delay="0"/>
                                  </p:stCondLst>
                                  <p:childTnLst>
                                    <p:set>
                                      <p:cBhvr>
                                        <p:cTn id="27" dur="1" fill="hold">
                                          <p:stCondLst>
                                            <p:cond delay="0"/>
                                          </p:stCondLst>
                                        </p:cTn>
                                        <p:tgtEl>
                                          <p:spTgt spid="189"/>
                                        </p:tgtEl>
                                        <p:attrNameLst>
                                          <p:attrName>style.visibility</p:attrName>
                                        </p:attrNameLst>
                                      </p:cBhvr>
                                      <p:to>
                                        <p:strVal val="visible"/>
                                      </p:to>
                                    </p:set>
                                    <p:animEffect transition="in" filter="fade">
                                      <p:cBhvr>
                                        <p:cTn id="28"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00"/>
              </a:buClr>
              <a:buSzPts val="5400"/>
              <a:buFont typeface="Century Gothic"/>
              <a:buNone/>
            </a:pPr>
            <a:endParaRPr sz="5400" dirty="0"/>
          </a:p>
        </p:txBody>
      </p:sp>
      <p:sp>
        <p:nvSpPr>
          <p:cNvPr id="195" name="Google Shape;195;p7"/>
          <p:cNvSpPr txBox="1">
            <a:spLocks noGrp="1"/>
          </p:cNvSpPr>
          <p:nvPr>
            <p:ph type="body" idx="2"/>
          </p:nvPr>
        </p:nvSpPr>
        <p:spPr>
          <a:xfrm>
            <a:off x="685800" y="3124199"/>
            <a:ext cx="4114800" cy="3094485"/>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030A0"/>
              </a:buClr>
              <a:buSzPts val="4000"/>
            </a:pPr>
            <a:r>
              <a:rPr lang="en-US" sz="4000" dirty="0"/>
              <a:t>Eat honey as a food that you should not use as a </a:t>
            </a:r>
            <a:r>
              <a:rPr lang="en-US" sz="4000" dirty="0" smtClean="0"/>
              <a:t>medicine</a:t>
            </a:r>
            <a:r>
              <a:rPr lang="hr-HR" sz="4000" dirty="0" smtClean="0"/>
              <a:t>!</a:t>
            </a:r>
            <a:endParaRPr sz="4000" dirty="0">
              <a:solidFill>
                <a:srgbClr val="7030A0"/>
              </a:solidFill>
            </a:endParaRPr>
          </a:p>
        </p:txBody>
      </p:sp>
      <p:pic>
        <p:nvPicPr>
          <p:cNvPr id="196" name="Google Shape;196;p7"/>
          <p:cNvPicPr preferRelativeResize="0">
            <a:picLocks noGrp="1"/>
          </p:cNvPicPr>
          <p:nvPr>
            <p:ph type="body" idx="1"/>
          </p:nvPr>
        </p:nvPicPr>
        <p:blipFill rotWithShape="1">
          <a:blip r:embed="rId3">
            <a:alphaModFix/>
          </a:blip>
          <a:srcRect/>
          <a:stretch/>
        </p:blipFill>
        <p:spPr>
          <a:xfrm rot="1236442">
            <a:off x="6300122" y="649821"/>
            <a:ext cx="4216885" cy="56225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par>
                                <p:cTn id="8" presetID="10" presetClass="entr" presetSubtype="0" fill="hold" nodeType="withEffect">
                                  <p:stCondLst>
                                    <p:cond delay="0"/>
                                  </p:stCondLst>
                                  <p:childTnLst>
                                    <p:set>
                                      <p:cBhvr>
                                        <p:cTn id="9" dur="1" fill="hold">
                                          <p:stCondLst>
                                            <p:cond delay="0"/>
                                          </p:stCondLst>
                                        </p:cTn>
                                        <p:tgtEl>
                                          <p:spTgt spid="195">
                                            <p:txEl>
                                              <p:pRg st="0" end="0"/>
                                            </p:txEl>
                                          </p:spTgt>
                                        </p:tgtEl>
                                        <p:attrNameLst>
                                          <p:attrName>style.visibility</p:attrName>
                                        </p:attrNameLst>
                                      </p:cBhvr>
                                      <p:to>
                                        <p:strVal val="visible"/>
                                      </p:to>
                                    </p:set>
                                    <p:animEffect transition="in" filter="fade">
                                      <p:cBhvr>
                                        <p:cTn id="10" dur="500"/>
                                        <p:tgtEl>
                                          <p:spTgt spid="19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fade">
                                      <p:cBhvr>
                                        <p:cTn id="13"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paravanje">
  <a:themeElements>
    <a:clrScheme name="Isparavanje">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124</Words>
  <Application>Microsoft Office PowerPoint</Application>
  <PresentationFormat>Prilagođeno</PresentationFormat>
  <Paragraphs>11</Paragraphs>
  <Slides>6</Slides>
  <Notes>6</Notes>
  <HiddenSlides>0</HiddenSlides>
  <MMClips>0</MMClips>
  <ScaleCrop>false</ScaleCrop>
  <HeadingPairs>
    <vt:vector size="4" baseType="variant">
      <vt:variant>
        <vt:lpstr>Tema</vt:lpstr>
      </vt:variant>
      <vt:variant>
        <vt:i4>1</vt:i4>
      </vt:variant>
      <vt:variant>
        <vt:lpstr>Naslovi slajdova</vt:lpstr>
      </vt:variant>
      <vt:variant>
        <vt:i4>6</vt:i4>
      </vt:variant>
    </vt:vector>
  </HeadingPairs>
  <TitlesOfParts>
    <vt:vector size="7" baseType="lpstr">
      <vt:lpstr>Isparavanje</vt:lpstr>
      <vt:lpstr>BEES</vt:lpstr>
      <vt:lpstr>POLINATION</vt:lpstr>
      <vt:lpstr>EQUIPMENTS for working with bees</vt:lpstr>
      <vt:lpstr>POLLEN</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BEES</dc:title>
  <dc:creator>Windows User</dc:creator>
  <cp:lastModifiedBy>Manda Šteko</cp:lastModifiedBy>
  <cp:revision>3</cp:revision>
  <dcterms:created xsi:type="dcterms:W3CDTF">2019-05-17T11:03:50Z</dcterms:created>
  <dcterms:modified xsi:type="dcterms:W3CDTF">2019-06-25T20:09:43Z</dcterms:modified>
</cp:coreProperties>
</file>