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hr-HR" smtClean="0"/>
              <a:t>Uredite stil naslova matrice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Uredite stil podnaslova matrice</a:t>
            </a:r>
            <a:endParaRPr lang="en-US" dirty="0"/>
          </a:p>
        </p:txBody>
      </p:sp>
      <p:sp>
        <p:nvSpPr>
          <p:cNvPr id="4" name="Date Placeholder 3"/>
          <p:cNvSpPr>
            <a:spLocks noGrp="1"/>
          </p:cNvSpPr>
          <p:nvPr>
            <p:ph type="dt" sz="half" idx="10"/>
          </p:nvPr>
        </p:nvSpPr>
        <p:spPr/>
        <p:txBody>
          <a:bodyPr/>
          <a:lstStyle/>
          <a:p>
            <a:fld id="{71377C3D-7BB2-4D23-9D10-616807B37D36}" type="datetimeFigureOut">
              <a:rPr lang="sr-Latn-CS" smtClean="0"/>
              <a:t>19.2.2019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3C03A18-1BE2-487D-92D8-585057AF460F}" type="slidenum">
              <a:rPr lang="hr-HR" smtClean="0"/>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4" name="Date Placeholder 3"/>
          <p:cNvSpPr>
            <a:spLocks noGrp="1"/>
          </p:cNvSpPr>
          <p:nvPr>
            <p:ph type="dt" sz="half" idx="10"/>
          </p:nvPr>
        </p:nvSpPr>
        <p:spPr/>
        <p:txBody>
          <a:bodyPr/>
          <a:lstStyle/>
          <a:p>
            <a:fld id="{71377C3D-7BB2-4D23-9D10-616807B37D36}" type="datetimeFigureOut">
              <a:rPr lang="sr-Latn-CS" smtClean="0"/>
              <a:t>19.2.2019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3C03A18-1BE2-487D-92D8-585057AF460F}" type="slidenum">
              <a:rPr lang="hr-HR" smtClean="0"/>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Okomiti naslov i teks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1377C3D-7BB2-4D23-9D10-616807B37D36}" type="datetimeFigureOut">
              <a:rPr lang="sr-Latn-CS" smtClean="0"/>
              <a:t>19.2.2019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3C03A18-1BE2-487D-92D8-585057AF460F}" type="slidenum">
              <a:rPr lang="hr-HR" smtClean="0"/>
              <a:t>‹#›</a:t>
            </a:fld>
            <a:endParaRPr lang="hr-H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hr-HR" smtClean="0"/>
              <a:t>Uredite stil naslova matrice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4" name="Date Placeholder 3"/>
          <p:cNvSpPr>
            <a:spLocks noGrp="1"/>
          </p:cNvSpPr>
          <p:nvPr>
            <p:ph type="dt" sz="half" idx="10"/>
          </p:nvPr>
        </p:nvSpPr>
        <p:spPr/>
        <p:txBody>
          <a:bodyPr/>
          <a:lstStyle/>
          <a:p>
            <a:fld id="{71377C3D-7BB2-4D23-9D10-616807B37D36}" type="datetimeFigureOut">
              <a:rPr lang="sr-Latn-CS" smtClean="0"/>
              <a:t>19.2.2019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3C03A18-1BE2-487D-92D8-585057AF460F}" type="slidenum">
              <a:rPr lang="hr-HR" smtClean="0"/>
              <a:t>‹#›</a:t>
            </a:fld>
            <a:endParaRPr lang="hr-HR"/>
          </a:p>
        </p:txBody>
      </p:sp>
      <p:sp>
        <p:nvSpPr>
          <p:cNvPr id="7" name="Title 6"/>
          <p:cNvSpPr>
            <a:spLocks noGrp="1"/>
          </p:cNvSpPr>
          <p:nvPr>
            <p:ph type="title"/>
          </p:nvPr>
        </p:nvSpPr>
        <p:spPr/>
        <p:txBody>
          <a:bodyPr/>
          <a:lstStyle/>
          <a:p>
            <a:r>
              <a:rPr lang="hr-HR" smtClean="0"/>
              <a:t>Uredite stil naslova matrice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odjeljka">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hr-HR" smtClean="0"/>
              <a:t>Uredite stil naslova matrice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71377C3D-7BB2-4D23-9D10-616807B37D36}" type="datetimeFigureOut">
              <a:rPr lang="sr-Latn-CS" smtClean="0"/>
              <a:t>19.2.2019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3C03A18-1BE2-487D-92D8-585057AF460F}" type="slidenum">
              <a:rPr lang="hr-HR" smtClean="0"/>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a:p>
        </p:txBody>
      </p:sp>
      <p:sp>
        <p:nvSpPr>
          <p:cNvPr id="5" name="Date Placeholder 4"/>
          <p:cNvSpPr>
            <a:spLocks noGrp="1"/>
          </p:cNvSpPr>
          <p:nvPr>
            <p:ph type="dt" sz="half" idx="10"/>
          </p:nvPr>
        </p:nvSpPr>
        <p:spPr/>
        <p:txBody>
          <a:bodyPr/>
          <a:lstStyle/>
          <a:p>
            <a:fld id="{71377C3D-7BB2-4D23-9D10-616807B37D36}" type="datetimeFigureOut">
              <a:rPr lang="sr-Latn-CS" smtClean="0"/>
              <a:t>19.2.2019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3C03A18-1BE2-487D-92D8-585057AF460F}" type="slidenum">
              <a:rPr lang="hr-HR" smtClean="0"/>
              <a:t>‹#›</a:t>
            </a:fld>
            <a:endParaRPr lang="hr-HR"/>
          </a:p>
        </p:txBody>
      </p:sp>
      <p:sp>
        <p:nvSpPr>
          <p:cNvPr id="9" name="Content Placeholder 8"/>
          <p:cNvSpPr>
            <a:spLocks noGrp="1"/>
          </p:cNvSpPr>
          <p:nvPr>
            <p:ph sz="quarter" idx="13"/>
          </p:nvPr>
        </p:nvSpPr>
        <p:spPr>
          <a:xfrm>
            <a:off x="676655" y="2679192"/>
            <a:ext cx="3822192" cy="344728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r-HR" smtClean="0"/>
              <a:t>Uredite stil naslova matrice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7" name="Date Placeholder 6"/>
          <p:cNvSpPr>
            <a:spLocks noGrp="1"/>
          </p:cNvSpPr>
          <p:nvPr>
            <p:ph type="dt" sz="half" idx="10"/>
          </p:nvPr>
        </p:nvSpPr>
        <p:spPr/>
        <p:txBody>
          <a:bodyPr/>
          <a:lstStyle/>
          <a:p>
            <a:fld id="{71377C3D-7BB2-4D23-9D10-616807B37D36}" type="datetimeFigureOut">
              <a:rPr lang="sr-Latn-CS" smtClean="0"/>
              <a:t>19.2.2019</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63C03A18-1BE2-487D-92D8-585057AF460F}" type="slidenum">
              <a:rPr lang="hr-HR" smtClean="0"/>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a:p>
        </p:txBody>
      </p:sp>
      <p:sp>
        <p:nvSpPr>
          <p:cNvPr id="3" name="Date Placeholder 2"/>
          <p:cNvSpPr>
            <a:spLocks noGrp="1"/>
          </p:cNvSpPr>
          <p:nvPr>
            <p:ph type="dt" sz="half" idx="10"/>
          </p:nvPr>
        </p:nvSpPr>
        <p:spPr/>
        <p:txBody>
          <a:bodyPr/>
          <a:lstStyle/>
          <a:p>
            <a:fld id="{71377C3D-7BB2-4D23-9D10-616807B37D36}" type="datetimeFigureOut">
              <a:rPr lang="sr-Latn-CS" smtClean="0"/>
              <a:t>19.2.2019</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63C03A18-1BE2-487D-92D8-585057AF460F}" type="slidenum">
              <a:rPr lang="hr-HR" smtClean="0"/>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n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1377C3D-7BB2-4D23-9D10-616807B37D36}" type="datetimeFigureOut">
              <a:rPr lang="sr-Latn-CS" smtClean="0"/>
              <a:t>19.2.2019</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63C03A18-1BE2-487D-92D8-585057AF460F}" type="slidenum">
              <a:rPr lang="hr-HR" smtClean="0"/>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1377C3D-7BB2-4D23-9D10-616807B37D36}" type="datetimeFigureOut">
              <a:rPr lang="sr-Latn-CS" smtClean="0"/>
              <a:t>19.2.2019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3C03A18-1BE2-487D-92D8-585057AF460F}" type="slidenum">
              <a:rPr lang="hr-HR" smtClean="0"/>
              <a:t>‹#›</a:t>
            </a:fld>
            <a:endParaRPr lang="hr-H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hr-HR" smtClean="0"/>
              <a:t>Uredite stil naslova matrice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hr-HR" smtClean="0"/>
              <a:t>Uredite stil naslova matrice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71377C3D-7BB2-4D23-9D10-616807B37D36}" type="datetimeFigureOut">
              <a:rPr lang="sr-Latn-CS" smtClean="0"/>
              <a:t>19.2.2019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3C03A18-1BE2-487D-92D8-585057AF460F}" type="slidenum">
              <a:rPr lang="hr-HR" smtClean="0"/>
              <a:t>‹#›</a:t>
            </a:fld>
            <a:endParaRPr lang="hr-H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smtClean="0"/>
              <a:t>Kliknite ikonu da biste dodali  sliku</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hr-HR" smtClean="0"/>
              <a:t>Uredite stil naslova matrice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1377C3D-7BB2-4D23-9D10-616807B37D36}" type="datetimeFigureOut">
              <a:rPr lang="sr-Latn-CS" smtClean="0"/>
              <a:t>19.2.2019</a:t>
            </a:fld>
            <a:endParaRPr lang="hr-H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hr-H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3C03A18-1BE2-487D-92D8-585057AF460F}" type="slidenum">
              <a:rPr lang="hr-HR" smtClean="0"/>
              <a:t>‹#›</a:t>
            </a:fld>
            <a:endParaRPr lang="hr-H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sustainablebabysteps.com/environment-affectin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sustainablebabysteps.com/kinds-of-environmental-pollution.html?fbclid=IwAR0wO8v4olyj-4drqX0hqSzJkJIXksBYiRBJgU7gsRgiEi44ge8UkbJePU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3491880" y="1158165"/>
            <a:ext cx="2374032" cy="1780108"/>
          </a:xfrm>
        </p:spPr>
        <p:txBody>
          <a:bodyPr/>
          <a:lstStyle/>
          <a:p>
            <a:r>
              <a:rPr lang="hr-HR" dirty="0" smtClean="0">
                <a:effectLst>
                  <a:outerShdw blurRad="38100" dist="38100" dir="2700000" algn="tl">
                    <a:srgbClr val="000000">
                      <a:alpha val="43137"/>
                    </a:srgbClr>
                  </a:outerShdw>
                </a:effectLst>
              </a:rPr>
              <a:t>Team 1</a:t>
            </a:r>
            <a:br>
              <a:rPr lang="hr-HR" dirty="0" smtClean="0">
                <a:effectLst>
                  <a:outerShdw blurRad="38100" dist="38100" dir="2700000" algn="tl">
                    <a:srgbClr val="000000">
                      <a:alpha val="43137"/>
                    </a:srgbClr>
                  </a:outerShdw>
                </a:effectLst>
              </a:rPr>
            </a:br>
            <a:r>
              <a:rPr lang="hr-HR" dirty="0" smtClean="0">
                <a:effectLst>
                  <a:outerShdw blurRad="38100" dist="38100" dir="2700000" algn="tl">
                    <a:srgbClr val="000000">
                      <a:alpha val="43137"/>
                    </a:srgbClr>
                  </a:outerShdw>
                </a:effectLst>
              </a:rPr>
              <a:t>7.b</a:t>
            </a:r>
            <a:endParaRPr lang="hr-HR" dirty="0">
              <a:effectLst>
                <a:outerShdw blurRad="38100" dist="38100" dir="2700000" algn="tl">
                  <a:srgbClr val="000000">
                    <a:alpha val="43137"/>
                  </a:srgbClr>
                </a:outerShdw>
              </a:effectLst>
            </a:endParaRPr>
          </a:p>
        </p:txBody>
      </p:sp>
      <p:sp>
        <p:nvSpPr>
          <p:cNvPr id="3" name="Podnaslov 2"/>
          <p:cNvSpPr>
            <a:spLocks noGrp="1"/>
          </p:cNvSpPr>
          <p:nvPr>
            <p:ph type="subTitle" idx="1"/>
          </p:nvPr>
        </p:nvSpPr>
        <p:spPr>
          <a:xfrm>
            <a:off x="1309580" y="3284984"/>
            <a:ext cx="6400800" cy="1473200"/>
          </a:xfrm>
        </p:spPr>
        <p:txBody>
          <a:bodyPr>
            <a:normAutofit/>
          </a:bodyPr>
          <a:lstStyle/>
          <a:p>
            <a:r>
              <a:rPr lang="hr-HR" sz="4000" b="1" dirty="0" smtClean="0">
                <a:solidFill>
                  <a:schemeClr val="bg1"/>
                </a:solidFill>
                <a:effectLst>
                  <a:outerShdw blurRad="38100" dist="38100" dir="2700000" algn="tl">
                    <a:srgbClr val="000000">
                      <a:alpha val="43137"/>
                    </a:srgbClr>
                  </a:outerShdw>
                </a:effectLst>
              </a:rPr>
              <a:t>TYPES AND CAUSES OF POLLUTION</a:t>
            </a:r>
          </a:p>
          <a:p>
            <a:endParaRPr lang="hr-HR" sz="4000" b="1" dirty="0">
              <a:solidFill>
                <a:schemeClr val="bg1"/>
              </a:solidFill>
            </a:endParaRPr>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6529" y="4769652"/>
            <a:ext cx="1644786" cy="1104528"/>
          </a:xfrm>
          <a:prstGeom prst="rect">
            <a:avLst/>
          </a:prstGeom>
        </p:spPr>
      </p:pic>
      <p:pic>
        <p:nvPicPr>
          <p:cNvPr id="7" name="Slika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2160" y="1197000"/>
            <a:ext cx="2267744" cy="1700808"/>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624" y="1148829"/>
            <a:ext cx="2070750" cy="17489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48779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872067" y="1988840"/>
            <a:ext cx="7408333" cy="4464496"/>
          </a:xfrm>
        </p:spPr>
        <p:txBody>
          <a:bodyPr>
            <a:normAutofit/>
          </a:bodyPr>
          <a:lstStyle/>
          <a:p>
            <a:r>
              <a:rPr lang="en-US" dirty="0"/>
              <a:t>Noise pollution is any loud sounds that are either harmful or annoying to humans and animals. Some </a:t>
            </a:r>
            <a:r>
              <a:rPr lang="en-US" dirty="0" err="1"/>
              <a:t>exmaples</a:t>
            </a:r>
            <a:r>
              <a:rPr lang="en-US" dirty="0"/>
              <a:t> of noise pollution</a:t>
            </a:r>
            <a:r>
              <a:rPr lang="en-US" dirty="0" smtClean="0"/>
              <a:t>:</a:t>
            </a:r>
            <a:endParaRPr lang="en-US" dirty="0"/>
          </a:p>
          <a:p>
            <a:r>
              <a:rPr lang="en-US" b="1" dirty="0"/>
              <a:t>Airplanes, helicopters, and motor vehicles</a:t>
            </a:r>
          </a:p>
          <a:p>
            <a:r>
              <a:rPr lang="en-US" b="1" dirty="0"/>
              <a:t>Construction or demolition noise</a:t>
            </a:r>
          </a:p>
          <a:p>
            <a:r>
              <a:rPr lang="en-US" b="1" dirty="0"/>
              <a:t>Human activities such as sporting events or concerts</a:t>
            </a:r>
          </a:p>
          <a:p>
            <a:r>
              <a:rPr lang="en-US" b="1" dirty="0"/>
              <a:t>Noise pollution can be disruptive to humans' stress levels, may be harmful to unborn babies, and drives animals away by causing nervousness and decreasing their ability to hear prey or predators.</a:t>
            </a:r>
            <a:endParaRPr lang="hr-HR" b="1" dirty="0"/>
          </a:p>
        </p:txBody>
      </p:sp>
      <p:sp>
        <p:nvSpPr>
          <p:cNvPr id="3" name="Naslov 2"/>
          <p:cNvSpPr>
            <a:spLocks noGrp="1"/>
          </p:cNvSpPr>
          <p:nvPr>
            <p:ph type="title"/>
          </p:nvPr>
        </p:nvSpPr>
        <p:spPr/>
        <p:txBody>
          <a:bodyPr>
            <a:normAutofit/>
          </a:bodyPr>
          <a:lstStyle/>
          <a:p>
            <a:r>
              <a:rPr lang="hr-HR" dirty="0"/>
              <a:t>4. </a:t>
            </a:r>
            <a:r>
              <a:rPr lang="hr-HR" dirty="0" err="1"/>
              <a:t>Noise</a:t>
            </a:r>
            <a:r>
              <a:rPr lang="hr-HR" dirty="0"/>
              <a:t> </a:t>
            </a:r>
            <a:r>
              <a:rPr lang="hr-HR" dirty="0" err="1" smtClean="0"/>
              <a:t>Pollution</a:t>
            </a:r>
            <a:endParaRPr lang="hr-HR" dirty="0"/>
          </a:p>
        </p:txBody>
      </p:sp>
    </p:spTree>
    <p:extLst>
      <p:ext uri="{BB962C8B-B14F-4D97-AF65-F5344CB8AC3E}">
        <p14:creationId xmlns:p14="http://schemas.microsoft.com/office/powerpoint/2010/main" val="3669254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872067" y="2132856"/>
            <a:ext cx="7408333" cy="3993307"/>
          </a:xfrm>
        </p:spPr>
        <p:txBody>
          <a:bodyPr>
            <a:normAutofit fontScale="85000" lnSpcReduction="10000"/>
          </a:bodyPr>
          <a:lstStyle/>
          <a:p>
            <a:r>
              <a:rPr lang="en-US" dirty="0"/>
              <a:t>Thermal pollution is the increase of temperature caused by human activity. A few examples of this include:</a:t>
            </a:r>
          </a:p>
          <a:p>
            <a:endParaRPr lang="en-US" dirty="0"/>
          </a:p>
          <a:p>
            <a:r>
              <a:rPr lang="en-US" b="1" dirty="0"/>
              <a:t>Warmer lake water from nearby manufacturing (using cool water to cool the plant and then pump it back into the lake)</a:t>
            </a:r>
          </a:p>
          <a:p>
            <a:r>
              <a:rPr lang="en-US" b="1" dirty="0"/>
              <a:t>Included in thermal pollution should also be the increase in temperatures in areas with lots of concrete or vehicles, generally in cities</a:t>
            </a:r>
          </a:p>
          <a:p>
            <a:r>
              <a:rPr lang="en-US" b="1" dirty="0"/>
              <a:t>These kinds of environmental pollution can cause aquatic life to suffer or die due to the increased temperature, can cause discomfort to communities dealing with higher temperatures, and will affect plant-life in and around the area.</a:t>
            </a:r>
            <a:endParaRPr lang="hr-HR" b="1" dirty="0"/>
          </a:p>
        </p:txBody>
      </p:sp>
      <p:sp>
        <p:nvSpPr>
          <p:cNvPr id="3" name="Naslov 2"/>
          <p:cNvSpPr>
            <a:spLocks noGrp="1"/>
          </p:cNvSpPr>
          <p:nvPr>
            <p:ph type="title"/>
          </p:nvPr>
        </p:nvSpPr>
        <p:spPr/>
        <p:txBody>
          <a:bodyPr/>
          <a:lstStyle/>
          <a:p>
            <a:r>
              <a:rPr lang="hr-HR" dirty="0"/>
              <a:t>5. </a:t>
            </a:r>
            <a:r>
              <a:rPr lang="hr-HR" dirty="0" err="1"/>
              <a:t>Thermal</a:t>
            </a:r>
            <a:r>
              <a:rPr lang="hr-HR" dirty="0"/>
              <a:t> </a:t>
            </a:r>
            <a:r>
              <a:rPr lang="hr-HR" dirty="0" err="1"/>
              <a:t>Pollution</a:t>
            </a:r>
            <a:endParaRPr lang="hr-HR" dirty="0"/>
          </a:p>
        </p:txBody>
      </p:sp>
    </p:spTree>
    <p:extLst>
      <p:ext uri="{BB962C8B-B14F-4D97-AF65-F5344CB8AC3E}">
        <p14:creationId xmlns:p14="http://schemas.microsoft.com/office/powerpoint/2010/main" val="3690994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395536" y="2348880"/>
            <a:ext cx="8208912" cy="4281339"/>
          </a:xfrm>
        </p:spPr>
        <p:txBody>
          <a:bodyPr>
            <a:normAutofit fontScale="92500"/>
          </a:bodyPr>
          <a:lstStyle/>
          <a:p>
            <a:r>
              <a:rPr lang="en-US" dirty="0"/>
              <a:t>Visual pollution is what you would call anything unattractive or </a:t>
            </a:r>
            <a:r>
              <a:rPr lang="en-US" dirty="0" err="1"/>
              <a:t>visualing</a:t>
            </a:r>
            <a:r>
              <a:rPr lang="en-US" dirty="0"/>
              <a:t> damaging to the nearby landscape. This tends to be a highly subjective topic. Some examples of visual pollution</a:t>
            </a:r>
            <a:r>
              <a:rPr lang="en-US" dirty="0" smtClean="0"/>
              <a:t>:</a:t>
            </a:r>
            <a:endParaRPr lang="en-US" dirty="0"/>
          </a:p>
          <a:p>
            <a:r>
              <a:rPr lang="en-US" b="1" dirty="0"/>
              <a:t>Skyscrapers that blocks a natural view</a:t>
            </a:r>
          </a:p>
          <a:p>
            <a:r>
              <a:rPr lang="en-US" b="1" dirty="0"/>
              <a:t>Graffiti or carving on trees, rocks, or other natural landscapes</a:t>
            </a:r>
          </a:p>
          <a:p>
            <a:r>
              <a:rPr lang="en-US" b="1" dirty="0"/>
              <a:t>Billboards, litter, abandoned homes, and junkyards could also be considered among three kinds of environmental pollution</a:t>
            </a:r>
          </a:p>
          <a:p>
            <a:r>
              <a:rPr lang="en-US" b="1" dirty="0"/>
              <a:t>Mostly, visual kinds of environmental pollution are annoying and ugly, although some may say they are also depressing, and they of course affect the surrounding landscape with the changes they cause.</a:t>
            </a:r>
            <a:endParaRPr lang="hr-HR" b="1" dirty="0"/>
          </a:p>
        </p:txBody>
      </p:sp>
      <p:sp>
        <p:nvSpPr>
          <p:cNvPr id="3" name="Naslov 2"/>
          <p:cNvSpPr>
            <a:spLocks noGrp="1"/>
          </p:cNvSpPr>
          <p:nvPr>
            <p:ph type="title"/>
          </p:nvPr>
        </p:nvSpPr>
        <p:spPr>
          <a:xfrm>
            <a:off x="251520" y="332656"/>
            <a:ext cx="8568952" cy="2088232"/>
          </a:xfrm>
        </p:spPr>
        <p:txBody>
          <a:bodyPr>
            <a:normAutofit/>
          </a:bodyPr>
          <a:lstStyle/>
          <a:p>
            <a:r>
              <a:rPr lang="hr-HR" dirty="0"/>
              <a:t>6. </a:t>
            </a:r>
            <a:r>
              <a:rPr lang="hr-HR" dirty="0" err="1"/>
              <a:t>Visual</a:t>
            </a:r>
            <a:r>
              <a:rPr lang="hr-HR" dirty="0"/>
              <a:t> </a:t>
            </a:r>
            <a:r>
              <a:rPr lang="hr-HR" dirty="0" err="1" smtClean="0"/>
              <a:t>Pollution</a:t>
            </a:r>
            <a:r>
              <a:rPr lang="hr-HR" dirty="0" smtClean="0"/>
              <a:t/>
            </a:r>
            <a:br>
              <a:rPr lang="hr-HR" dirty="0" smtClean="0"/>
            </a:br>
            <a:r>
              <a:rPr lang="en-US" sz="1800" b="1" dirty="0">
                <a:solidFill>
                  <a:srgbClr val="002060"/>
                </a:solidFill>
              </a:rPr>
              <a:t>When a man throws an empty cigarette package from an automobile, </a:t>
            </a:r>
            <a:r>
              <a:rPr lang="hr-HR" sz="1800" b="1" dirty="0" smtClean="0">
                <a:solidFill>
                  <a:srgbClr val="002060"/>
                </a:solidFill>
              </a:rPr>
              <a:t/>
            </a:r>
            <a:br>
              <a:rPr lang="hr-HR" sz="1800" b="1" dirty="0" smtClean="0">
                <a:solidFill>
                  <a:srgbClr val="002060"/>
                </a:solidFill>
              </a:rPr>
            </a:br>
            <a:r>
              <a:rPr lang="en-US" sz="1800" b="1" dirty="0" smtClean="0">
                <a:solidFill>
                  <a:srgbClr val="002060"/>
                </a:solidFill>
              </a:rPr>
              <a:t>he </a:t>
            </a:r>
            <a:r>
              <a:rPr lang="en-US" sz="1800" b="1" dirty="0">
                <a:solidFill>
                  <a:srgbClr val="002060"/>
                </a:solidFill>
              </a:rPr>
              <a:t>is liable to a fine of $50. When a man throws a billboard across a view, </a:t>
            </a:r>
            <a:r>
              <a:rPr lang="hr-HR" sz="1800" b="1" dirty="0" smtClean="0">
                <a:solidFill>
                  <a:srgbClr val="002060"/>
                </a:solidFill>
              </a:rPr>
              <a:t/>
            </a:r>
            <a:br>
              <a:rPr lang="hr-HR" sz="1800" b="1" dirty="0" smtClean="0">
                <a:solidFill>
                  <a:srgbClr val="002060"/>
                </a:solidFill>
              </a:rPr>
            </a:br>
            <a:r>
              <a:rPr lang="en-US" sz="1800" b="1" dirty="0" smtClean="0">
                <a:solidFill>
                  <a:srgbClr val="002060"/>
                </a:solidFill>
              </a:rPr>
              <a:t>he </a:t>
            </a:r>
            <a:r>
              <a:rPr lang="en-US" sz="1800" b="1" dirty="0">
                <a:solidFill>
                  <a:srgbClr val="002060"/>
                </a:solidFill>
              </a:rPr>
              <a:t>is richly rewarded. </a:t>
            </a:r>
            <a:r>
              <a:rPr lang="en-US" sz="1800" b="1" dirty="0" smtClean="0">
                <a:solidFill>
                  <a:srgbClr val="002060"/>
                </a:solidFill>
              </a:rPr>
              <a:t>- </a:t>
            </a:r>
            <a:r>
              <a:rPr lang="en-US" sz="1800" b="1" dirty="0">
                <a:solidFill>
                  <a:srgbClr val="002060"/>
                </a:solidFill>
              </a:rPr>
              <a:t>Pat Brown</a:t>
            </a:r>
            <a:endParaRPr lang="hr-HR" sz="1800" b="1" dirty="0">
              <a:solidFill>
                <a:srgbClr val="002060"/>
              </a:solidFill>
            </a:endParaRPr>
          </a:p>
        </p:txBody>
      </p:sp>
    </p:spTree>
    <p:extLst>
      <p:ext uri="{BB962C8B-B14F-4D97-AF65-F5344CB8AC3E}">
        <p14:creationId xmlns:p14="http://schemas.microsoft.com/office/powerpoint/2010/main" val="2449586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827584" y="2348880"/>
            <a:ext cx="7776864" cy="4137323"/>
          </a:xfrm>
        </p:spPr>
        <p:txBody>
          <a:bodyPr>
            <a:normAutofit lnSpcReduction="10000"/>
          </a:bodyPr>
          <a:lstStyle/>
          <a:p>
            <a:r>
              <a:rPr lang="en-US" dirty="0"/>
              <a:t>Water pollution is the contamination of any body of water (lakes, groundwater, oceans, </a:t>
            </a:r>
            <a:r>
              <a:rPr lang="en-US" dirty="0" err="1"/>
              <a:t>etc</a:t>
            </a:r>
            <a:r>
              <a:rPr lang="en-US" dirty="0"/>
              <a:t>). Some examples of water pollution</a:t>
            </a:r>
            <a:r>
              <a:rPr lang="en-US" dirty="0" smtClean="0"/>
              <a:t>:</a:t>
            </a:r>
            <a:endParaRPr lang="en-US" dirty="0"/>
          </a:p>
          <a:p>
            <a:r>
              <a:rPr lang="en-US" b="1" dirty="0"/>
              <a:t>Raw sewage running into lake or streams</a:t>
            </a:r>
          </a:p>
          <a:p>
            <a:r>
              <a:rPr lang="en-US" b="1" dirty="0"/>
              <a:t>Industrial waste spills contaminating groundwater</a:t>
            </a:r>
          </a:p>
          <a:p>
            <a:r>
              <a:rPr lang="en-US" b="1" dirty="0"/>
              <a:t>Radiation spills or nuclear accidents</a:t>
            </a:r>
          </a:p>
          <a:p>
            <a:r>
              <a:rPr lang="en-US" b="1" dirty="0"/>
              <a:t>Illegal dumping of substances or items within bodies </a:t>
            </a:r>
            <a:r>
              <a:rPr lang="hr-HR" b="1" dirty="0" smtClean="0"/>
              <a:t>  </a:t>
            </a:r>
            <a:r>
              <a:rPr lang="en-US" b="1" dirty="0" smtClean="0"/>
              <a:t>of </a:t>
            </a:r>
            <a:r>
              <a:rPr lang="en-US" b="1" dirty="0"/>
              <a:t>water</a:t>
            </a:r>
          </a:p>
          <a:p>
            <a:r>
              <a:rPr lang="en-US" b="1" dirty="0"/>
              <a:t>Biological contamination, such as bacteria growth</a:t>
            </a:r>
          </a:p>
          <a:p>
            <a:r>
              <a:rPr lang="en-US" b="1" dirty="0"/>
              <a:t>Farm runoff into nearby bodies of water</a:t>
            </a:r>
            <a:endParaRPr lang="hr-HR" b="1" dirty="0"/>
          </a:p>
        </p:txBody>
      </p:sp>
      <p:sp>
        <p:nvSpPr>
          <p:cNvPr id="3" name="Naslov 2"/>
          <p:cNvSpPr>
            <a:spLocks noGrp="1"/>
          </p:cNvSpPr>
          <p:nvPr>
            <p:ph type="title"/>
          </p:nvPr>
        </p:nvSpPr>
        <p:spPr/>
        <p:txBody>
          <a:bodyPr/>
          <a:lstStyle/>
          <a:p>
            <a:r>
              <a:rPr lang="hr-HR" dirty="0"/>
              <a:t>7. </a:t>
            </a:r>
            <a:r>
              <a:rPr lang="hr-HR" dirty="0" err="1"/>
              <a:t>Water</a:t>
            </a:r>
            <a:r>
              <a:rPr lang="hr-HR" dirty="0"/>
              <a:t> </a:t>
            </a:r>
            <a:r>
              <a:rPr lang="hr-HR" dirty="0" err="1"/>
              <a:t>Pollution</a:t>
            </a:r>
            <a:endParaRPr lang="hr-HR" dirty="0"/>
          </a:p>
        </p:txBody>
      </p:sp>
    </p:spTree>
    <p:extLst>
      <p:ext uri="{BB962C8B-B14F-4D97-AF65-F5344CB8AC3E}">
        <p14:creationId xmlns:p14="http://schemas.microsoft.com/office/powerpoint/2010/main" val="854104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872067" y="3284985"/>
            <a:ext cx="7408333" cy="2841178"/>
          </a:xfrm>
        </p:spPr>
        <p:txBody>
          <a:bodyPr/>
          <a:lstStyle/>
          <a:p>
            <a:r>
              <a:rPr lang="en-US" b="1" i="1" dirty="0">
                <a:effectLst>
                  <a:outerShdw blurRad="38100" dist="38100" dir="2700000" algn="tl">
                    <a:srgbClr val="000000">
                      <a:alpha val="43137"/>
                    </a:srgbClr>
                  </a:outerShdw>
                </a:effectLst>
                <a:hlinkClick r:id="rId2"/>
              </a:rPr>
              <a:t>These kinds of environmental pollution are linked to health issues in humans, animals and plant-life. You can read more about how the environment is affecting our health here</a:t>
            </a:r>
            <a:r>
              <a:rPr lang="en-US" b="1" i="1" dirty="0" smtClean="0">
                <a:effectLst>
                  <a:outerShdw blurRad="38100" dist="38100" dir="2700000" algn="tl">
                    <a:srgbClr val="000000">
                      <a:alpha val="43137"/>
                    </a:srgbClr>
                  </a:outerShdw>
                </a:effectLst>
                <a:hlinkClick r:id="rId2"/>
              </a:rPr>
              <a:t>.</a:t>
            </a:r>
            <a:endParaRPr lang="hr-HR" b="1" i="1" dirty="0" smtClean="0">
              <a:effectLst>
                <a:outerShdw blurRad="38100" dist="38100" dir="2700000" algn="tl">
                  <a:srgbClr val="000000">
                    <a:alpha val="43137"/>
                  </a:srgbClr>
                </a:outerShdw>
              </a:effectLst>
              <a:hlinkClick r:id="rId2"/>
            </a:endParaRPr>
          </a:p>
          <a:p>
            <a:pPr marL="0" indent="0">
              <a:buNone/>
            </a:pPr>
            <a:endParaRPr lang="hr-HR" b="1" dirty="0" smtClean="0">
              <a:hlinkClick r:id="rId2"/>
            </a:endParaRPr>
          </a:p>
          <a:p>
            <a:r>
              <a:rPr lang="hr-HR" sz="2000" dirty="0" smtClean="0">
                <a:hlinkClick r:id="rId2"/>
              </a:rPr>
              <a:t>http</a:t>
            </a:r>
            <a:r>
              <a:rPr lang="hr-HR" sz="2000" dirty="0">
                <a:hlinkClick r:id="rId2"/>
              </a:rPr>
              <a:t>://www.sustainablebabysteps.com/</a:t>
            </a:r>
            <a:r>
              <a:rPr lang="hr-HR" sz="2000" dirty="0" err="1">
                <a:hlinkClick r:id="rId2"/>
              </a:rPr>
              <a:t>environment</a:t>
            </a:r>
            <a:r>
              <a:rPr lang="hr-HR" sz="2000" dirty="0">
                <a:hlinkClick r:id="rId2"/>
              </a:rPr>
              <a:t>-</a:t>
            </a:r>
            <a:r>
              <a:rPr lang="hr-HR" sz="2000" dirty="0" err="1">
                <a:hlinkClick r:id="rId2"/>
              </a:rPr>
              <a:t>affecting</a:t>
            </a:r>
            <a:r>
              <a:rPr lang="hr-HR" sz="2000" dirty="0" err="1" smtClean="0"/>
              <a:t>..</a:t>
            </a:r>
            <a:r>
              <a:rPr lang="hr-HR" sz="2000" dirty="0" smtClean="0"/>
              <a:t>.</a:t>
            </a:r>
          </a:p>
          <a:p>
            <a:endParaRPr lang="hr-HR" dirty="0"/>
          </a:p>
        </p:txBody>
      </p:sp>
      <p:sp>
        <p:nvSpPr>
          <p:cNvPr id="3" name="Naslov 2"/>
          <p:cNvSpPr>
            <a:spLocks noGrp="1"/>
          </p:cNvSpPr>
          <p:nvPr>
            <p:ph type="title"/>
          </p:nvPr>
        </p:nvSpPr>
        <p:spPr>
          <a:xfrm>
            <a:off x="395536" y="1052736"/>
            <a:ext cx="8229600" cy="2016224"/>
          </a:xfrm>
        </p:spPr>
        <p:txBody>
          <a:bodyPr>
            <a:normAutofit fontScale="90000"/>
          </a:bodyPr>
          <a:lstStyle/>
          <a:p>
            <a:r>
              <a:rPr lang="en-US" dirty="0">
                <a:solidFill>
                  <a:srgbClr val="002060"/>
                </a:solidFill>
              </a:rPr>
              <a:t>8. Understanding the Science That Shows the Environment Affecting Human Health </a:t>
            </a:r>
            <a:endParaRPr lang="hr-HR" dirty="0">
              <a:solidFill>
                <a:srgbClr val="002060"/>
              </a:solidFill>
            </a:endParaRPr>
          </a:p>
        </p:txBody>
      </p:sp>
    </p:spTree>
    <p:extLst>
      <p:ext uri="{BB962C8B-B14F-4D97-AF65-F5344CB8AC3E}">
        <p14:creationId xmlns:p14="http://schemas.microsoft.com/office/powerpoint/2010/main" val="2818145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p:txBody>
          <a:bodyPr>
            <a:normAutofit fontScale="70000" lnSpcReduction="20000"/>
          </a:bodyPr>
          <a:lstStyle/>
          <a:p>
            <a:pPr marL="0" indent="0">
              <a:buNone/>
            </a:pPr>
            <a:r>
              <a:rPr lang="en-US" dirty="0">
                <a:solidFill>
                  <a:srgbClr val="333333"/>
                </a:solidFill>
                <a:latin typeface="ff0"/>
              </a:rPr>
              <a:t> </a:t>
            </a:r>
            <a:r>
              <a:rPr lang="en-US" sz="4800" dirty="0">
                <a:solidFill>
                  <a:srgbClr val="333333"/>
                </a:solidFill>
                <a:latin typeface="ff0"/>
              </a:rPr>
              <a:t>caused by the burning of fuel </a:t>
            </a:r>
            <a:r>
              <a:rPr lang="en-US" sz="4800" dirty="0" smtClean="0">
                <a:solidFill>
                  <a:srgbClr val="333333"/>
                </a:solidFill>
                <a:latin typeface="ff0"/>
              </a:rPr>
              <a:t>that</a:t>
            </a:r>
            <a:r>
              <a:rPr lang="hr-HR" sz="4800" dirty="0" smtClean="0">
                <a:solidFill>
                  <a:srgbClr val="333333"/>
                </a:solidFill>
                <a:latin typeface="ff0"/>
              </a:rPr>
              <a:t> </a:t>
            </a:r>
            <a:r>
              <a:rPr lang="en-US" sz="4800" dirty="0" smtClean="0">
                <a:solidFill>
                  <a:srgbClr val="333333"/>
                </a:solidFill>
                <a:latin typeface="ff0"/>
              </a:rPr>
              <a:t>directly </a:t>
            </a:r>
            <a:r>
              <a:rPr lang="en-US" sz="4800" dirty="0">
                <a:solidFill>
                  <a:srgbClr val="333333"/>
                </a:solidFill>
                <a:latin typeface="ff0"/>
              </a:rPr>
              <a:t>releases hazardous </a:t>
            </a:r>
            <a:r>
              <a:rPr lang="en-US" sz="4800" dirty="0" smtClean="0">
                <a:solidFill>
                  <a:srgbClr val="333333"/>
                </a:solidFill>
                <a:latin typeface="ff0"/>
              </a:rPr>
              <a:t>chemicals</a:t>
            </a:r>
            <a:r>
              <a:rPr lang="hr-HR" sz="4800" dirty="0" smtClean="0">
                <a:solidFill>
                  <a:srgbClr val="333333"/>
                </a:solidFill>
                <a:latin typeface="ff0"/>
              </a:rPr>
              <a:t> </a:t>
            </a:r>
            <a:r>
              <a:rPr lang="en-US" sz="4800" dirty="0" smtClean="0">
                <a:solidFill>
                  <a:srgbClr val="333333"/>
                </a:solidFill>
                <a:latin typeface="ff0"/>
              </a:rPr>
              <a:t>into </a:t>
            </a:r>
            <a:r>
              <a:rPr lang="en-US" sz="4800" dirty="0">
                <a:solidFill>
                  <a:srgbClr val="333333"/>
                </a:solidFill>
                <a:latin typeface="ff0"/>
              </a:rPr>
              <a:t>the air</a:t>
            </a:r>
            <a:r>
              <a:rPr lang="en-US" sz="4800" dirty="0" smtClean="0">
                <a:solidFill>
                  <a:srgbClr val="333333"/>
                </a:solidFill>
                <a:latin typeface="ff0"/>
              </a:rPr>
              <a:t>.</a:t>
            </a:r>
            <a:endParaRPr lang="hr-HR" sz="4800" dirty="0" smtClean="0">
              <a:solidFill>
                <a:srgbClr val="333333"/>
              </a:solidFill>
              <a:latin typeface="ff0"/>
            </a:endParaRPr>
          </a:p>
          <a:p>
            <a:pPr marL="0" indent="0">
              <a:buNone/>
            </a:pPr>
            <a:r>
              <a:rPr lang="en-US" sz="4800" dirty="0" smtClean="0">
                <a:solidFill>
                  <a:srgbClr val="333333"/>
                </a:solidFill>
                <a:latin typeface="ff0"/>
              </a:rPr>
              <a:t>For </a:t>
            </a:r>
            <a:r>
              <a:rPr lang="en-US" sz="4800" dirty="0">
                <a:solidFill>
                  <a:srgbClr val="333333"/>
                </a:solidFill>
                <a:latin typeface="ff0"/>
              </a:rPr>
              <a:t>example; the burning of </a:t>
            </a:r>
            <a:r>
              <a:rPr lang="en-US" sz="4800" dirty="0" smtClean="0">
                <a:solidFill>
                  <a:srgbClr val="333333"/>
                </a:solidFill>
                <a:latin typeface="ff0"/>
              </a:rPr>
              <a:t>coal</a:t>
            </a:r>
            <a:r>
              <a:rPr lang="hr-HR" sz="4800" dirty="0" smtClean="0">
                <a:solidFill>
                  <a:srgbClr val="333333"/>
                </a:solidFill>
                <a:latin typeface="ff0"/>
              </a:rPr>
              <a:t> </a:t>
            </a:r>
            <a:r>
              <a:rPr lang="en-US" sz="4800" dirty="0" smtClean="0">
                <a:solidFill>
                  <a:srgbClr val="333333"/>
                </a:solidFill>
                <a:latin typeface="ff0"/>
              </a:rPr>
              <a:t>releases </a:t>
            </a:r>
            <a:r>
              <a:rPr lang="en-US" sz="4800" dirty="0" err="1">
                <a:solidFill>
                  <a:srgbClr val="333333"/>
                </a:solidFill>
                <a:latin typeface="ff0"/>
              </a:rPr>
              <a:t>sulphur</a:t>
            </a:r>
            <a:r>
              <a:rPr lang="en-US" sz="4800" dirty="0">
                <a:solidFill>
                  <a:srgbClr val="333333"/>
                </a:solidFill>
                <a:latin typeface="ff0"/>
              </a:rPr>
              <a:t> dioxide, a </a:t>
            </a:r>
            <a:r>
              <a:rPr lang="en-US" sz="4800" dirty="0" smtClean="0">
                <a:solidFill>
                  <a:srgbClr val="333333"/>
                </a:solidFill>
                <a:latin typeface="ff0"/>
              </a:rPr>
              <a:t>poisonous</a:t>
            </a:r>
            <a:r>
              <a:rPr lang="hr-HR" sz="4800" dirty="0" smtClean="0">
                <a:solidFill>
                  <a:srgbClr val="333333"/>
                </a:solidFill>
                <a:latin typeface="ff0"/>
              </a:rPr>
              <a:t> </a:t>
            </a:r>
            <a:r>
              <a:rPr lang="en-US" sz="4800" dirty="0" smtClean="0">
                <a:solidFill>
                  <a:srgbClr val="333333"/>
                </a:solidFill>
                <a:latin typeface="ff0"/>
              </a:rPr>
              <a:t>gas </a:t>
            </a:r>
            <a:r>
              <a:rPr lang="en-US" sz="4800" dirty="0">
                <a:solidFill>
                  <a:srgbClr val="333333"/>
                </a:solidFill>
                <a:latin typeface="ff0"/>
              </a:rPr>
              <a:t>responsible for acid rain.</a:t>
            </a:r>
            <a:endParaRPr lang="en-US" sz="4800" dirty="0">
              <a:solidFill>
                <a:srgbClr val="000000"/>
              </a:solidFill>
              <a:latin typeface="Source Sans Pro"/>
            </a:endParaRPr>
          </a:p>
          <a:p>
            <a:pPr marL="0" indent="0">
              <a:buNone/>
            </a:pPr>
            <a:r>
              <a:rPr lang="en-US" dirty="0"/>
              <a:t/>
            </a:r>
            <a:br>
              <a:rPr lang="en-US" dirty="0"/>
            </a:br>
            <a:endParaRPr lang="hr-HR" dirty="0"/>
          </a:p>
        </p:txBody>
      </p:sp>
      <p:sp>
        <p:nvSpPr>
          <p:cNvPr id="2" name="Naslov 1"/>
          <p:cNvSpPr>
            <a:spLocks noGrp="1"/>
          </p:cNvSpPr>
          <p:nvPr>
            <p:ph type="title"/>
          </p:nvPr>
        </p:nvSpPr>
        <p:spPr/>
        <p:txBody>
          <a:bodyPr>
            <a:normAutofit/>
          </a:bodyPr>
          <a:lstStyle/>
          <a:p>
            <a:r>
              <a:rPr lang="hr-HR" dirty="0"/>
              <a:t>Air </a:t>
            </a:r>
            <a:r>
              <a:rPr lang="hr-HR" dirty="0" err="1" smtClean="0"/>
              <a:t>Pollution</a:t>
            </a:r>
            <a:endParaRPr lang="hr-HR" dirty="0"/>
          </a:p>
        </p:txBody>
      </p:sp>
    </p:spTree>
    <p:extLst>
      <p:ext uri="{BB962C8B-B14F-4D97-AF65-F5344CB8AC3E}">
        <p14:creationId xmlns:p14="http://schemas.microsoft.com/office/powerpoint/2010/main" val="1641758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p:txBody>
          <a:bodyPr>
            <a:normAutofit lnSpcReduction="10000"/>
          </a:bodyPr>
          <a:lstStyle/>
          <a:p>
            <a:pPr marL="0" indent="0">
              <a:buNone/>
            </a:pPr>
            <a:r>
              <a:rPr lang="en-US" dirty="0"/>
              <a:t> </a:t>
            </a:r>
            <a:r>
              <a:rPr lang="en-US" sz="4800" dirty="0"/>
              <a:t>caused by the release </a:t>
            </a:r>
            <a:r>
              <a:rPr lang="en-US" sz="4800" dirty="0" smtClean="0"/>
              <a:t>of</a:t>
            </a:r>
            <a:r>
              <a:rPr lang="hr-HR" sz="4800" dirty="0" smtClean="0"/>
              <a:t> </a:t>
            </a:r>
            <a:r>
              <a:rPr lang="en-US" sz="4800" dirty="0" smtClean="0"/>
              <a:t>industrial </a:t>
            </a:r>
            <a:r>
              <a:rPr lang="en-US" sz="4800" dirty="0"/>
              <a:t>waste. Soil </a:t>
            </a:r>
            <a:r>
              <a:rPr lang="en-US" sz="4800" dirty="0" smtClean="0"/>
              <a:t>pollution</a:t>
            </a:r>
            <a:r>
              <a:rPr lang="hr-HR" sz="4800" dirty="0" smtClean="0"/>
              <a:t> </a:t>
            </a:r>
            <a:r>
              <a:rPr lang="en-US" sz="4800" dirty="0" smtClean="0"/>
              <a:t>is </a:t>
            </a:r>
            <a:r>
              <a:rPr lang="en-US" sz="4800" dirty="0"/>
              <a:t>also caused by human </a:t>
            </a:r>
            <a:r>
              <a:rPr lang="en-US" sz="4800" dirty="0" smtClean="0"/>
              <a:t>acts</a:t>
            </a:r>
            <a:r>
              <a:rPr lang="hr-HR" sz="4800" dirty="0" smtClean="0"/>
              <a:t> </a:t>
            </a:r>
            <a:r>
              <a:rPr lang="en-US" sz="4800" dirty="0" smtClean="0"/>
              <a:t>like </a:t>
            </a:r>
            <a:r>
              <a:rPr lang="en-US" sz="4800" dirty="0"/>
              <a:t>mining and </a:t>
            </a:r>
            <a:r>
              <a:rPr lang="en-US" sz="4800" dirty="0" smtClean="0"/>
              <a:t>deforestation</a:t>
            </a:r>
            <a:r>
              <a:rPr lang="hr-HR" sz="4800" dirty="0" smtClean="0"/>
              <a:t> </a:t>
            </a:r>
            <a:r>
              <a:rPr lang="en-US" sz="4800" dirty="0" smtClean="0"/>
              <a:t>etc</a:t>
            </a:r>
            <a:r>
              <a:rPr lang="en-US" sz="4800" dirty="0"/>
              <a:t>.</a:t>
            </a:r>
          </a:p>
          <a:p>
            <a:endParaRPr lang="hr-HR" sz="4800" dirty="0"/>
          </a:p>
        </p:txBody>
      </p:sp>
      <p:sp>
        <p:nvSpPr>
          <p:cNvPr id="2" name="Naslov 1"/>
          <p:cNvSpPr>
            <a:spLocks noGrp="1"/>
          </p:cNvSpPr>
          <p:nvPr>
            <p:ph type="title"/>
          </p:nvPr>
        </p:nvSpPr>
        <p:spPr/>
        <p:txBody>
          <a:bodyPr>
            <a:normAutofit/>
          </a:bodyPr>
          <a:lstStyle/>
          <a:p>
            <a:r>
              <a:rPr lang="hr-HR" dirty="0" err="1"/>
              <a:t>Soil</a:t>
            </a:r>
            <a:r>
              <a:rPr lang="hr-HR" dirty="0"/>
              <a:t> </a:t>
            </a:r>
            <a:r>
              <a:rPr lang="hr-HR" dirty="0" err="1" smtClean="0"/>
              <a:t>Pollution</a:t>
            </a:r>
            <a:endParaRPr lang="hr-HR" dirty="0"/>
          </a:p>
        </p:txBody>
      </p:sp>
    </p:spTree>
    <p:extLst>
      <p:ext uri="{BB962C8B-B14F-4D97-AF65-F5344CB8AC3E}">
        <p14:creationId xmlns:p14="http://schemas.microsoft.com/office/powerpoint/2010/main" val="1592211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p:txBody>
          <a:bodyPr>
            <a:normAutofit fontScale="92500" lnSpcReduction="20000"/>
          </a:bodyPr>
          <a:lstStyle/>
          <a:p>
            <a:pPr marL="0" indent="0">
              <a:buNone/>
            </a:pPr>
            <a:r>
              <a:rPr lang="en-US" dirty="0"/>
              <a:t> </a:t>
            </a:r>
            <a:r>
              <a:rPr lang="en-US" sz="4800" dirty="0"/>
              <a:t>is caused by the </a:t>
            </a:r>
            <a:r>
              <a:rPr lang="en-US" sz="4800" dirty="0" smtClean="0"/>
              <a:t>direct</a:t>
            </a:r>
            <a:r>
              <a:rPr lang="hr-HR" sz="4800" dirty="0" smtClean="0"/>
              <a:t> </a:t>
            </a:r>
            <a:r>
              <a:rPr lang="en-US" sz="4800" dirty="0" smtClean="0"/>
              <a:t>incorporation </a:t>
            </a:r>
            <a:r>
              <a:rPr lang="en-US" sz="4800" dirty="0"/>
              <a:t>of </a:t>
            </a:r>
            <a:r>
              <a:rPr lang="en-US" sz="4800" dirty="0" smtClean="0"/>
              <a:t>hazardous</a:t>
            </a:r>
            <a:r>
              <a:rPr lang="hr-HR" sz="4800" dirty="0" smtClean="0"/>
              <a:t> </a:t>
            </a:r>
            <a:r>
              <a:rPr lang="en-US" sz="4800" dirty="0" smtClean="0"/>
              <a:t>pollutants </a:t>
            </a:r>
            <a:r>
              <a:rPr lang="en-US" sz="4800" dirty="0"/>
              <a:t>by large </a:t>
            </a:r>
            <a:r>
              <a:rPr lang="en-US" sz="4800" dirty="0" smtClean="0"/>
              <a:t>industries</a:t>
            </a:r>
            <a:r>
              <a:rPr lang="hr-HR" sz="4800" dirty="0" smtClean="0"/>
              <a:t> </a:t>
            </a:r>
            <a:r>
              <a:rPr lang="en-US" sz="4800" dirty="0" smtClean="0"/>
              <a:t>and </a:t>
            </a:r>
            <a:r>
              <a:rPr lang="en-US" sz="4800" dirty="0"/>
              <a:t>factories that dispose </a:t>
            </a:r>
            <a:r>
              <a:rPr lang="en-US" sz="4800" dirty="0" smtClean="0"/>
              <a:t>off</a:t>
            </a:r>
            <a:r>
              <a:rPr lang="hr-HR" sz="4800" dirty="0" smtClean="0"/>
              <a:t> </a:t>
            </a:r>
            <a:r>
              <a:rPr lang="en-US" sz="4800" dirty="0" smtClean="0"/>
              <a:t>their </a:t>
            </a:r>
            <a:r>
              <a:rPr lang="en-US" sz="4800" dirty="0"/>
              <a:t>waste in lakes and ponds.</a:t>
            </a:r>
          </a:p>
          <a:p>
            <a:endParaRPr lang="hr-HR" dirty="0"/>
          </a:p>
        </p:txBody>
      </p:sp>
      <p:sp>
        <p:nvSpPr>
          <p:cNvPr id="2" name="Naslov 1"/>
          <p:cNvSpPr>
            <a:spLocks noGrp="1"/>
          </p:cNvSpPr>
          <p:nvPr>
            <p:ph type="title"/>
          </p:nvPr>
        </p:nvSpPr>
        <p:spPr/>
        <p:txBody>
          <a:bodyPr>
            <a:normAutofit/>
          </a:bodyPr>
          <a:lstStyle/>
          <a:p>
            <a:r>
              <a:rPr lang="hr-HR" dirty="0" err="1"/>
              <a:t>Water</a:t>
            </a:r>
            <a:r>
              <a:rPr lang="hr-HR" dirty="0"/>
              <a:t> </a:t>
            </a:r>
            <a:r>
              <a:rPr lang="hr-HR" dirty="0" err="1" smtClean="0"/>
              <a:t>Pollution</a:t>
            </a:r>
            <a:endParaRPr lang="hr-HR" dirty="0"/>
          </a:p>
        </p:txBody>
      </p:sp>
    </p:spTree>
    <p:extLst>
      <p:ext uri="{BB962C8B-B14F-4D97-AF65-F5344CB8AC3E}">
        <p14:creationId xmlns:p14="http://schemas.microsoft.com/office/powerpoint/2010/main" val="733307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539552" y="2332037"/>
            <a:ext cx="8229600" cy="2753147"/>
          </a:xfrm>
        </p:spPr>
        <p:txBody>
          <a:bodyPr>
            <a:normAutofit lnSpcReduction="10000"/>
          </a:bodyPr>
          <a:lstStyle/>
          <a:p>
            <a:pPr marL="0" indent="0">
              <a:buNone/>
            </a:pPr>
            <a:r>
              <a:rPr lang="en-US" sz="4800" dirty="0" smtClean="0"/>
              <a:t>Noise </a:t>
            </a:r>
            <a:r>
              <a:rPr lang="en-US" sz="4800" dirty="0"/>
              <a:t>pollution is caused </a:t>
            </a:r>
            <a:r>
              <a:rPr lang="en-US" sz="4800" dirty="0" smtClean="0"/>
              <a:t>by</a:t>
            </a:r>
            <a:r>
              <a:rPr lang="hr-HR" sz="4800" dirty="0" smtClean="0"/>
              <a:t> </a:t>
            </a:r>
            <a:r>
              <a:rPr lang="en-US" sz="4800" dirty="0" smtClean="0"/>
              <a:t>the </a:t>
            </a:r>
            <a:r>
              <a:rPr lang="en-US" sz="4800" dirty="0"/>
              <a:t>moving vehicles, man </a:t>
            </a:r>
            <a:r>
              <a:rPr lang="en-US" sz="4800" dirty="0" smtClean="0"/>
              <a:t>made</a:t>
            </a:r>
            <a:r>
              <a:rPr lang="hr-HR" sz="4800" dirty="0" smtClean="0"/>
              <a:t> </a:t>
            </a:r>
            <a:r>
              <a:rPr lang="en-US" sz="4800" dirty="0" smtClean="0"/>
              <a:t>machines </a:t>
            </a:r>
            <a:r>
              <a:rPr lang="en-US" sz="4800" dirty="0"/>
              <a:t>and loud music.</a:t>
            </a:r>
          </a:p>
          <a:p>
            <a:endParaRPr lang="hr-HR" dirty="0"/>
          </a:p>
        </p:txBody>
      </p:sp>
      <p:sp>
        <p:nvSpPr>
          <p:cNvPr id="2" name="Naslov 1"/>
          <p:cNvSpPr>
            <a:spLocks noGrp="1"/>
          </p:cNvSpPr>
          <p:nvPr>
            <p:ph type="title"/>
          </p:nvPr>
        </p:nvSpPr>
        <p:spPr>
          <a:xfrm>
            <a:off x="467544" y="692696"/>
            <a:ext cx="8229600" cy="1143000"/>
          </a:xfrm>
        </p:spPr>
        <p:txBody>
          <a:bodyPr>
            <a:normAutofit/>
          </a:bodyPr>
          <a:lstStyle/>
          <a:p>
            <a:r>
              <a:rPr lang="hr-HR" dirty="0" err="1"/>
              <a:t>Noise</a:t>
            </a:r>
            <a:r>
              <a:rPr lang="hr-HR" dirty="0"/>
              <a:t> </a:t>
            </a:r>
            <a:r>
              <a:rPr lang="hr-HR" dirty="0" err="1" smtClean="0"/>
              <a:t>Pollution</a:t>
            </a:r>
            <a:endParaRPr lang="hr-HR" dirty="0"/>
          </a:p>
        </p:txBody>
      </p:sp>
    </p:spTree>
    <p:extLst>
      <p:ext uri="{BB962C8B-B14F-4D97-AF65-F5344CB8AC3E}">
        <p14:creationId xmlns:p14="http://schemas.microsoft.com/office/powerpoint/2010/main" val="2878713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467544" y="1988840"/>
            <a:ext cx="7992888" cy="3816424"/>
          </a:xfrm>
        </p:spPr>
        <p:txBody>
          <a:bodyPr>
            <a:normAutofit/>
          </a:bodyPr>
          <a:lstStyle/>
          <a:p>
            <a:r>
              <a:rPr lang="hr-HR" sz="4400" dirty="0"/>
              <a:t>W</a:t>
            </a:r>
            <a:r>
              <a:rPr lang="en-US" sz="4400" dirty="0" smtClean="0"/>
              <a:t>hat </a:t>
            </a:r>
            <a:r>
              <a:rPr lang="en-US" sz="4400" dirty="0"/>
              <a:t>are they?</a:t>
            </a:r>
          </a:p>
          <a:p>
            <a:r>
              <a:rPr lang="hr-HR" sz="4400" dirty="0"/>
              <a:t>W</a:t>
            </a:r>
            <a:r>
              <a:rPr lang="en-US" sz="4400" dirty="0" smtClean="0"/>
              <a:t>hat </a:t>
            </a:r>
            <a:r>
              <a:rPr lang="en-US" sz="4400" dirty="0"/>
              <a:t>are they </a:t>
            </a:r>
            <a:r>
              <a:rPr lang="en-US" sz="4400" dirty="0" err="1" smtClean="0"/>
              <a:t>respo</a:t>
            </a:r>
            <a:r>
              <a:rPr lang="hr-HR" sz="4400" dirty="0" smtClean="0"/>
              <a:t>n</a:t>
            </a:r>
            <a:r>
              <a:rPr lang="en-US" sz="4400" dirty="0" err="1" smtClean="0"/>
              <a:t>sible</a:t>
            </a:r>
            <a:r>
              <a:rPr lang="en-US" sz="4400" dirty="0" smtClean="0"/>
              <a:t> </a:t>
            </a:r>
            <a:r>
              <a:rPr lang="en-US" sz="4400" dirty="0"/>
              <a:t>for</a:t>
            </a:r>
            <a:r>
              <a:rPr lang="en-US" sz="4400" dirty="0" smtClean="0"/>
              <a:t>?</a:t>
            </a:r>
            <a:endParaRPr lang="hr-HR" sz="4400" dirty="0" smtClean="0"/>
          </a:p>
          <a:p>
            <a:r>
              <a:rPr lang="hr-HR" sz="2800" dirty="0">
                <a:hlinkClick r:id="rId2"/>
              </a:rPr>
              <a:t>http://</a:t>
            </a:r>
            <a:r>
              <a:rPr lang="hr-HR" sz="2800" dirty="0" smtClean="0">
                <a:hlinkClick r:id="rId2"/>
              </a:rPr>
              <a:t>www.sustainablebabysteps.com/</a:t>
            </a:r>
            <a:r>
              <a:rPr lang="hr-HR" sz="2800" dirty="0" err="1" smtClean="0">
                <a:hlinkClick r:id="rId2"/>
              </a:rPr>
              <a:t>kinds</a:t>
            </a:r>
            <a:r>
              <a:rPr lang="hr-HR" sz="2800" dirty="0" smtClean="0">
                <a:hlinkClick r:id="rId2"/>
              </a:rPr>
              <a:t>-</a:t>
            </a:r>
            <a:r>
              <a:rPr lang="hr-HR" sz="2800" dirty="0" err="1" smtClean="0">
                <a:hlinkClick r:id="rId2"/>
              </a:rPr>
              <a:t>of</a:t>
            </a:r>
            <a:r>
              <a:rPr lang="hr-HR" sz="2800" dirty="0" smtClean="0">
                <a:hlinkClick r:id="rId2"/>
              </a:rPr>
              <a:t>-</a:t>
            </a:r>
            <a:r>
              <a:rPr lang="hr-HR" sz="2800" dirty="0" err="1" smtClean="0">
                <a:hlinkClick r:id="rId2"/>
              </a:rPr>
              <a:t>environmental</a:t>
            </a:r>
            <a:r>
              <a:rPr lang="hr-HR" sz="2800" dirty="0" smtClean="0">
                <a:hlinkClick r:id="rId2"/>
              </a:rPr>
              <a:t>-</a:t>
            </a:r>
            <a:r>
              <a:rPr lang="hr-HR" sz="2800" dirty="0" err="1" smtClean="0">
                <a:hlinkClick r:id="rId2"/>
              </a:rPr>
              <a:t>pollution.html</a:t>
            </a:r>
            <a:r>
              <a:rPr lang="hr-HR" sz="2800" dirty="0" smtClean="0">
                <a:hlinkClick r:id="rId2"/>
              </a:rPr>
              <a:t>?</a:t>
            </a:r>
            <a:r>
              <a:rPr lang="hr-HR" sz="2800" dirty="0" err="1" smtClean="0">
                <a:hlinkClick r:id="rId2"/>
              </a:rPr>
              <a:t>fbclid</a:t>
            </a:r>
            <a:r>
              <a:rPr lang="hr-HR" sz="2800" dirty="0" smtClean="0">
                <a:hlinkClick r:id="rId2"/>
              </a:rPr>
              <a:t>=IwAR0wO8v4olyj-4drqX0hqSzJkJIXksBYiRBJgU7gsRgiEi44ge8UkbJePUE</a:t>
            </a:r>
            <a:endParaRPr lang="hr-HR" sz="2800" dirty="0" smtClean="0"/>
          </a:p>
          <a:p>
            <a:endParaRPr lang="hr-HR" sz="4400" dirty="0"/>
          </a:p>
        </p:txBody>
      </p:sp>
      <p:sp>
        <p:nvSpPr>
          <p:cNvPr id="3" name="Naslov 2"/>
          <p:cNvSpPr>
            <a:spLocks noGrp="1"/>
          </p:cNvSpPr>
          <p:nvPr>
            <p:ph type="title"/>
          </p:nvPr>
        </p:nvSpPr>
        <p:spPr>
          <a:xfrm>
            <a:off x="395536" y="692696"/>
            <a:ext cx="8229600" cy="1252728"/>
          </a:xfrm>
        </p:spPr>
        <p:txBody>
          <a:bodyPr>
            <a:normAutofit fontScale="90000"/>
          </a:bodyPr>
          <a:lstStyle/>
          <a:p>
            <a:r>
              <a:rPr lang="en-US" dirty="0"/>
              <a:t>7 Kinds of Environmental Pollution</a:t>
            </a:r>
            <a:r>
              <a:rPr lang="en-US" dirty="0" smtClean="0"/>
              <a:t>:</a:t>
            </a:r>
            <a:endParaRPr lang="hr-HR" dirty="0"/>
          </a:p>
        </p:txBody>
      </p:sp>
    </p:spTree>
    <p:extLst>
      <p:ext uri="{BB962C8B-B14F-4D97-AF65-F5344CB8AC3E}">
        <p14:creationId xmlns:p14="http://schemas.microsoft.com/office/powerpoint/2010/main" val="4239805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872067" y="1772816"/>
            <a:ext cx="7408333" cy="4752528"/>
          </a:xfrm>
        </p:spPr>
        <p:txBody>
          <a:bodyPr>
            <a:normAutofit lnSpcReduction="10000"/>
          </a:bodyPr>
          <a:lstStyle/>
          <a:p>
            <a:r>
              <a:rPr lang="en-US" dirty="0"/>
              <a:t>According to the dictionary, air pollution is the contamination of air by smoke and harmful gases, mainly oxides of carbon, sulfur, and nitrogen. (And maybe by that smelly uncle.) Some examples of air pollution include</a:t>
            </a:r>
            <a:r>
              <a:rPr lang="en-US" dirty="0" smtClean="0"/>
              <a:t>:</a:t>
            </a:r>
            <a:endParaRPr lang="en-US" dirty="0"/>
          </a:p>
          <a:p>
            <a:r>
              <a:rPr lang="en-US" b="1" dirty="0" err="1"/>
              <a:t>Exhuast</a:t>
            </a:r>
            <a:r>
              <a:rPr lang="en-US" b="1" dirty="0"/>
              <a:t> fumes from vehicles</a:t>
            </a:r>
          </a:p>
          <a:p>
            <a:r>
              <a:rPr lang="en-US" b="1" dirty="0"/>
              <a:t>The burning of fossil fuels, such as coal, oil, or gas</a:t>
            </a:r>
          </a:p>
          <a:p>
            <a:r>
              <a:rPr lang="en-US" b="1" dirty="0"/>
              <a:t>Harmful off-</a:t>
            </a:r>
            <a:r>
              <a:rPr lang="en-US" b="1" dirty="0" err="1"/>
              <a:t>gasing</a:t>
            </a:r>
            <a:r>
              <a:rPr lang="en-US" b="1" dirty="0"/>
              <a:t> from things such as paint, plastic production, and so on</a:t>
            </a:r>
          </a:p>
          <a:p>
            <a:r>
              <a:rPr lang="en-US" b="1" dirty="0"/>
              <a:t>Radiation spills or nuclear accidents</a:t>
            </a:r>
          </a:p>
          <a:p>
            <a:r>
              <a:rPr lang="en-US" b="1" dirty="0"/>
              <a:t>Air pollution is linked to asthma, allergies and other respiratory illnesses.</a:t>
            </a:r>
            <a:endParaRPr lang="hr-HR" b="1" dirty="0"/>
          </a:p>
        </p:txBody>
      </p:sp>
      <p:sp>
        <p:nvSpPr>
          <p:cNvPr id="3" name="Naslov 2"/>
          <p:cNvSpPr>
            <a:spLocks noGrp="1"/>
          </p:cNvSpPr>
          <p:nvPr>
            <p:ph type="title"/>
          </p:nvPr>
        </p:nvSpPr>
        <p:spPr/>
        <p:txBody>
          <a:bodyPr/>
          <a:lstStyle/>
          <a:p>
            <a:r>
              <a:rPr lang="hr-HR" dirty="0"/>
              <a:t> 1.Air </a:t>
            </a:r>
            <a:r>
              <a:rPr lang="hr-HR" dirty="0" err="1"/>
              <a:t>Pollution</a:t>
            </a:r>
            <a:endParaRPr lang="hr-HR" dirty="0"/>
          </a:p>
        </p:txBody>
      </p:sp>
    </p:spTree>
    <p:extLst>
      <p:ext uri="{BB962C8B-B14F-4D97-AF65-F5344CB8AC3E}">
        <p14:creationId xmlns:p14="http://schemas.microsoft.com/office/powerpoint/2010/main" val="872860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539553" y="1628800"/>
            <a:ext cx="8136904" cy="4752528"/>
          </a:xfrm>
        </p:spPr>
        <p:txBody>
          <a:bodyPr>
            <a:normAutofit fontScale="92500" lnSpcReduction="20000"/>
          </a:bodyPr>
          <a:lstStyle/>
          <a:p>
            <a:r>
              <a:rPr lang="en-US" dirty="0"/>
              <a:t>Land pollution is the degradation of the Earth's surface caused by a misuse of resources and improper disposal of waste. Some examples of land pollution include</a:t>
            </a:r>
            <a:r>
              <a:rPr lang="en-US" dirty="0" smtClean="0"/>
              <a:t>:</a:t>
            </a:r>
            <a:endParaRPr lang="en-US" dirty="0"/>
          </a:p>
          <a:p>
            <a:r>
              <a:rPr lang="en-US" b="1" dirty="0"/>
              <a:t>Litter found on the side of the road</a:t>
            </a:r>
          </a:p>
          <a:p>
            <a:r>
              <a:rPr lang="en-US" b="1" dirty="0"/>
              <a:t>Illegal dumping in natural habitats</a:t>
            </a:r>
          </a:p>
          <a:p>
            <a:r>
              <a:rPr lang="en-US" b="1" dirty="0"/>
              <a:t>Oil spills that happen inland</a:t>
            </a:r>
          </a:p>
          <a:p>
            <a:r>
              <a:rPr lang="en-US" b="1" dirty="0"/>
              <a:t>The use of pesticides and other farming chemicals</a:t>
            </a:r>
          </a:p>
          <a:p>
            <a:r>
              <a:rPr lang="en-US" b="1" dirty="0"/>
              <a:t>Damage and debris caused from unsustainable mining and logging practices</a:t>
            </a:r>
          </a:p>
          <a:p>
            <a:r>
              <a:rPr lang="en-US" b="1" dirty="0"/>
              <a:t>Radiation spills or nuclear accidents</a:t>
            </a:r>
          </a:p>
          <a:p>
            <a:r>
              <a:rPr lang="en-US" b="1" dirty="0"/>
              <a:t>Land pollution is responsible for damage done to natural habitat of animals, deforestation and damage done to natural resources, and the general ugly-</a:t>
            </a:r>
            <a:r>
              <a:rPr lang="en-US" b="1" dirty="0" err="1"/>
              <a:t>ing</a:t>
            </a:r>
            <a:r>
              <a:rPr lang="en-US" b="1" dirty="0"/>
              <a:t> up of our communities. (So stop being a litterbug, eh?)</a:t>
            </a:r>
            <a:endParaRPr lang="hr-HR" b="1" dirty="0"/>
          </a:p>
        </p:txBody>
      </p:sp>
      <p:sp>
        <p:nvSpPr>
          <p:cNvPr id="3" name="Naslov 2"/>
          <p:cNvSpPr>
            <a:spLocks noGrp="1"/>
          </p:cNvSpPr>
          <p:nvPr>
            <p:ph type="title"/>
          </p:nvPr>
        </p:nvSpPr>
        <p:spPr/>
        <p:txBody>
          <a:bodyPr>
            <a:normAutofit/>
          </a:bodyPr>
          <a:lstStyle/>
          <a:p>
            <a:r>
              <a:rPr lang="hr-HR" dirty="0"/>
              <a:t>2. </a:t>
            </a:r>
            <a:r>
              <a:rPr lang="hr-HR" dirty="0" err="1"/>
              <a:t>Land</a:t>
            </a:r>
            <a:r>
              <a:rPr lang="hr-HR" dirty="0"/>
              <a:t> </a:t>
            </a:r>
            <a:r>
              <a:rPr lang="hr-HR" dirty="0" err="1" smtClean="0"/>
              <a:t>Pollution</a:t>
            </a:r>
            <a:endParaRPr lang="hr-HR" dirty="0"/>
          </a:p>
        </p:txBody>
      </p:sp>
    </p:spTree>
    <p:extLst>
      <p:ext uri="{BB962C8B-B14F-4D97-AF65-F5344CB8AC3E}">
        <p14:creationId xmlns:p14="http://schemas.microsoft.com/office/powerpoint/2010/main" val="3651809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395537" y="1700808"/>
            <a:ext cx="8208912" cy="4824536"/>
          </a:xfrm>
        </p:spPr>
        <p:txBody>
          <a:bodyPr>
            <a:normAutofit fontScale="92500"/>
          </a:bodyPr>
          <a:lstStyle/>
          <a:p>
            <a:r>
              <a:rPr lang="en-US" dirty="0"/>
              <a:t>Light pollution is the brightening of the night sky inhibiting the visibility of stars and planets by the use of improper lighting of communities. Some examples of what causes light pollution</a:t>
            </a:r>
            <a:r>
              <a:rPr lang="en-US" dirty="0" smtClean="0"/>
              <a:t>:</a:t>
            </a:r>
            <a:endParaRPr lang="en-US" dirty="0"/>
          </a:p>
          <a:p>
            <a:r>
              <a:rPr lang="en-US" b="1" dirty="0"/>
              <a:t>Street lamps that shine light in all directions, instead of with a hood to point light downward toward the street.</a:t>
            </a:r>
          </a:p>
          <a:p>
            <a:r>
              <a:rPr lang="en-US" b="1" dirty="0"/>
              <a:t>Extra, unnecessary lights around the home</a:t>
            </a:r>
          </a:p>
          <a:p>
            <a:r>
              <a:rPr lang="en-US" b="1" dirty="0"/>
              <a:t>Cities that run lights all night long</a:t>
            </a:r>
          </a:p>
          <a:p>
            <a:r>
              <a:rPr lang="en-US" b="1" dirty="0"/>
              <a:t>Light pollution uses more energy (by shining more light up instead of down, meaning you need brighter bulbs for the same amount of light), may affect human health and our sleep cycles, and most importantly, corrupts our kids telescopes and their curiosity. (I grew up in a city. My first no-light night in the country blew my mind. Let's not make that such a rare occasion!)</a:t>
            </a:r>
            <a:endParaRPr lang="hr-HR" b="1" dirty="0"/>
          </a:p>
        </p:txBody>
      </p:sp>
      <p:sp>
        <p:nvSpPr>
          <p:cNvPr id="3" name="Naslov 2"/>
          <p:cNvSpPr>
            <a:spLocks noGrp="1"/>
          </p:cNvSpPr>
          <p:nvPr>
            <p:ph type="title"/>
          </p:nvPr>
        </p:nvSpPr>
        <p:spPr/>
        <p:txBody>
          <a:bodyPr>
            <a:normAutofit/>
          </a:bodyPr>
          <a:lstStyle/>
          <a:p>
            <a:r>
              <a:rPr lang="hr-HR" dirty="0"/>
              <a:t> 3. </a:t>
            </a:r>
            <a:r>
              <a:rPr lang="hr-HR" dirty="0" err="1"/>
              <a:t>Light</a:t>
            </a:r>
            <a:r>
              <a:rPr lang="hr-HR" dirty="0"/>
              <a:t> </a:t>
            </a:r>
            <a:r>
              <a:rPr lang="hr-HR" dirty="0" err="1" smtClean="0"/>
              <a:t>Pollution</a:t>
            </a:r>
            <a:endParaRPr lang="hr-HR" dirty="0"/>
          </a:p>
        </p:txBody>
      </p:sp>
    </p:spTree>
    <p:extLst>
      <p:ext uri="{BB962C8B-B14F-4D97-AF65-F5344CB8AC3E}">
        <p14:creationId xmlns:p14="http://schemas.microsoft.com/office/powerpoint/2010/main" val="34523349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alni oblik">
  <a:themeElements>
    <a:clrScheme name="Valni oblik">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Valni oblik">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alni oblik">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26</TotalTime>
  <Words>826</Words>
  <Application>Microsoft Office PowerPoint</Application>
  <PresentationFormat>Prikaz na zaslonu (4:3)</PresentationFormat>
  <Paragraphs>68</Paragraphs>
  <Slides>14</Slides>
  <Notes>0</Notes>
  <HiddenSlides>0</HiddenSlides>
  <MMClips>0</MMClips>
  <ScaleCrop>false</ScaleCrop>
  <HeadingPairs>
    <vt:vector size="4" baseType="variant">
      <vt:variant>
        <vt:lpstr>Tema</vt:lpstr>
      </vt:variant>
      <vt:variant>
        <vt:i4>1</vt:i4>
      </vt:variant>
      <vt:variant>
        <vt:lpstr>Naslovi slajdova</vt:lpstr>
      </vt:variant>
      <vt:variant>
        <vt:i4>14</vt:i4>
      </vt:variant>
    </vt:vector>
  </HeadingPairs>
  <TitlesOfParts>
    <vt:vector size="15" baseType="lpstr">
      <vt:lpstr>Valni oblik</vt:lpstr>
      <vt:lpstr>Team 1 7.b</vt:lpstr>
      <vt:lpstr>Air Pollution</vt:lpstr>
      <vt:lpstr>Soil Pollution</vt:lpstr>
      <vt:lpstr>Water Pollution</vt:lpstr>
      <vt:lpstr>Noise Pollution</vt:lpstr>
      <vt:lpstr>7 Kinds of Environmental Pollution:</vt:lpstr>
      <vt:lpstr> 1.Air Pollution</vt:lpstr>
      <vt:lpstr>2. Land Pollution</vt:lpstr>
      <vt:lpstr> 3. Light Pollution</vt:lpstr>
      <vt:lpstr>4. Noise Pollution</vt:lpstr>
      <vt:lpstr>5. Thermal Pollution</vt:lpstr>
      <vt:lpstr>6. Visual Pollution When a man throws an empty cigarette package from an automobile,  he is liable to a fine of $50. When a man throws a billboard across a view,  he is richly rewarded. - Pat Brown</vt:lpstr>
      <vt:lpstr>7. Water Pollution</vt:lpstr>
      <vt:lpstr>8. Understanding the Science That Shows the Environment Affecting Human Health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1 7.b</dc:title>
  <dc:creator>Kata</dc:creator>
  <cp:lastModifiedBy>Kata Grgljanić</cp:lastModifiedBy>
  <cp:revision>4</cp:revision>
  <dcterms:created xsi:type="dcterms:W3CDTF">2019-02-19T21:40:21Z</dcterms:created>
  <dcterms:modified xsi:type="dcterms:W3CDTF">2019-02-19T22:19:25Z</dcterms:modified>
</cp:coreProperties>
</file>