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9" r:id="rId2"/>
    <p:sldId id="270" r:id="rId3"/>
    <p:sldId id="271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67" r:id="rId12"/>
    <p:sldId id="268" r:id="rId1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2227-EAC5-4BD1-9C87-174735B2A50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4E7CB-CE5D-4BFD-93BB-1E4F5D17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4E7CB-CE5D-4BFD-93BB-1E4F5D176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A5EC-BE17-496B-B75C-6EC76F2966C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CFA5-3843-44BF-9A36-133B770A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0" y="1030311"/>
            <a:ext cx="8564449" cy="51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2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1899" y="143593"/>
            <a:ext cx="4898135" cy="321206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3" name="Rectangle 2"/>
          <p:cNvSpPr/>
          <p:nvPr/>
        </p:nvSpPr>
        <p:spPr>
          <a:xfrm>
            <a:off x="4564972" y="503192"/>
            <a:ext cx="77970" cy="546786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endParaRPr lang="en-US" sz="33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4996" y="3416449"/>
            <a:ext cx="151645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en-US" sz="2279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en-US" sz="2279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859" y="875711"/>
            <a:ext cx="4658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Always keep your devices updated. Cyber attackers thrive on outdated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devices because they don’t have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the most current security software.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Close the accounts that you no longer use. Regularly update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your passwords.</a:t>
            </a:r>
          </a:p>
          <a:p>
            <a:pPr algn="ctr"/>
            <a:endParaRPr lang="en-US" sz="2100" dirty="0">
              <a:latin typeface="Cooper Black" panose="0208090404030B0204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82602" y="3457674"/>
            <a:ext cx="4914187" cy="322918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7" name="TextBox 6"/>
          <p:cNvSpPr txBox="1"/>
          <p:nvPr/>
        </p:nvSpPr>
        <p:spPr>
          <a:xfrm>
            <a:off x="5367329" y="3626940"/>
            <a:ext cx="2670429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C00000"/>
                </a:solidFill>
                <a:latin typeface="Cooper Black" panose="0208090404030B020404" pitchFamily="18" charset="0"/>
              </a:rPr>
              <a:t>Reliability</a:t>
            </a:r>
            <a:endParaRPr lang="en-US" sz="3300" dirty="0">
              <a:solidFill>
                <a:srgbClr val="C00000"/>
              </a:solidFill>
              <a:latin typeface="Cooper Black" panose="0208090404030B020404" pitchFamily="18" charset="0"/>
            </a:endParaRPr>
          </a:p>
          <a:p>
            <a:endParaRPr lang="en-US" sz="1350" dirty="0">
              <a:latin typeface="Cooper Black" panose="0208090404030B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1724" y="4279025"/>
            <a:ext cx="503883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Don’t believe everything you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 read, make sure you know it’s coming from a reliable source. Very often fake news spread on the internet and the worst part is that most people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can't recognize it when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they see it.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3245" y="269134"/>
            <a:ext cx="211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Updates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255">
            <a:off x="4669985" y="352795"/>
            <a:ext cx="4819782" cy="2620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7" y="3653534"/>
            <a:ext cx="3738443" cy="2819777"/>
          </a:xfrm>
          <a:prstGeom prst="rect">
            <a:avLst/>
          </a:prstGeom>
        </p:spPr>
      </p:pic>
      <p:sp>
        <p:nvSpPr>
          <p:cNvPr id="13" name="6-Point Star 12"/>
          <p:cNvSpPr/>
          <p:nvPr/>
        </p:nvSpPr>
        <p:spPr>
          <a:xfrm rot="11082378" flipV="1">
            <a:off x="633863" y="-13972"/>
            <a:ext cx="1019838" cy="100585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13</a:t>
            </a:r>
            <a:endParaRPr lang="en-US" sz="2800" b="1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4" name="6-Point Star 13"/>
          <p:cNvSpPr/>
          <p:nvPr/>
        </p:nvSpPr>
        <p:spPr>
          <a:xfrm rot="11082378" flipV="1">
            <a:off x="4354802" y="3184007"/>
            <a:ext cx="1021367" cy="1104781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14</a:t>
            </a:r>
            <a:endParaRPr lang="en-US" sz="2800" b="1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0048791">
            <a:off x="185193" y="752745"/>
            <a:ext cx="5109577" cy="33350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3" name="Rectangle 2"/>
          <p:cNvSpPr/>
          <p:nvPr/>
        </p:nvSpPr>
        <p:spPr>
          <a:xfrm>
            <a:off x="4564972" y="503192"/>
            <a:ext cx="77970" cy="546786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endParaRPr lang="en-US" sz="33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8133" y="3353704"/>
            <a:ext cx="151645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en-US" sz="2279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en-US" sz="2279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958691">
            <a:off x="464503" y="1496417"/>
            <a:ext cx="488258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The free apps related to shopping, gaming etc. are potential entry points for adware and spyware. Having a Reliable antivirus program installed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on your computer or smartphone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can help evade such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danger.</a:t>
            </a:r>
          </a:p>
        </p:txBody>
      </p:sp>
      <p:sp>
        <p:nvSpPr>
          <p:cNvPr id="9" name="TextBox 8"/>
          <p:cNvSpPr txBox="1"/>
          <p:nvPr/>
        </p:nvSpPr>
        <p:spPr>
          <a:xfrm rot="20016739">
            <a:off x="1102817" y="1024415"/>
            <a:ext cx="24862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Free apps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12" y="2515702"/>
            <a:ext cx="4157804" cy="4172796"/>
          </a:xfrm>
          <a:prstGeom prst="rect">
            <a:avLst/>
          </a:prstGeom>
        </p:spPr>
      </p:pic>
      <p:sp>
        <p:nvSpPr>
          <p:cNvPr id="11" name="6-Point Star 10"/>
          <p:cNvSpPr/>
          <p:nvPr/>
        </p:nvSpPr>
        <p:spPr>
          <a:xfrm rot="11082378" flipV="1">
            <a:off x="989281" y="351389"/>
            <a:ext cx="1069969" cy="105555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15</a:t>
            </a:r>
            <a:endParaRPr lang="en-US" sz="2800" b="1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18" y="901520"/>
            <a:ext cx="9238118" cy="48038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278741" y="5965494"/>
            <a:ext cx="85865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Presentation by Armine Safaryan</a:t>
            </a:r>
            <a:endParaRPr lang="en-US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76" y="1880573"/>
            <a:ext cx="5439811" cy="49774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4546" y="141668"/>
            <a:ext cx="8823760" cy="1094704"/>
          </a:xfrm>
          <a:prstGeom prst="wedgeRoundRectCallout">
            <a:avLst>
              <a:gd name="adj1" fmla="val -4217"/>
              <a:gd name="adj2" fmla="val 1216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>
              <a:ln w="222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093" y="171013"/>
            <a:ext cx="864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Online safety starts with you!</a:t>
            </a:r>
          </a:p>
        </p:txBody>
      </p:sp>
    </p:spTree>
    <p:extLst>
      <p:ext uri="{BB962C8B-B14F-4D97-AF65-F5344CB8AC3E}">
        <p14:creationId xmlns:p14="http://schemas.microsoft.com/office/powerpoint/2010/main" val="28351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2286000"/>
            <a:ext cx="9144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7875" y="314287"/>
            <a:ext cx="59740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t</a:t>
            </a:r>
            <a:r>
              <a:rPr 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ips for you </a:t>
            </a:r>
          </a:p>
          <a:p>
            <a:pPr algn="ctr"/>
            <a:r>
              <a:rPr 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stay safe online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Content="1"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64972" y="503192"/>
            <a:ext cx="77970" cy="546786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endParaRPr lang="en-US" sz="33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5762" y="3437422"/>
            <a:ext cx="151645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en-US" sz="2279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en-US" sz="2279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66" y="1326524"/>
            <a:ext cx="415986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Don’t give anyone your password, name, address, </a:t>
            </a:r>
            <a:r>
              <a:rPr lang="en-US" sz="2100" b="1" dirty="0" smtClean="0">
                <a:latin typeface="Century" panose="02040604050505020304" pitchFamily="18" charset="0"/>
              </a:rPr>
              <a:t>the name </a:t>
            </a:r>
            <a:r>
              <a:rPr lang="en-US" sz="2100" b="1" dirty="0">
                <a:latin typeface="Century" panose="02040604050505020304" pitchFamily="18" charset="0"/>
              </a:rPr>
              <a:t>of your school or any information about </a:t>
            </a:r>
            <a:endParaRPr lang="en-US" sz="2100" b="1" dirty="0" smtClean="0">
              <a:latin typeface="Century" panose="02040604050505020304" pitchFamily="18" charset="0"/>
            </a:endParaRPr>
          </a:p>
          <a:p>
            <a:pPr algn="ctr"/>
            <a:r>
              <a:rPr lang="en-US" sz="2100" b="1" dirty="0" smtClean="0">
                <a:latin typeface="Century" panose="02040604050505020304" pitchFamily="18" charset="0"/>
              </a:rPr>
              <a:t>your </a:t>
            </a:r>
            <a:r>
              <a:rPr lang="en-US" sz="2100" b="1" dirty="0">
                <a:latin typeface="Century" panose="02040604050505020304" pitchFamily="18" charset="0"/>
              </a:rPr>
              <a:t>family.</a:t>
            </a:r>
          </a:p>
        </p:txBody>
      </p:sp>
      <p:sp>
        <p:nvSpPr>
          <p:cNvPr id="6" name="Oval 5"/>
          <p:cNvSpPr/>
          <p:nvPr/>
        </p:nvSpPr>
        <p:spPr>
          <a:xfrm>
            <a:off x="4455906" y="3576891"/>
            <a:ext cx="4250212" cy="307433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7" name="TextBox 6"/>
          <p:cNvSpPr txBox="1"/>
          <p:nvPr/>
        </p:nvSpPr>
        <p:spPr>
          <a:xfrm>
            <a:off x="5452502" y="3675772"/>
            <a:ext cx="2519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C00000"/>
                </a:solidFill>
                <a:latin typeface="Cooper Black" panose="0208090404030B020404" pitchFamily="18" charset="0"/>
              </a:rPr>
              <a:t>Passwords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879" y="378203"/>
            <a:ext cx="453303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Privacy</a:t>
            </a:r>
            <a:r>
              <a:rPr lang="en-US" sz="33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endParaRPr lang="en-US" sz="3300" dirty="0">
              <a:solidFill>
                <a:srgbClr val="C0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and data protection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86" y="270456"/>
            <a:ext cx="4152894" cy="29235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36909" y="139112"/>
            <a:ext cx="4564971" cy="296385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3370660"/>
            <a:ext cx="3487339" cy="34873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2234" y="4171406"/>
            <a:ext cx="4572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Don’t share your passwords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with anyone but your parents.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 Always use strong passwords consisting of letters, numerals </a:t>
            </a:r>
            <a:endParaRPr lang="en-US" sz="2100" b="1" dirty="0" smtClean="0">
              <a:latin typeface="Century" panose="02040604050505020304" pitchFamily="18" charset="0"/>
            </a:endParaRPr>
          </a:p>
          <a:p>
            <a:pPr algn="ctr"/>
            <a:r>
              <a:rPr lang="en-US" sz="2100" b="1" dirty="0" smtClean="0">
                <a:latin typeface="Century" panose="02040604050505020304" pitchFamily="18" charset="0"/>
              </a:rPr>
              <a:t>and </a:t>
            </a:r>
            <a:r>
              <a:rPr lang="en-US" sz="2100" b="1" dirty="0">
                <a:latin typeface="Century" panose="02040604050505020304" pitchFamily="18" charset="0"/>
              </a:rPr>
              <a:t>special characters. Use different </a:t>
            </a:r>
            <a:r>
              <a:rPr lang="en-US" sz="2100" b="1" dirty="0" smtClean="0">
                <a:latin typeface="Century" panose="02040604050505020304" pitchFamily="18" charset="0"/>
              </a:rPr>
              <a:t>passwords </a:t>
            </a:r>
            <a:r>
              <a:rPr lang="en-US" sz="2100" b="1" dirty="0">
                <a:latin typeface="Century" panose="02040604050505020304" pitchFamily="18" charset="0"/>
              </a:rPr>
              <a:t>on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different sites.</a:t>
            </a:r>
          </a:p>
        </p:txBody>
      </p:sp>
      <p:sp>
        <p:nvSpPr>
          <p:cNvPr id="15" name="6-Point Star 14"/>
          <p:cNvSpPr/>
          <p:nvPr/>
        </p:nvSpPr>
        <p:spPr>
          <a:xfrm rot="11082378" flipV="1">
            <a:off x="420574" y="35505"/>
            <a:ext cx="901259" cy="8709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8" name="6-Point Star 17"/>
          <p:cNvSpPr/>
          <p:nvPr/>
        </p:nvSpPr>
        <p:spPr>
          <a:xfrm rot="11082378" flipV="1">
            <a:off x="4601277" y="3392446"/>
            <a:ext cx="951848" cy="92409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38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cover/>
      </p:transition>
    </mc:Choice>
    <mc:Fallback xmlns="">
      <p:transition spd="slow" advTm="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2058" y="288843"/>
            <a:ext cx="4546597" cy="311124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3" name="Rectangle 2"/>
          <p:cNvSpPr/>
          <p:nvPr/>
        </p:nvSpPr>
        <p:spPr>
          <a:xfrm>
            <a:off x="4564972" y="503192"/>
            <a:ext cx="77970" cy="546786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endParaRPr lang="en-US" sz="33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4996" y="3416449"/>
            <a:ext cx="151645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en-US" sz="2279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en-US" sz="2279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648" y="864660"/>
            <a:ext cx="48394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should respect each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other’s rights. </a:t>
            </a:r>
            <a:r>
              <a:rPr lang="it-IT" sz="2100" b="1" dirty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Don’t copy or </a:t>
            </a:r>
          </a:p>
          <a:p>
            <a:pPr algn="ctr"/>
            <a:r>
              <a:rPr lang="it-IT" sz="2100" b="1" dirty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share anything, don’t download music, films, images without the auther’s permission. Always give credits to the authers, copy </a:t>
            </a:r>
          </a:p>
          <a:p>
            <a:pPr algn="ctr"/>
            <a:r>
              <a:rPr lang="it-IT" sz="2100" b="1" dirty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paste the links.</a:t>
            </a:r>
          </a:p>
          <a:p>
            <a:pPr algn="ctr"/>
            <a:endParaRPr lang="it-IT" sz="2100" b="1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91259" y="3438502"/>
            <a:ext cx="4308455" cy="300093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7" name="TextBox 6"/>
          <p:cNvSpPr txBox="1"/>
          <p:nvPr/>
        </p:nvSpPr>
        <p:spPr>
          <a:xfrm>
            <a:off x="4967832" y="3782231"/>
            <a:ext cx="334842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Cyberbullying</a:t>
            </a:r>
          </a:p>
          <a:p>
            <a:endParaRPr lang="en-US" sz="3300" dirty="0">
              <a:solidFill>
                <a:srgbClr val="C00000"/>
              </a:solidFill>
              <a:latin typeface="Cooper Black" panose="0208090404030B020404" pitchFamily="18" charset="0"/>
            </a:endParaRPr>
          </a:p>
          <a:p>
            <a:endParaRPr lang="en-US" sz="1350" dirty="0">
              <a:latin typeface="Cooper Black" panose="0208090404030B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510" y="4202795"/>
            <a:ext cx="438094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Don’t respond to mean or insulting messages. Talk to your parents or teachers if you  feel uncomfortable  or upset with what you see on the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Internet.  </a:t>
            </a:r>
          </a:p>
          <a:p>
            <a:pPr algn="ctr"/>
            <a:endParaRPr lang="en-US" sz="2100" b="1" dirty="0">
              <a:latin typeface="Century" panose="020406040505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1926" y="368503"/>
            <a:ext cx="239014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Copyright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72" y="229102"/>
            <a:ext cx="2568955" cy="3033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5" y="5050675"/>
            <a:ext cx="3818497" cy="1650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0107">
            <a:off x="1068720" y="3504480"/>
            <a:ext cx="1882076" cy="1728088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 rot="11082378" flipV="1">
            <a:off x="4133739" y="3546342"/>
            <a:ext cx="901259" cy="8709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4</a:t>
            </a:r>
          </a:p>
        </p:txBody>
      </p:sp>
      <p:sp>
        <p:nvSpPr>
          <p:cNvPr id="17" name="6-Point Star 16"/>
          <p:cNvSpPr/>
          <p:nvPr/>
        </p:nvSpPr>
        <p:spPr>
          <a:xfrm rot="11082378" flipV="1">
            <a:off x="611562" y="143569"/>
            <a:ext cx="901259" cy="8709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81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7070" y="308447"/>
            <a:ext cx="4832412" cy="35167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3" name="Rectangle 2"/>
          <p:cNvSpPr/>
          <p:nvPr/>
        </p:nvSpPr>
        <p:spPr>
          <a:xfrm>
            <a:off x="4564972" y="503192"/>
            <a:ext cx="77970" cy="546786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endParaRPr lang="en-US" sz="33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4996" y="3416449"/>
            <a:ext cx="151645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en-US" sz="2279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en-US" sz="2279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204" y="1037209"/>
            <a:ext cx="4832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Free public Wi-Fi is never a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secure connection. Hackers make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use of the public Wi-Fi to steal information as it </a:t>
            </a:r>
            <a:r>
              <a:rPr lang="en-US" sz="2100" b="1" dirty="0" smtClean="0">
                <a:latin typeface="Century" panose="02040604050505020304" pitchFamily="18" charset="0"/>
              </a:rPr>
              <a:t>is very convenient</a:t>
            </a:r>
            <a:r>
              <a:rPr lang="en-US" sz="2100" b="1" dirty="0">
                <a:latin typeface="Century" panose="02040604050505020304" pitchFamily="18" charset="0"/>
              </a:rPr>
              <a:t>. </a:t>
            </a:r>
            <a:r>
              <a:rPr lang="en-US" sz="2100" b="1" dirty="0" smtClean="0">
                <a:latin typeface="Century" panose="02040604050505020304" pitchFamily="18" charset="0"/>
              </a:rPr>
              <a:t> They </a:t>
            </a:r>
            <a:r>
              <a:rPr lang="en-US" sz="2100" b="1" dirty="0">
                <a:latin typeface="Century" panose="02040604050505020304" pitchFamily="18" charset="0"/>
              </a:rPr>
              <a:t>may get access to our personal information, steal our identity or </a:t>
            </a:r>
            <a:r>
              <a:rPr lang="en-US" sz="2100" b="1" dirty="0" smtClean="0">
                <a:latin typeface="Century" panose="02040604050505020304" pitchFamily="18" charset="0"/>
              </a:rPr>
              <a:t>send </a:t>
            </a:r>
            <a:r>
              <a:rPr lang="en-US" sz="2100" b="1" dirty="0">
                <a:latin typeface="Century" panose="02040604050505020304" pitchFamily="18" charset="0"/>
              </a:rPr>
              <a:t>us files infected with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malware.</a:t>
            </a:r>
            <a:endParaRPr lang="it-IT" sz="2100" b="1" dirty="0">
              <a:latin typeface="Century" panose="020406040505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18431" y="3560322"/>
            <a:ext cx="4751501" cy="308007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7" name="TextBox 6"/>
          <p:cNvSpPr txBox="1"/>
          <p:nvPr/>
        </p:nvSpPr>
        <p:spPr>
          <a:xfrm>
            <a:off x="5292323" y="3648320"/>
            <a:ext cx="2881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Friends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8673" y="4090099"/>
            <a:ext cx="481191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Don’t talk to strangers on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the Internet. Be selective with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friend requests. If you don’t know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the person, don’t accept their request. It could be a fake account.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Don’t agree to meet an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 online friend.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4277" y="516238"/>
            <a:ext cx="32041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Public WI-FI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32" y="289377"/>
            <a:ext cx="3931751" cy="2948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0" y="3986518"/>
            <a:ext cx="3980818" cy="2653878"/>
          </a:xfrm>
          <a:prstGeom prst="rect">
            <a:avLst/>
          </a:prstGeom>
        </p:spPr>
      </p:pic>
      <p:sp>
        <p:nvSpPr>
          <p:cNvPr id="12" name="6-Point Star 11"/>
          <p:cNvSpPr/>
          <p:nvPr/>
        </p:nvSpPr>
        <p:spPr>
          <a:xfrm rot="11082378" flipV="1">
            <a:off x="390377" y="237377"/>
            <a:ext cx="901259" cy="8709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5</a:t>
            </a:r>
          </a:p>
        </p:txBody>
      </p:sp>
      <p:sp>
        <p:nvSpPr>
          <p:cNvPr id="13" name="6-Point Star 12"/>
          <p:cNvSpPr/>
          <p:nvPr/>
        </p:nvSpPr>
        <p:spPr>
          <a:xfrm rot="11082378" flipV="1">
            <a:off x="4875550" y="3294035"/>
            <a:ext cx="901259" cy="8709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6</a:t>
            </a:r>
            <a:endParaRPr lang="en-US" sz="3200" b="1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9407" y="206593"/>
            <a:ext cx="4619446" cy="31564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3" name="Rectangle 2"/>
          <p:cNvSpPr/>
          <p:nvPr/>
        </p:nvSpPr>
        <p:spPr>
          <a:xfrm>
            <a:off x="4564972" y="503192"/>
            <a:ext cx="77970" cy="546786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endParaRPr lang="en-US" sz="33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4996" y="3416449"/>
            <a:ext cx="151645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en-US" sz="2279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en-US" sz="2279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98290"/>
            <a:ext cx="4855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Treat people the way you want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to be treated. Be kind and polite. Don’t hurt people’s feelings. Don’t start rumors. Never send a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message you would not say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 face-to-face. </a:t>
            </a:r>
          </a:p>
        </p:txBody>
      </p:sp>
      <p:sp>
        <p:nvSpPr>
          <p:cNvPr id="6" name="Oval 5"/>
          <p:cNvSpPr/>
          <p:nvPr/>
        </p:nvSpPr>
        <p:spPr>
          <a:xfrm>
            <a:off x="4156275" y="3664033"/>
            <a:ext cx="4788806" cy="30228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7" name="TextBox 6"/>
          <p:cNvSpPr txBox="1"/>
          <p:nvPr/>
        </p:nvSpPr>
        <p:spPr>
          <a:xfrm>
            <a:off x="5566490" y="3806142"/>
            <a:ext cx="2160834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C00000"/>
                </a:solidFill>
                <a:latin typeface="Cooper Black" panose="0208090404030B020404" pitchFamily="18" charset="0"/>
              </a:rPr>
              <a:t>Phishing</a:t>
            </a:r>
            <a:endParaRPr lang="en-US" sz="3300" dirty="0">
              <a:solidFill>
                <a:srgbClr val="C00000"/>
              </a:solidFill>
              <a:latin typeface="Cooper Black" panose="0208090404030B020404" pitchFamily="18" charset="0"/>
            </a:endParaRPr>
          </a:p>
          <a:p>
            <a:endParaRPr lang="en-US" sz="3300" dirty="0">
              <a:solidFill>
                <a:srgbClr val="C00000"/>
              </a:solidFill>
              <a:latin typeface="Cooper Black" panose="0208090404030B020404" pitchFamily="18" charset="0"/>
            </a:endParaRPr>
          </a:p>
          <a:p>
            <a:endParaRPr lang="en-US" sz="1350" dirty="0">
              <a:latin typeface="Cooper Black" panose="0208090404030B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6651" y="4340559"/>
            <a:ext cx="46080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Do not click on any link sent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 by an </a:t>
            </a:r>
            <a:r>
              <a:rPr lang="en-US" sz="2100" b="1" dirty="0" smtClean="0">
                <a:latin typeface="Century" panose="02040604050505020304" pitchFamily="18" charset="0"/>
              </a:rPr>
              <a:t>unknown </a:t>
            </a:r>
            <a:r>
              <a:rPr lang="en-US" sz="2100" b="1" dirty="0">
                <a:latin typeface="Century" panose="02040604050505020304" pitchFamily="18" charset="0"/>
              </a:rPr>
              <a:t>email address, do not share them with your contacts. They can contain viruses or malware. Don’t open pop-ups.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Use anti-virus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software. </a:t>
            </a:r>
          </a:p>
          <a:p>
            <a:pPr algn="ctr"/>
            <a:endParaRPr lang="en-US" sz="2100" dirty="0">
              <a:latin typeface="Cooper Black" panose="0208090404030B0204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4277" y="151878"/>
            <a:ext cx="29097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The</a:t>
            </a:r>
          </a:p>
          <a:p>
            <a:pPr algn="ctr"/>
            <a:r>
              <a:rPr lang="en-US" sz="33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Golden Rule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7" y="3684664"/>
            <a:ext cx="3873164" cy="3013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60" y="317994"/>
            <a:ext cx="3986821" cy="2914603"/>
          </a:xfrm>
          <a:prstGeom prst="rect">
            <a:avLst/>
          </a:prstGeom>
        </p:spPr>
      </p:pic>
      <p:sp>
        <p:nvSpPr>
          <p:cNvPr id="14" name="6-Point Star 13"/>
          <p:cNvSpPr/>
          <p:nvPr/>
        </p:nvSpPr>
        <p:spPr>
          <a:xfrm rot="11082378" flipV="1">
            <a:off x="734525" y="31083"/>
            <a:ext cx="901259" cy="8709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7</a:t>
            </a:r>
          </a:p>
        </p:txBody>
      </p:sp>
      <p:sp>
        <p:nvSpPr>
          <p:cNvPr id="15" name="6-Point Star 14"/>
          <p:cNvSpPr/>
          <p:nvPr/>
        </p:nvSpPr>
        <p:spPr>
          <a:xfrm rot="11082378" flipV="1">
            <a:off x="4602767" y="3429958"/>
            <a:ext cx="901259" cy="95833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677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7489" y="179971"/>
            <a:ext cx="4569510" cy="323647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3" name="Rectangle 2"/>
          <p:cNvSpPr/>
          <p:nvPr/>
        </p:nvSpPr>
        <p:spPr>
          <a:xfrm>
            <a:off x="4564972" y="503192"/>
            <a:ext cx="77970" cy="546786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endParaRPr lang="en-US" sz="33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4996" y="3416449"/>
            <a:ext cx="151645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en-US" sz="2279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en-US" sz="2279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997" y="930590"/>
            <a:ext cx="438094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Talk to your parents before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you open an email attachment or download software. They sometimes contain viruses. Never open an attachment from someone you don’t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 know.</a:t>
            </a:r>
          </a:p>
        </p:txBody>
      </p:sp>
      <p:sp>
        <p:nvSpPr>
          <p:cNvPr id="6" name="Oval 5"/>
          <p:cNvSpPr/>
          <p:nvPr/>
        </p:nvSpPr>
        <p:spPr>
          <a:xfrm>
            <a:off x="4159379" y="3690679"/>
            <a:ext cx="4737445" cy="29622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7" name="TextBox 6"/>
          <p:cNvSpPr txBox="1"/>
          <p:nvPr/>
        </p:nvSpPr>
        <p:spPr>
          <a:xfrm>
            <a:off x="5708764" y="3690679"/>
            <a:ext cx="1844639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C00000"/>
                </a:solidFill>
                <a:latin typeface="Cooper Black" panose="0208090404030B020404" pitchFamily="18" charset="0"/>
              </a:rPr>
              <a:t>Photos</a:t>
            </a:r>
            <a:endParaRPr lang="en-US" sz="3300" dirty="0">
              <a:solidFill>
                <a:srgbClr val="C00000"/>
              </a:solidFill>
              <a:latin typeface="Cooper Black" panose="0208090404030B020404" pitchFamily="18" charset="0"/>
            </a:endParaRPr>
          </a:p>
          <a:p>
            <a:endParaRPr lang="en-US" sz="1350" dirty="0">
              <a:latin typeface="Cooper Black" panose="0208090404030B0204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592" y="416251"/>
            <a:ext cx="307930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Downloading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4148316" y="4198358"/>
            <a:ext cx="467377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Cooper Black" panose="0208090404030B020404" pitchFamily="18" charset="0"/>
              </a:rPr>
              <a:t>      </a:t>
            </a:r>
            <a:r>
              <a:rPr lang="en-US" sz="2100" b="1" dirty="0">
                <a:latin typeface="Century" panose="02040604050505020304" pitchFamily="18" charset="0"/>
              </a:rPr>
              <a:t>You shouldn’t post photos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of other people without their permission. Always think before you post. Once you’ve shared something online you’ve lost control of it: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it can be copied, shared and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even edited!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5" y="3655058"/>
            <a:ext cx="2897791" cy="2897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29" y="3690679"/>
            <a:ext cx="2012354" cy="1722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" y="3885106"/>
            <a:ext cx="3863719" cy="2179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35" y="-38"/>
            <a:ext cx="4287999" cy="3885144"/>
          </a:xfrm>
          <a:prstGeom prst="rect">
            <a:avLst/>
          </a:prstGeom>
        </p:spPr>
      </p:pic>
      <p:sp>
        <p:nvSpPr>
          <p:cNvPr id="14" name="6-Point Star 13"/>
          <p:cNvSpPr/>
          <p:nvPr/>
        </p:nvSpPr>
        <p:spPr>
          <a:xfrm rot="11082378" flipV="1">
            <a:off x="151666" y="260809"/>
            <a:ext cx="901259" cy="87090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9</a:t>
            </a:r>
          </a:p>
        </p:txBody>
      </p:sp>
      <p:sp>
        <p:nvSpPr>
          <p:cNvPr id="15" name="6-Point Star 14"/>
          <p:cNvSpPr/>
          <p:nvPr/>
        </p:nvSpPr>
        <p:spPr>
          <a:xfrm rot="11082378" flipV="1">
            <a:off x="4723612" y="3221566"/>
            <a:ext cx="1028534" cy="101527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10</a:t>
            </a:r>
            <a:endParaRPr lang="en-US" sz="2800" b="1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13" y="148113"/>
            <a:ext cx="4697069" cy="31564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3" name="Rectangle 2"/>
          <p:cNvSpPr/>
          <p:nvPr/>
        </p:nvSpPr>
        <p:spPr>
          <a:xfrm>
            <a:off x="4564972" y="503192"/>
            <a:ext cx="77970" cy="546786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endParaRPr lang="en-US" sz="33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6344" y="3682468"/>
            <a:ext cx="151645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en-US" sz="2279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en-US" sz="2279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04" y="1153729"/>
            <a:ext cx="4891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Switch off location sharing and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set your social media accounts to private. Don’t add people you don’t know and block anyone who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will send you nasty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messages.</a:t>
            </a:r>
          </a:p>
        </p:txBody>
      </p:sp>
      <p:sp>
        <p:nvSpPr>
          <p:cNvPr id="6" name="Oval 5"/>
          <p:cNvSpPr/>
          <p:nvPr/>
        </p:nvSpPr>
        <p:spPr>
          <a:xfrm>
            <a:off x="4014046" y="3374738"/>
            <a:ext cx="5014044" cy="34610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7" name="TextBox 6"/>
          <p:cNvSpPr txBox="1"/>
          <p:nvPr/>
        </p:nvSpPr>
        <p:spPr>
          <a:xfrm>
            <a:off x="5635988" y="3374738"/>
            <a:ext cx="205476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Account </a:t>
            </a:r>
          </a:p>
          <a:p>
            <a:r>
              <a:rPr lang="en-US" sz="33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Settings</a:t>
            </a:r>
            <a:endParaRPr lang="en-US" sz="3300" dirty="0">
              <a:solidFill>
                <a:srgbClr val="C00000"/>
              </a:solidFill>
              <a:latin typeface="Cooper Black" panose="0208090404030B020404" pitchFamily="18" charset="0"/>
            </a:endParaRPr>
          </a:p>
          <a:p>
            <a:endParaRPr lang="en-US" sz="1350" dirty="0">
              <a:latin typeface="Cooper Black" panose="0208090404030B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046" y="4276912"/>
            <a:ext cx="4834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" panose="02040604050505020304" pitchFamily="18" charset="0"/>
              </a:rPr>
              <a:t>Regularly check your </a:t>
            </a:r>
            <a:r>
              <a:rPr lang="en-US" sz="2100" b="1" dirty="0" smtClean="0">
                <a:latin typeface="Century" panose="02040604050505020304" pitchFamily="18" charset="0"/>
              </a:rPr>
              <a:t>privacy </a:t>
            </a:r>
          </a:p>
          <a:p>
            <a:pPr algn="ctr"/>
            <a:r>
              <a:rPr lang="en-US" sz="2100" b="1" dirty="0" smtClean="0">
                <a:latin typeface="Century" panose="02040604050505020304" pitchFamily="18" charset="0"/>
              </a:rPr>
              <a:t>settings on social media. When you </a:t>
            </a:r>
          </a:p>
          <a:p>
            <a:pPr algn="ctr"/>
            <a:r>
              <a:rPr lang="en-US" sz="2100" b="1" dirty="0" smtClean="0">
                <a:latin typeface="Century" panose="02040604050505020304" pitchFamily="18" charset="0"/>
              </a:rPr>
              <a:t>use </a:t>
            </a:r>
            <a:r>
              <a:rPr lang="en-US" sz="2100" b="1" dirty="0">
                <a:latin typeface="Century" panose="02040604050505020304" pitchFamily="18" charset="0"/>
              </a:rPr>
              <a:t>a public computer make sure you logout of the accounts you’ve accessed. Use a different password </a:t>
            </a:r>
          </a:p>
          <a:p>
            <a:pPr algn="ctr"/>
            <a:r>
              <a:rPr lang="en-US" sz="2100" b="1" dirty="0">
                <a:latin typeface="Century" panose="02040604050505020304" pitchFamily="18" charset="0"/>
              </a:rPr>
              <a:t>for each of your social media </a:t>
            </a:r>
            <a:r>
              <a:rPr lang="en-US" sz="2100" b="1" dirty="0" smtClean="0">
                <a:latin typeface="Century" panose="02040604050505020304" pitchFamily="18" charset="0"/>
              </a:rPr>
              <a:t>accounts.</a:t>
            </a:r>
            <a:endParaRPr lang="en-US" sz="2100" b="1" dirty="0">
              <a:latin typeface="Century" panose="02040604050505020304" pitchFamily="18" charset="0"/>
            </a:endParaRPr>
          </a:p>
          <a:p>
            <a:pPr algn="ctr"/>
            <a:endParaRPr lang="en-US" sz="2100" dirty="0">
              <a:latin typeface="Century" panose="020406040505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649" y="125429"/>
            <a:ext cx="34276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solidFill>
                  <a:srgbClr val="C00000"/>
                </a:solidFill>
                <a:latin typeface="Cooper Black" panose="0208090404030B020404" pitchFamily="18" charset="0"/>
              </a:rPr>
              <a:t>Social Networking</a:t>
            </a:r>
          </a:p>
          <a:p>
            <a:pPr algn="ctr"/>
            <a:endParaRPr lang="en-US" sz="3300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8" y="3288805"/>
            <a:ext cx="3546983" cy="35469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17" y="189437"/>
            <a:ext cx="3092231" cy="2734068"/>
          </a:xfrm>
          <a:prstGeom prst="rect">
            <a:avLst/>
          </a:prstGeom>
        </p:spPr>
      </p:pic>
      <p:sp>
        <p:nvSpPr>
          <p:cNvPr id="19" name="6-Point Star 18"/>
          <p:cNvSpPr/>
          <p:nvPr/>
        </p:nvSpPr>
        <p:spPr>
          <a:xfrm rot="11082378" flipV="1">
            <a:off x="521388" y="-60243"/>
            <a:ext cx="1045675" cy="96629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11</a:t>
            </a:r>
            <a:endParaRPr lang="en-US" sz="2800" b="1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0" name="6-Point Star 19"/>
          <p:cNvSpPr/>
          <p:nvPr/>
        </p:nvSpPr>
        <p:spPr>
          <a:xfrm rot="11082378" flipV="1">
            <a:off x="4499662" y="3390234"/>
            <a:ext cx="1023008" cy="95603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12</a:t>
            </a:r>
            <a:endParaRPr lang="en-US" sz="2800" b="1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8830</TotalTime>
  <Words>541</Words>
  <Application>Microsoft Office PowerPoint</Application>
  <PresentationFormat>On-screen Show (4:3)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Calibri</vt:lpstr>
      <vt:lpstr>Calibri Light</vt:lpstr>
      <vt:lpstr>Century</vt:lpstr>
      <vt:lpstr>Cooper Black</vt:lpstr>
      <vt:lpstr>Rockwell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Armine Safaryan</dc:creator>
  <cp:lastModifiedBy>Armine Safaryan</cp:lastModifiedBy>
  <cp:revision>77</cp:revision>
  <cp:lastPrinted>2019-02-03T14:35:01Z</cp:lastPrinted>
  <dcterms:created xsi:type="dcterms:W3CDTF">2019-02-01T16:20:19Z</dcterms:created>
  <dcterms:modified xsi:type="dcterms:W3CDTF">2019-02-10T14:56:37Z</dcterms:modified>
</cp:coreProperties>
</file>