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60" r:id="rId5"/>
    <p:sldId id="259" r:id="rId6"/>
    <p:sldId id="268" r:id="rId7"/>
    <p:sldId id="263" r:id="rId8"/>
    <p:sldId id="264" r:id="rId9"/>
    <p:sldId id="273" r:id="rId10"/>
    <p:sldId id="265" r:id="rId11"/>
    <p:sldId id="271" r:id="rId12"/>
    <p:sldId id="266" r:id="rId13"/>
    <p:sldId id="274" r:id="rId14"/>
    <p:sldId id="272" r:id="rId15"/>
    <p:sldId id="261" r:id="rId16"/>
    <p:sldId id="26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8" autoAdjust="0"/>
    <p:restoredTop sz="94624" autoAdjust="0"/>
  </p:normalViewPr>
  <p:slideViewPr>
    <p:cSldViewPr>
      <p:cViewPr varScale="1">
        <p:scale>
          <a:sx n="69" d="100"/>
          <a:sy n="69" d="100"/>
        </p:scale>
        <p:origin x="-1398" y="-102"/>
      </p:cViewPr>
      <p:guideLst>
        <p:guide orient="horz" pos="2160"/>
        <p:guide pos="2880"/>
      </p:guideLst>
    </p:cSldViewPr>
  </p:slideViewPr>
  <p:outlineViewPr>
    <p:cViewPr>
      <p:scale>
        <a:sx n="33" d="100"/>
        <a:sy n="33" d="100"/>
      </p:scale>
      <p:origin x="0" y="7932"/>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9306DA-9BB4-45FE-BED0-0DCA4F2B6251}" type="datetimeFigureOut">
              <a:rPr lang="en-US" smtClean="0"/>
              <a:pPr/>
              <a:t>3/19/2019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8E3EE7-B0F6-4A43-AF23-BA00E6839F61}" type="slidenum">
              <a:rPr lang="en-US" smtClean="0"/>
              <a:pPr/>
              <a:t>‹#›</a:t>
            </a:fld>
            <a:endParaRPr lang="en-US"/>
          </a:p>
        </p:txBody>
      </p:sp>
    </p:spTree>
    <p:extLst>
      <p:ext uri="{BB962C8B-B14F-4D97-AF65-F5344CB8AC3E}">
        <p14:creationId xmlns:p14="http://schemas.microsoft.com/office/powerpoint/2010/main" xmlns="" val="181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8E3EE7-B0F6-4A43-AF23-BA00E6839F61}" type="slidenum">
              <a:rPr lang="en-US" smtClean="0"/>
              <a:pPr/>
              <a:t>4</a:t>
            </a:fld>
            <a:endParaRPr lang="en-US"/>
          </a:p>
        </p:txBody>
      </p:sp>
    </p:spTree>
    <p:extLst>
      <p:ext uri="{BB962C8B-B14F-4D97-AF65-F5344CB8AC3E}">
        <p14:creationId xmlns:p14="http://schemas.microsoft.com/office/powerpoint/2010/main" xmlns="" val="164278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A2F0E3A-C6B7-40D6-9CFD-B33848D9BAFD}"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F0E3A-C6B7-40D6-9CFD-B33848D9BAFD}"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F0E3A-C6B7-40D6-9CFD-B33848D9BAFD}"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2F0E3A-C6B7-40D6-9CFD-B33848D9BAFD}"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3A2F0E3A-C6B7-40D6-9CFD-B33848D9BAFD}"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2F0E3A-C6B7-40D6-9CFD-B33848D9BAFD}"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A2F26-05FF-493C-A55A-27120152049D}"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2F0E3A-C6B7-40D6-9CFD-B33848D9BAFD}" type="datetimeFigureOut">
              <a:rPr lang="en-US" smtClean="0"/>
              <a:pPr/>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2F0E3A-C6B7-40D6-9CFD-B33848D9BAFD}" type="datetimeFigureOut">
              <a:rPr lang="en-US" smtClean="0"/>
              <a:pPr/>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F0E3A-C6B7-40D6-9CFD-B33848D9BAFD}" type="datetimeFigureOut">
              <a:rPr lang="en-US" smtClean="0"/>
              <a:pPr/>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3A2F0E3A-C6B7-40D6-9CFD-B33848D9BAFD}" type="datetimeFigureOut">
              <a:rPr lang="en-US" smtClean="0"/>
              <a:pPr/>
              <a:t>3/19/2019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2DA2F26-05FF-493C-A55A-2712015204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F0E3A-C6B7-40D6-9CFD-B33848D9BAFD}"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A2F26-05FF-493C-A55A-2712015204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A2F0E3A-C6B7-40D6-9CFD-B33848D9BAFD}" type="datetimeFigureOut">
              <a:rPr lang="en-US" smtClean="0"/>
              <a:pPr/>
              <a:t>3/19/2019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2DA2F26-05FF-493C-A55A-2712015204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38673" y="548680"/>
            <a:ext cx="7520940" cy="3024336"/>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ctr"/>
            <a:endParaRPr lang="en-US" sz="6000" i="1" dirty="0">
              <a:solidFill>
                <a:schemeClr val="tx1">
                  <a:lumMod val="85000"/>
                  <a:lumOff val="15000"/>
                </a:schemeClr>
              </a:solidFill>
              <a:latin typeface="Arial Rounded MT Bold" panose="020F0704030504030204" pitchFamily="34" charset="0"/>
            </a:endParaRPr>
          </a:p>
        </p:txBody>
      </p:sp>
      <p:sp>
        <p:nvSpPr>
          <p:cNvPr id="13313" name="Rectangle 1"/>
          <p:cNvSpPr>
            <a:spLocks noChangeArrowheads="1"/>
          </p:cNvSpPr>
          <p:nvPr/>
        </p:nvSpPr>
        <p:spPr bwMode="auto">
          <a:xfrm>
            <a:off x="611560" y="4264"/>
            <a:ext cx="7956024"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sz="5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5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HAUNTED MANOR</a:t>
            </a:r>
            <a:endParaRPr kumimoji="0" lang="pl-PL" sz="5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algn="ctr" fontAlgn="base">
              <a:spcBef>
                <a:spcPct val="0"/>
              </a:spcBef>
              <a:spcAft>
                <a:spcPct val="0"/>
              </a:spcAft>
            </a:pPr>
            <a:r>
              <a:rPr lang="en-US" sz="5400" b="1" dirty="0" smtClean="0">
                <a:latin typeface="Times New Roman" pitchFamily="18" charset="0"/>
                <a:ea typeface="Calibri" pitchFamily="34" charset="0"/>
                <a:cs typeface="Times New Roman" pitchFamily="18" charset="0"/>
              </a:rPr>
              <a:t>OPERA</a:t>
            </a:r>
            <a:endParaRPr kumimoji="0" lang="pl-PL" sz="5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pl-PL" sz="5400" b="1" i="1" dirty="0" smtClean="0">
                <a:latin typeface="Times New Roman" pitchFamily="18" charset="0"/>
                <a:cs typeface="Times New Roman" pitchFamily="18" charset="0"/>
              </a:rPr>
              <a:t>by </a:t>
            </a:r>
          </a:p>
          <a:p>
            <a:pPr marL="0" marR="0" lvl="0" indent="0" algn="ctr" defTabSz="914400" rtl="0" eaLnBrk="1" fontAlgn="base" latinLnBrk="0" hangingPunct="1">
              <a:lnSpc>
                <a:spcPct val="100000"/>
              </a:lnSpc>
              <a:spcBef>
                <a:spcPct val="0"/>
              </a:spcBef>
              <a:spcAft>
                <a:spcPct val="0"/>
              </a:spcAft>
              <a:buClrTx/>
              <a:buSzTx/>
              <a:buFontTx/>
              <a:buNone/>
              <a:tabLst/>
            </a:pPr>
            <a:r>
              <a:rPr lang="pl-PL" sz="5400" b="1" i="1" dirty="0" smtClean="0">
                <a:latin typeface="Times New Roman" pitchFamily="18" charset="0"/>
                <a:cs typeface="Times New Roman" pitchFamily="18" charset="0"/>
              </a:rPr>
              <a:t>Stanisław Moniuszko</a:t>
            </a:r>
            <a:endParaRPr kumimoji="0" lang="en-US" sz="8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665654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323528" y="476672"/>
            <a:ext cx="3744416" cy="3672408"/>
          </a:xfrm>
        </p:spPr>
        <p:txBody>
          <a:bodyPr>
            <a:normAutofit lnSpcReduction="10000"/>
          </a:bodyPr>
          <a:lstStyle/>
          <a:p>
            <a:pPr lvl="1" algn="just">
              <a:buNone/>
            </a:pPr>
            <a:r>
              <a:rPr lang="pl-PL" sz="2200" b="0" dirty="0" smtClean="0">
                <a:latin typeface="Times New Roman" pitchFamily="18" charset="0"/>
                <a:cs typeface="Times New Roman" pitchFamily="18" charset="0"/>
              </a:rPr>
              <a:t>   </a:t>
            </a:r>
            <a:r>
              <a:rPr lang="pl-PL" sz="2200" b="1" dirty="0" err="1" smtClean="0">
                <a:latin typeface="Times New Roman" pitchFamily="18" charset="0"/>
                <a:cs typeface="Times New Roman" pitchFamily="18" charset="0"/>
              </a:rPr>
              <a:t>Act</a:t>
            </a:r>
            <a:r>
              <a:rPr lang="pl-PL" sz="2200" b="1" dirty="0" smtClean="0">
                <a:latin typeface="Times New Roman" pitchFamily="18" charset="0"/>
                <a:cs typeface="Times New Roman" pitchFamily="18" charset="0"/>
              </a:rPr>
              <a:t> III</a:t>
            </a:r>
          </a:p>
          <a:p>
            <a:pPr lvl="1">
              <a:buNone/>
            </a:pPr>
            <a:endParaRPr lang="pl-PL" sz="1700" b="0" dirty="0" smtClean="0">
              <a:latin typeface="Times New Roman" pitchFamily="18" charset="0"/>
              <a:cs typeface="Times New Roman" pitchFamily="18" charset="0"/>
            </a:endParaRPr>
          </a:p>
          <a:p>
            <a:pPr lvl="1">
              <a:buNone/>
            </a:pPr>
            <a:r>
              <a:rPr lang="en-US" sz="1700" b="0" dirty="0" err="1" smtClean="0">
                <a:latin typeface="Times New Roman" pitchFamily="18" charset="0"/>
                <a:cs typeface="Times New Roman" pitchFamily="18" charset="0"/>
              </a:rPr>
              <a:t>Skołuba</a:t>
            </a:r>
            <a:r>
              <a:rPr lang="en-US" sz="1700" b="0" dirty="0" smtClean="0">
                <a:latin typeface="Times New Roman" pitchFamily="18" charset="0"/>
                <a:cs typeface="Times New Roman" pitchFamily="18" charset="0"/>
              </a:rPr>
              <a:t> </a:t>
            </a:r>
            <a:r>
              <a:rPr lang="en-US" sz="1700" b="0" dirty="0" smtClean="0">
                <a:latin typeface="Times New Roman" pitchFamily="18" charset="0"/>
                <a:cs typeface="Times New Roman" pitchFamily="18" charset="0"/>
              </a:rPr>
              <a:t>tells </a:t>
            </a:r>
            <a:r>
              <a:rPr lang="en-US" sz="1700" b="0" dirty="0" err="1" smtClean="0">
                <a:latin typeface="Times New Roman" pitchFamily="18" charset="0"/>
                <a:cs typeface="Times New Roman" pitchFamily="18" charset="0"/>
              </a:rPr>
              <a:t>Maciej</a:t>
            </a:r>
            <a:r>
              <a:rPr lang="en-US" sz="1700" b="0" dirty="0" smtClean="0">
                <a:latin typeface="Times New Roman" pitchFamily="18" charset="0"/>
                <a:cs typeface="Times New Roman" pitchFamily="18" charset="0"/>
              </a:rPr>
              <a:t> how terrible and strange phenomena are taking place </a:t>
            </a:r>
            <a:r>
              <a:rPr lang="pl-PL" sz="1700" b="0" dirty="0" smtClean="0">
                <a:latin typeface="Times New Roman" pitchFamily="18" charset="0"/>
                <a:cs typeface="Times New Roman" pitchFamily="18" charset="0"/>
              </a:rPr>
              <a:t>i</a:t>
            </a:r>
            <a:r>
              <a:rPr lang="en-US" sz="1700" b="0" dirty="0" smtClean="0">
                <a:latin typeface="Times New Roman" pitchFamily="18" charset="0"/>
                <a:cs typeface="Times New Roman" pitchFamily="18" charset="0"/>
              </a:rPr>
              <a:t>n the manor at night. When </a:t>
            </a:r>
            <a:r>
              <a:rPr lang="en-US" sz="1700" b="0" dirty="0" err="1" smtClean="0">
                <a:latin typeface="Times New Roman" pitchFamily="18" charset="0"/>
                <a:cs typeface="Times New Roman" pitchFamily="18" charset="0"/>
              </a:rPr>
              <a:t>Skołuba</a:t>
            </a:r>
            <a:r>
              <a:rPr lang="en-US" sz="1700" b="0" dirty="0" smtClean="0">
                <a:latin typeface="Times New Roman" pitchFamily="18" charset="0"/>
                <a:cs typeface="Times New Roman" pitchFamily="18" charset="0"/>
              </a:rPr>
              <a:t> leaves the room, the portraits of great-grandmothers begin suddenly to move on the wall. The perpetrators of this are Hanna and Jadwiga who are hidden behind the paintings. </a:t>
            </a:r>
            <a:r>
              <a:rPr lang="en-US" sz="1700" b="0" dirty="0" err="1" smtClean="0">
                <a:latin typeface="Times New Roman" pitchFamily="18" charset="0"/>
                <a:cs typeface="Times New Roman" pitchFamily="18" charset="0"/>
              </a:rPr>
              <a:t>Maciej</a:t>
            </a:r>
            <a:r>
              <a:rPr lang="en-US" sz="1700" b="0" dirty="0" smtClean="0">
                <a:latin typeface="Times New Roman" pitchFamily="18" charset="0"/>
                <a:cs typeface="Times New Roman" pitchFamily="18" charset="0"/>
              </a:rPr>
              <a:t> runs away but the brothers laugh at the superstitions and go to their rooms to rest</a:t>
            </a:r>
            <a:r>
              <a:rPr lang="pl-PL" sz="1700" dirty="0" smtClean="0">
                <a:latin typeface="Times New Roman" pitchFamily="18" charset="0"/>
                <a:cs typeface="Times New Roman" pitchFamily="18" charset="0"/>
              </a:rPr>
              <a:t>. </a:t>
            </a:r>
          </a:p>
          <a:p>
            <a:r>
              <a:rPr lang="en-US" sz="1700" dirty="0" smtClean="0"/>
              <a:t> </a:t>
            </a:r>
            <a:endParaRPr lang="pl-PL" sz="1700" dirty="0" smtClean="0"/>
          </a:p>
          <a:p>
            <a:endParaRPr lang="pl-PL" dirty="0"/>
          </a:p>
        </p:txBody>
      </p:sp>
      <p:pic>
        <p:nvPicPr>
          <p:cNvPr id="7172" name="Picture 4"/>
          <p:cNvPicPr>
            <a:picLocks noChangeAspect="1" noChangeArrowheads="1"/>
          </p:cNvPicPr>
          <p:nvPr/>
        </p:nvPicPr>
        <p:blipFill>
          <a:blip r:embed="rId2" cstate="print"/>
          <a:srcRect/>
          <a:stretch>
            <a:fillRect/>
          </a:stretch>
        </p:blipFill>
        <p:spPr bwMode="auto">
          <a:xfrm>
            <a:off x="4211960" y="692696"/>
            <a:ext cx="4552950" cy="3248025"/>
          </a:xfrm>
          <a:prstGeom prst="rect">
            <a:avLst/>
          </a:prstGeom>
          <a:noFill/>
          <a:ln w="9525">
            <a:noFill/>
            <a:miter lim="800000"/>
            <a:headEnd/>
            <a:tailEnd/>
          </a:ln>
        </p:spPr>
      </p:pic>
    </p:spTree>
    <p:extLst>
      <p:ext uri="{BB962C8B-B14F-4D97-AF65-F5344CB8AC3E}">
        <p14:creationId xmlns:p14="http://schemas.microsoft.com/office/powerpoint/2010/main" xmlns="" val="2119052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BIEL1600_g.jpg"/>
          <p:cNvPicPr>
            <a:picLocks noGrp="1" noChangeAspect="1"/>
          </p:cNvPicPr>
          <p:nvPr>
            <p:ph idx="1"/>
          </p:nvPr>
        </p:nvPicPr>
        <p:blipFill>
          <a:blip r:embed="rId2" cstate="print"/>
          <a:stretch>
            <a:fillRect/>
          </a:stretch>
        </p:blipFill>
        <p:spPr>
          <a:xfrm>
            <a:off x="5508104" y="2636912"/>
            <a:ext cx="3209428" cy="2139619"/>
          </a:xfrm>
        </p:spPr>
      </p:pic>
      <p:sp>
        <p:nvSpPr>
          <p:cNvPr id="3" name="Prostokąt 2"/>
          <p:cNvSpPr/>
          <p:nvPr/>
        </p:nvSpPr>
        <p:spPr>
          <a:xfrm>
            <a:off x="395536" y="332656"/>
            <a:ext cx="4824536" cy="4031873"/>
          </a:xfrm>
          <a:prstGeom prst="rect">
            <a:avLst/>
          </a:prstGeom>
        </p:spPr>
        <p:txBody>
          <a:bodyPr wrap="square">
            <a:spAutoFit/>
          </a:bodyPr>
          <a:lstStyle/>
          <a:p>
            <a:pPr lvl="1">
              <a:buNone/>
            </a:pPr>
            <a:r>
              <a:rPr lang="en-US" sz="1600" dirty="0" smtClean="0">
                <a:latin typeface="Times New Roman" pitchFamily="18" charset="0"/>
                <a:cs typeface="Times New Roman" pitchFamily="18" charset="0"/>
              </a:rPr>
              <a:t>But Stefan is beginning to dream about Hanna's beautiful, blue eyes, and the mysterious chime melody (which is activated by </a:t>
            </a:r>
            <a:r>
              <a:rPr lang="en-US" sz="1600" dirty="0" err="1" smtClean="0">
                <a:latin typeface="Times New Roman" pitchFamily="18" charset="0"/>
                <a:cs typeface="Times New Roman" pitchFamily="18" charset="0"/>
              </a:rPr>
              <a:t>Damazy</a:t>
            </a:r>
            <a:r>
              <a:rPr lang="en-US" sz="1600" dirty="0" smtClean="0">
                <a:latin typeface="Times New Roman" pitchFamily="18" charset="0"/>
                <a:cs typeface="Times New Roman" pitchFamily="18" charset="0"/>
              </a:rPr>
              <a:t> hiding in the clock) reminds him of his dead mother. </a:t>
            </a:r>
            <a:r>
              <a:rPr lang="en-US" sz="1600" dirty="0" err="1" smtClean="0">
                <a:latin typeface="Times New Roman" pitchFamily="18" charset="0"/>
                <a:cs typeface="Times New Roman" pitchFamily="18" charset="0"/>
              </a:rPr>
              <a:t>Zbigniew</a:t>
            </a:r>
            <a:r>
              <a:rPr lang="en-US" sz="1600" dirty="0" smtClean="0">
                <a:latin typeface="Times New Roman" pitchFamily="18" charset="0"/>
                <a:cs typeface="Times New Roman" pitchFamily="18" charset="0"/>
              </a:rPr>
              <a:t>, unable to sleep, joins him and the brothers admit to each other that they have fallen in love with Hanna and Jadwiga, despite their vows. </a:t>
            </a:r>
            <a:endParaRPr lang="pl-PL" sz="1600" dirty="0" smtClean="0">
              <a:latin typeface="Times New Roman" pitchFamily="18" charset="0"/>
              <a:cs typeface="Times New Roman" pitchFamily="18" charset="0"/>
            </a:endParaRPr>
          </a:p>
          <a:p>
            <a:pPr lvl="1">
              <a:buNone/>
            </a:pPr>
            <a:r>
              <a:rPr lang="pl-PL"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After a while they notice movement behind the paintings and decide to find out what’s going on.  </a:t>
            </a:r>
            <a:r>
              <a:rPr lang="en-US" sz="1600" dirty="0" err="1" smtClean="0">
                <a:latin typeface="Times New Roman" pitchFamily="18" charset="0"/>
                <a:cs typeface="Times New Roman" pitchFamily="18" charset="0"/>
              </a:rPr>
              <a:t>Damazy</a:t>
            </a:r>
            <a:r>
              <a:rPr lang="en-US" sz="1600" dirty="0" smtClean="0">
                <a:latin typeface="Times New Roman" pitchFamily="18" charset="0"/>
                <a:cs typeface="Times New Roman" pitchFamily="18" charset="0"/>
              </a:rPr>
              <a:t> comes out from his hiding place and, to save his skin, invents a story that the house is known as the `Haunted Manor' because horrible deeds were committed there in the past. The brothers decide they cannot stay, and make plans to leave straight away. </a:t>
            </a:r>
            <a:endParaRPr lang="pl-PL" sz="1600" dirty="0" smtClean="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cstate="print"/>
          <a:srcRect/>
          <a:stretch>
            <a:fillRect/>
          </a:stretch>
        </p:blipFill>
        <p:spPr bwMode="auto">
          <a:xfrm>
            <a:off x="5508104" y="404664"/>
            <a:ext cx="3199535"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04664"/>
            <a:ext cx="7848872" cy="2520280"/>
          </a:xfrm>
        </p:spPr>
        <p:txBody>
          <a:bodyPr>
            <a:normAutofit fontScale="70000" lnSpcReduction="20000"/>
          </a:bodyPr>
          <a:lstStyle/>
          <a:p>
            <a:pPr algn="just"/>
            <a:r>
              <a:rPr lang="pl-PL" sz="1900" b="0" dirty="0">
                <a:latin typeface="Times New Roman" pitchFamily="18" charset="0"/>
                <a:cs typeface="Times New Roman" pitchFamily="18" charset="0"/>
              </a:rPr>
              <a:t/>
            </a:r>
            <a:br>
              <a:rPr lang="pl-PL" sz="1900" b="0" dirty="0">
                <a:latin typeface="Times New Roman" pitchFamily="18" charset="0"/>
                <a:cs typeface="Times New Roman" pitchFamily="18" charset="0"/>
              </a:rPr>
            </a:br>
            <a:r>
              <a:rPr lang="pl-PL" sz="1900" dirty="0" err="1" smtClean="0">
                <a:latin typeface="Times New Roman" pitchFamily="18" charset="0"/>
                <a:cs typeface="Times New Roman" pitchFamily="18" charset="0"/>
              </a:rPr>
              <a:t>Act</a:t>
            </a:r>
            <a:r>
              <a:rPr lang="pl-PL" sz="1900" dirty="0" smtClean="0">
                <a:latin typeface="Times New Roman" pitchFamily="18" charset="0"/>
                <a:cs typeface="Times New Roman" pitchFamily="18" charset="0"/>
              </a:rPr>
              <a:t> IV</a:t>
            </a:r>
          </a:p>
          <a:p>
            <a:pPr algn="just"/>
            <a:r>
              <a:rPr lang="en-US" sz="2100" b="0" dirty="0" smtClean="0">
                <a:latin typeface="Times New Roman" pitchFamily="18" charset="0"/>
                <a:cs typeface="Times New Roman" pitchFamily="18" charset="0"/>
              </a:rPr>
              <a:t>The brothers tell </a:t>
            </a:r>
            <a:r>
              <a:rPr lang="en-US" sz="2100" b="0" dirty="0" err="1" smtClean="0">
                <a:latin typeface="Times New Roman" pitchFamily="18" charset="0"/>
                <a:cs typeface="Times New Roman" pitchFamily="18" charset="0"/>
              </a:rPr>
              <a:t>Miecznik</a:t>
            </a:r>
            <a:r>
              <a:rPr lang="en-US" sz="2100" b="0" dirty="0" smtClean="0">
                <a:latin typeface="Times New Roman" pitchFamily="18" charset="0"/>
                <a:cs typeface="Times New Roman" pitchFamily="18" charset="0"/>
              </a:rPr>
              <a:t> that they are about to leave and he believes them to be cowards after all; but </a:t>
            </a:r>
            <a:r>
              <a:rPr lang="en-US" sz="2100" b="0" dirty="0" err="1" smtClean="0">
                <a:latin typeface="Times New Roman" pitchFamily="18" charset="0"/>
                <a:cs typeface="Times New Roman" pitchFamily="18" charset="0"/>
              </a:rPr>
              <a:t>Maciej</a:t>
            </a:r>
            <a:r>
              <a:rPr lang="en-US" sz="2100" b="0" dirty="0" smtClean="0">
                <a:latin typeface="Times New Roman" pitchFamily="18" charset="0"/>
                <a:cs typeface="Times New Roman" pitchFamily="18" charset="0"/>
              </a:rPr>
              <a:t> tells him what happened at night and what are the real reasons for  the brothers’ departure. </a:t>
            </a:r>
            <a:endParaRPr lang="pl-PL" sz="2100" b="0" dirty="0" smtClean="0">
              <a:latin typeface="Times New Roman" pitchFamily="18" charset="0"/>
              <a:cs typeface="Times New Roman" pitchFamily="18" charset="0"/>
            </a:endParaRPr>
          </a:p>
          <a:p>
            <a:pPr algn="just"/>
            <a:r>
              <a:rPr lang="en-US" sz="2100" b="0" dirty="0" smtClean="0">
                <a:latin typeface="Times New Roman" pitchFamily="18" charset="0"/>
                <a:cs typeface="Times New Roman" pitchFamily="18" charset="0"/>
              </a:rPr>
              <a:t>Suddenly </a:t>
            </a:r>
            <a:r>
              <a:rPr lang="en-US" sz="2100" b="0" dirty="0" smtClean="0">
                <a:latin typeface="Times New Roman" pitchFamily="18" charset="0"/>
                <a:cs typeface="Times New Roman" pitchFamily="18" charset="0"/>
              </a:rPr>
              <a:t>a party of </a:t>
            </a:r>
            <a:r>
              <a:rPr lang="en-US" sz="2100" b="0" dirty="0" err="1" smtClean="0">
                <a:latin typeface="Times New Roman" pitchFamily="18" charset="0"/>
                <a:cs typeface="Times New Roman" pitchFamily="18" charset="0"/>
              </a:rPr>
              <a:t>revellers</a:t>
            </a:r>
            <a:r>
              <a:rPr lang="en-US" sz="2100" b="0" dirty="0" smtClean="0">
                <a:latin typeface="Times New Roman" pitchFamily="18" charset="0"/>
                <a:cs typeface="Times New Roman" pitchFamily="18" charset="0"/>
              </a:rPr>
              <a:t> and dancers burst into the house, one of whom is </a:t>
            </a:r>
            <a:r>
              <a:rPr lang="en-US" sz="2100" b="0" dirty="0" err="1" smtClean="0">
                <a:latin typeface="Times New Roman" pitchFamily="18" charset="0"/>
                <a:cs typeface="Times New Roman" pitchFamily="18" charset="0"/>
              </a:rPr>
              <a:t>Damazy</a:t>
            </a:r>
            <a:r>
              <a:rPr lang="en-US" sz="2100" b="0" dirty="0" smtClean="0">
                <a:latin typeface="Times New Roman" pitchFamily="18" charset="0"/>
                <a:cs typeface="Times New Roman" pitchFamily="18" charset="0"/>
              </a:rPr>
              <a:t> in disguise. </a:t>
            </a:r>
            <a:r>
              <a:rPr lang="en-US" sz="2100" b="0" dirty="0" err="1" smtClean="0">
                <a:latin typeface="Times New Roman" pitchFamily="18" charset="0"/>
                <a:cs typeface="Times New Roman" pitchFamily="18" charset="0"/>
              </a:rPr>
              <a:t>Miecznik</a:t>
            </a:r>
            <a:r>
              <a:rPr lang="en-US" sz="2100" b="0" dirty="0" smtClean="0">
                <a:latin typeface="Times New Roman" pitchFamily="18" charset="0"/>
                <a:cs typeface="Times New Roman" pitchFamily="18" charset="0"/>
              </a:rPr>
              <a:t> recognizes him and asks him why he had invented the story about the manor and misled the brothers. </a:t>
            </a:r>
            <a:r>
              <a:rPr lang="en-US" sz="2100" b="0" dirty="0" err="1" smtClean="0">
                <a:latin typeface="Times New Roman" pitchFamily="18" charset="0"/>
                <a:cs typeface="Times New Roman" pitchFamily="18" charset="0"/>
              </a:rPr>
              <a:t>Damazy</a:t>
            </a:r>
            <a:r>
              <a:rPr lang="en-US" sz="2100" b="0" dirty="0" smtClean="0">
                <a:latin typeface="Times New Roman" pitchFamily="18" charset="0"/>
                <a:cs typeface="Times New Roman" pitchFamily="18" charset="0"/>
              </a:rPr>
              <a:t> explains that he is in love with Hanna, and leaves hurriedly.</a:t>
            </a:r>
            <a:endParaRPr lang="pl-PL" sz="2100" b="0" dirty="0" smtClean="0">
              <a:latin typeface="Times New Roman" pitchFamily="18" charset="0"/>
              <a:cs typeface="Times New Roman" pitchFamily="18" charset="0"/>
            </a:endParaRPr>
          </a:p>
          <a:p>
            <a:pPr algn="just"/>
            <a:r>
              <a:rPr lang="pl-PL" sz="1900" b="0" dirty="0" smtClean="0">
                <a:latin typeface="Times New Roman" pitchFamily="18" charset="0"/>
                <a:cs typeface="Times New Roman" pitchFamily="18" charset="0"/>
              </a:rPr>
              <a:t>      </a:t>
            </a:r>
            <a:endParaRPr lang="pl-PL" sz="1700" b="0" dirty="0" smtClean="0">
              <a:latin typeface="Times New Roman" pitchFamily="18" charset="0"/>
              <a:cs typeface="Times New Roman" pitchFamily="18" charset="0"/>
            </a:endParaRPr>
          </a:p>
          <a:p>
            <a:pPr marL="0" lvl="1" indent="0" algn="just">
              <a:buNone/>
            </a:pPr>
            <a:r>
              <a:rPr lang="pl-PL" dirty="0"/>
              <a:t/>
            </a:r>
            <a:br>
              <a:rPr lang="pl-PL" dirty="0"/>
            </a:br>
            <a:endParaRPr lang="en-US" dirty="0"/>
          </a:p>
        </p:txBody>
      </p:sp>
      <p:pic>
        <p:nvPicPr>
          <p:cNvPr id="9220" name="Picture 4"/>
          <p:cNvPicPr>
            <a:picLocks noChangeAspect="1" noChangeArrowheads="1"/>
          </p:cNvPicPr>
          <p:nvPr/>
        </p:nvPicPr>
        <p:blipFill>
          <a:blip r:embed="rId2" cstate="print"/>
          <a:srcRect/>
          <a:stretch>
            <a:fillRect/>
          </a:stretch>
        </p:blipFill>
        <p:spPr bwMode="auto">
          <a:xfrm>
            <a:off x="467544" y="2348880"/>
            <a:ext cx="4437955" cy="18002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220072" y="2348880"/>
            <a:ext cx="2609850" cy="1714500"/>
          </a:xfrm>
          <a:prstGeom prst="rect">
            <a:avLst/>
          </a:prstGeom>
          <a:noFill/>
          <a:ln w="9525">
            <a:noFill/>
            <a:miter lim="800000"/>
            <a:headEnd/>
            <a:tailEnd/>
          </a:ln>
        </p:spPr>
      </p:pic>
    </p:spTree>
    <p:extLst>
      <p:ext uri="{BB962C8B-B14F-4D97-AF65-F5344CB8AC3E}">
        <p14:creationId xmlns:p14="http://schemas.microsoft.com/office/powerpoint/2010/main" xmlns="" val="261326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22960" y="404665"/>
            <a:ext cx="7520940" cy="1872207"/>
          </a:xfrm>
        </p:spPr>
        <p:txBody>
          <a:bodyPr/>
          <a:lstStyle/>
          <a:p>
            <a:r>
              <a:rPr lang="pl-PL"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Miecznik</a:t>
            </a:r>
            <a:r>
              <a:rPr lang="en-US"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then explains that his great-grandfather had nine beautiful daughters</a:t>
            </a:r>
            <a:r>
              <a:rPr lang="pl-PL"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 and that every man who came to the manor proposed to one of them. The envious mothers with unmarried daughters who lived nearby started talking that the manor was “haunted” and that it had magic powers. Stefan and </a:t>
            </a:r>
            <a:r>
              <a:rPr lang="en-US" b="0" dirty="0" err="1" smtClean="0">
                <a:latin typeface="Times New Roman" pitchFamily="18" charset="0"/>
                <a:cs typeface="Times New Roman" pitchFamily="18" charset="0"/>
              </a:rPr>
              <a:t>Zbigniew</a:t>
            </a:r>
            <a:r>
              <a:rPr lang="en-US" b="0" dirty="0" smtClean="0">
                <a:latin typeface="Times New Roman" pitchFamily="18" charset="0"/>
                <a:cs typeface="Times New Roman" pitchFamily="18" charset="0"/>
              </a:rPr>
              <a:t> apologize for their suspicions, and declare their love for Hanna and Jadwiga. </a:t>
            </a:r>
            <a:r>
              <a:rPr lang="en-US" b="0" dirty="0" err="1" smtClean="0">
                <a:latin typeface="Times New Roman" pitchFamily="18" charset="0"/>
                <a:cs typeface="Times New Roman" pitchFamily="18" charset="0"/>
              </a:rPr>
              <a:t>Miecznik</a:t>
            </a:r>
            <a:r>
              <a:rPr lang="en-US" b="0" dirty="0" smtClean="0">
                <a:latin typeface="Times New Roman" pitchFamily="18" charset="0"/>
                <a:cs typeface="Times New Roman" pitchFamily="18" charset="0"/>
              </a:rPr>
              <a:t> gives his blessing to his daughters and the brothers. Everyone is happy — except for the schemers </a:t>
            </a:r>
            <a:r>
              <a:rPr lang="en-US" b="0" dirty="0" err="1" smtClean="0">
                <a:latin typeface="Times New Roman" pitchFamily="18" charset="0"/>
                <a:cs typeface="Times New Roman" pitchFamily="18" charset="0"/>
              </a:rPr>
              <a:t>Czesnikowa</a:t>
            </a:r>
            <a:r>
              <a:rPr lang="en-US"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Damazy</a:t>
            </a:r>
            <a:r>
              <a:rPr lang="en-US" b="0" dirty="0" smtClean="0">
                <a:latin typeface="Times New Roman" pitchFamily="18" charset="0"/>
                <a:cs typeface="Times New Roman" pitchFamily="18" charset="0"/>
              </a:rPr>
              <a:t>, and </a:t>
            </a:r>
            <a:r>
              <a:rPr lang="en-US" b="0" dirty="0" err="1" smtClean="0">
                <a:latin typeface="Times New Roman" pitchFamily="18" charset="0"/>
                <a:cs typeface="Times New Roman" pitchFamily="18" charset="0"/>
              </a:rPr>
              <a:t>Skoluba</a:t>
            </a:r>
            <a:r>
              <a:rPr lang="en-US" b="0" dirty="0" smtClean="0">
                <a:latin typeface="Times New Roman" pitchFamily="18" charset="0"/>
                <a:cs typeface="Times New Roman" pitchFamily="18" charset="0"/>
              </a:rPr>
              <a:t>.</a:t>
            </a:r>
            <a:endParaRPr lang="pl-PL" b="0" dirty="0" smtClean="0">
              <a:latin typeface="Times New Roman" pitchFamily="18" charset="0"/>
              <a:cs typeface="Times New Roman" pitchFamily="18" charset="0"/>
            </a:endParaRPr>
          </a:p>
          <a:p>
            <a:endParaRPr lang="en-US" dirty="0"/>
          </a:p>
        </p:txBody>
      </p:sp>
      <p:pic>
        <p:nvPicPr>
          <p:cNvPr id="4" name="Symbol zastępczy zawartości 3" descr="DSC_3526_straszny_dwor_roslon_15.jpg"/>
          <p:cNvPicPr>
            <a:picLocks noChangeAspect="1"/>
          </p:cNvPicPr>
          <p:nvPr/>
        </p:nvPicPr>
        <p:blipFill>
          <a:blip r:embed="rId2" cstate="print"/>
          <a:stretch>
            <a:fillRect/>
          </a:stretch>
        </p:blipFill>
        <p:spPr>
          <a:xfrm>
            <a:off x="539552" y="2420888"/>
            <a:ext cx="3578373" cy="2376264"/>
          </a:xfrm>
          <a:prstGeom prst="rect">
            <a:avLst/>
          </a:prstGeom>
        </p:spPr>
      </p:pic>
      <p:pic>
        <p:nvPicPr>
          <p:cNvPr id="4098" name="Picture 2"/>
          <p:cNvPicPr>
            <a:picLocks noChangeAspect="1" noChangeArrowheads="1"/>
          </p:cNvPicPr>
          <p:nvPr/>
        </p:nvPicPr>
        <p:blipFill>
          <a:blip r:embed="rId3" cstate="print"/>
          <a:srcRect/>
          <a:stretch>
            <a:fillRect/>
          </a:stretch>
        </p:blipFill>
        <p:spPr bwMode="auto">
          <a:xfrm>
            <a:off x="4355976" y="2420888"/>
            <a:ext cx="3733942" cy="244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22960" y="548681"/>
            <a:ext cx="7520940" cy="2088232"/>
          </a:xfrm>
        </p:spPr>
        <p:txBody>
          <a:bodyPr/>
          <a:lstStyle/>
          <a:p>
            <a:pPr lvl="1" algn="ctr">
              <a:buNone/>
            </a:pPr>
            <a:r>
              <a:rPr lang="pl-PL" sz="2200" b="1" dirty="0" smtClean="0">
                <a:latin typeface="Times New Roman" pitchFamily="18" charset="0"/>
                <a:cs typeface="Times New Roman" pitchFamily="18" charset="0"/>
              </a:rPr>
              <a:t>MUSIC IN THE OPERA</a:t>
            </a:r>
          </a:p>
          <a:p>
            <a:pPr lvl="1" algn="just">
              <a:buNone/>
            </a:pPr>
            <a:r>
              <a:rPr lang="en-US" sz="1700" dirty="0" smtClean="0">
                <a:latin typeface="Times New Roman" pitchFamily="18" charset="0"/>
                <a:cs typeface="Times New Roman" pitchFamily="18" charset="0"/>
              </a:rPr>
              <a:t>The music in the opera is full of references to Polish folklore, the best example of</a:t>
            </a:r>
            <a:r>
              <a:rPr lang="pl-PL" sz="1700" dirty="0" smtClean="0">
                <a:latin typeface="Times New Roman" pitchFamily="18" charset="0"/>
                <a:cs typeface="Times New Roman" pitchFamily="18" charset="0"/>
              </a:rPr>
              <a:t> </a:t>
            </a:r>
            <a:r>
              <a:rPr lang="en-US" sz="1700" dirty="0" smtClean="0">
                <a:latin typeface="Times New Roman" pitchFamily="18" charset="0"/>
                <a:cs typeface="Times New Roman" pitchFamily="18" charset="0"/>
              </a:rPr>
              <a:t>which is the final, fiery mazurka. In verbal terms, there are many references to the </a:t>
            </a:r>
            <a:r>
              <a:rPr lang="en-US" sz="1700" dirty="0" err="1" smtClean="0">
                <a:latin typeface="Times New Roman" pitchFamily="18" charset="0"/>
                <a:cs typeface="Times New Roman" pitchFamily="18" charset="0"/>
              </a:rPr>
              <a:t>Sarmatian</a:t>
            </a:r>
            <a:r>
              <a:rPr lang="en-US" sz="1700" dirty="0" smtClean="0">
                <a:latin typeface="Times New Roman" pitchFamily="18" charset="0"/>
                <a:cs typeface="Times New Roman" pitchFamily="18" charset="0"/>
              </a:rPr>
              <a:t> tradition - as in the </a:t>
            </a:r>
            <a:r>
              <a:rPr lang="en-US" sz="1700" dirty="0" err="1" smtClean="0">
                <a:latin typeface="Times New Roman" pitchFamily="18" charset="0"/>
                <a:cs typeface="Times New Roman" pitchFamily="18" charset="0"/>
              </a:rPr>
              <a:t>Miecznik’s</a:t>
            </a:r>
            <a:r>
              <a:rPr lang="en-US" sz="1700" dirty="0" smtClean="0">
                <a:latin typeface="Times New Roman" pitchFamily="18" charset="0"/>
                <a:cs typeface="Times New Roman" pitchFamily="18" charset="0"/>
              </a:rPr>
              <a:t> aria, who sings about qualities a real Pole should characterize: "He must be</a:t>
            </a:r>
            <a:r>
              <a:rPr lang="pl-PL" sz="1700" dirty="0" smtClean="0">
                <a:latin typeface="Times New Roman" pitchFamily="18" charset="0"/>
                <a:cs typeface="Times New Roman" pitchFamily="18" charset="0"/>
              </a:rPr>
              <a:t> </a:t>
            </a:r>
            <a:r>
              <a:rPr lang="en-US" sz="1700" dirty="0" smtClean="0">
                <a:latin typeface="Times New Roman" pitchFamily="18" charset="0"/>
                <a:cs typeface="Times New Roman" pitchFamily="18" charset="0"/>
              </a:rPr>
              <a:t>a brave man, love his country, be brave as a lion and be ready to die for his country." These words at a time when Poland was under partition were of special significance. </a:t>
            </a:r>
            <a:endParaRPr lang="pl-PL" sz="1700" dirty="0" smtClean="0">
              <a:latin typeface="Times New Roman" pitchFamily="18" charset="0"/>
              <a:cs typeface="Times New Roman" pitchFamily="18" charset="0"/>
            </a:endParaRPr>
          </a:p>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043608" y="2708920"/>
            <a:ext cx="3096344" cy="2095805"/>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4716016" y="2708920"/>
            <a:ext cx="3309842" cy="216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611560" y="476672"/>
            <a:ext cx="7704856" cy="1512168"/>
          </a:xfrm>
        </p:spPr>
        <p:txBody>
          <a:bodyPr>
            <a:normAutofit/>
          </a:bodyPr>
          <a:lstStyle/>
          <a:p>
            <a:pPr lvl="1" algn="ctr">
              <a:buNone/>
            </a:pPr>
            <a:r>
              <a:rPr lang="en-US" sz="1700" dirty="0" smtClean="0">
                <a:latin typeface="Times New Roman" pitchFamily="18" charset="0"/>
                <a:cs typeface="Times New Roman" pitchFamily="18" charset="0"/>
              </a:rPr>
              <a:t>The </a:t>
            </a:r>
            <a:r>
              <a:rPr lang="en-US" sz="1700" dirty="0" smtClean="0">
                <a:latin typeface="Times New Roman" pitchFamily="18" charset="0"/>
                <a:cs typeface="Times New Roman" pitchFamily="18" charset="0"/>
              </a:rPr>
              <a:t>Haunted Manor is praised for imaginative harmonies, excellent construction of group scenes, subtle but colorful instrumentation</a:t>
            </a:r>
            <a:r>
              <a:rPr lang="pl-PL" sz="1700" dirty="0" smtClean="0">
                <a:latin typeface="Times New Roman" pitchFamily="18" charset="0"/>
                <a:cs typeface="Times New Roman" pitchFamily="18" charset="0"/>
              </a:rPr>
              <a:t>, </a:t>
            </a:r>
            <a:r>
              <a:rPr lang="en-US" sz="1700" dirty="0" smtClean="0">
                <a:latin typeface="Times New Roman" pitchFamily="18" charset="0"/>
                <a:cs typeface="Times New Roman" pitchFamily="18" charset="0"/>
              </a:rPr>
              <a:t>melodic inventiveness of great sophistication, the composer’s individual operatic drama style, integration of Polish songs and dances (Mazurkas, Polonaises</a:t>
            </a:r>
            <a:r>
              <a:rPr lang="pl-PL" sz="1700" dirty="0" smtClean="0">
                <a:latin typeface="Times New Roman" pitchFamily="18" charset="0"/>
                <a:cs typeface="Times New Roman" pitchFamily="18" charset="0"/>
              </a:rPr>
              <a:t>,</a:t>
            </a:r>
            <a:r>
              <a:rPr lang="en-US" sz="1700" dirty="0" smtClean="0">
                <a:latin typeface="Times New Roman" pitchFamily="18" charset="0"/>
                <a:cs typeface="Times New Roman" pitchFamily="18" charset="0"/>
              </a:rPr>
              <a:t>  Polkas</a:t>
            </a:r>
            <a:r>
              <a:rPr lang="pl-PL" sz="1700" dirty="0" smtClean="0">
                <a:latin typeface="Times New Roman" pitchFamily="18" charset="0"/>
                <a:cs typeface="Times New Roman" pitchFamily="18" charset="0"/>
              </a:rPr>
              <a:t>,</a:t>
            </a:r>
            <a:r>
              <a:rPr lang="en-US" sz="1700" dirty="0" smtClean="0">
                <a:latin typeface="Times New Roman" pitchFamily="18" charset="0"/>
                <a:cs typeface="Times New Roman" pitchFamily="18" charset="0"/>
              </a:rPr>
              <a:t> and </a:t>
            </a:r>
            <a:r>
              <a:rPr lang="en-US" sz="1700" dirty="0" err="1" smtClean="0">
                <a:latin typeface="Times New Roman" pitchFamily="18" charset="0"/>
                <a:cs typeface="Times New Roman" pitchFamily="18" charset="0"/>
              </a:rPr>
              <a:t>Krakowiaks</a:t>
            </a:r>
            <a:r>
              <a:rPr lang="en-US" sz="1700" dirty="0" smtClean="0">
                <a:latin typeface="Times New Roman" pitchFamily="18" charset="0"/>
                <a:cs typeface="Times New Roman" pitchFamily="18" charset="0"/>
              </a:rPr>
              <a:t>), and finally, </a:t>
            </a:r>
            <a:r>
              <a:rPr lang="pl-PL" sz="1700" dirty="0" smtClean="0">
                <a:latin typeface="Times New Roman" pitchFamily="18" charset="0"/>
                <a:cs typeface="Times New Roman" pitchFamily="18" charset="0"/>
              </a:rPr>
              <a:t>                  </a:t>
            </a:r>
            <a:r>
              <a:rPr lang="en-US" sz="1700" dirty="0" smtClean="0">
                <a:latin typeface="Times New Roman" pitchFamily="18" charset="0"/>
                <a:cs typeface="Times New Roman" pitchFamily="18" charset="0"/>
              </a:rPr>
              <a:t>the captivating Polish atmosphere.</a:t>
            </a:r>
            <a:endParaRPr lang="pl-PL" sz="1700" dirty="0" smtClean="0">
              <a:latin typeface="Times New Roman" pitchFamily="18" charset="0"/>
              <a:cs typeface="Times New Roman" pitchFamily="18" charset="0"/>
            </a:endParaRPr>
          </a:p>
          <a:p>
            <a:endParaRPr lang="pl-PL" sz="1700" dirty="0"/>
          </a:p>
        </p:txBody>
      </p:sp>
      <p:pic>
        <p:nvPicPr>
          <p:cNvPr id="5122" name="Picture 2"/>
          <p:cNvPicPr>
            <a:picLocks noChangeAspect="1" noChangeArrowheads="1"/>
          </p:cNvPicPr>
          <p:nvPr/>
        </p:nvPicPr>
        <p:blipFill>
          <a:blip r:embed="rId2" cstate="print"/>
          <a:srcRect/>
          <a:stretch>
            <a:fillRect/>
          </a:stretch>
        </p:blipFill>
        <p:spPr bwMode="auto">
          <a:xfrm>
            <a:off x="755576" y="2348880"/>
            <a:ext cx="3948852" cy="2494012"/>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4860031" y="2348880"/>
            <a:ext cx="3717691" cy="2409461"/>
          </a:xfrm>
          <a:prstGeom prst="rect">
            <a:avLst/>
          </a:prstGeom>
          <a:noFill/>
          <a:ln w="9525">
            <a:noFill/>
            <a:miter lim="800000"/>
            <a:headEnd/>
            <a:tailEnd/>
          </a:ln>
        </p:spPr>
      </p:pic>
    </p:spTree>
    <p:extLst>
      <p:ext uri="{BB962C8B-B14F-4D97-AF65-F5344CB8AC3E}">
        <p14:creationId xmlns:p14="http://schemas.microsoft.com/office/powerpoint/2010/main" xmlns="" val="2929972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84784"/>
            <a:ext cx="8532440" cy="2160240"/>
          </a:xfrm>
        </p:spPr>
        <p:txBody>
          <a:bodyPr/>
          <a:lstStyle/>
          <a:p>
            <a:pPr algn="ctr"/>
            <a:r>
              <a:rPr lang="en-US" sz="4400" b="1" dirty="0" smtClean="0">
                <a:latin typeface="Times New Roman" pitchFamily="18" charset="0"/>
                <a:cs typeface="Times New Roman" pitchFamily="18" charset="0"/>
              </a:rPr>
              <a:t>THE END</a:t>
            </a:r>
            <a:r>
              <a:rPr lang="pl-PL" sz="4400" dirty="0" smtClean="0">
                <a:latin typeface="Times New Roman" pitchFamily="18" charset="0"/>
                <a:cs typeface="Times New Roman" pitchFamily="18" charset="0"/>
              </a:rPr>
              <a:t/>
            </a:r>
            <a:br>
              <a:rPr lang="pl-PL" sz="4400" dirty="0" smtClean="0">
                <a:latin typeface="Times New Roman" pitchFamily="18" charset="0"/>
                <a:cs typeface="Times New Roman" pitchFamily="18" charset="0"/>
              </a:rPr>
            </a:br>
            <a:r>
              <a:rPr lang="en-US" sz="4400" dirty="0" smtClean="0">
                <a:latin typeface="Times New Roman" pitchFamily="18" charset="0"/>
                <a:cs typeface="Times New Roman" pitchFamily="18" charset="0"/>
              </a:rPr>
              <a:t>THANK YOU FOR YOUR </a:t>
            </a:r>
            <a:r>
              <a:rPr lang="en-US" sz="4400" dirty="0" smtClean="0">
                <a:latin typeface="Times New Roman" pitchFamily="18" charset="0"/>
                <a:cs typeface="Times New Roman" pitchFamily="18" charset="0"/>
              </a:rPr>
              <a:t>ATTENTION</a:t>
            </a:r>
            <a:r>
              <a:rPr lang="pl-PL" sz="4400" dirty="0" smtClean="0">
                <a:latin typeface="Times New Roman" pitchFamily="18" charset="0"/>
                <a:cs typeface="Times New Roman" pitchFamily="18" charset="0"/>
              </a:rPr>
              <a:t>!</a:t>
            </a:r>
            <a:endParaRPr lang="pl-PL" sz="4400" dirty="0">
              <a:latin typeface="Times New Roman" pitchFamily="18" charset="0"/>
              <a:cs typeface="Times New Roman" pitchFamily="18" charset="0"/>
            </a:endParaRPr>
          </a:p>
        </p:txBody>
      </p:sp>
    </p:spTree>
    <p:extLst>
      <p:ext uri="{BB962C8B-B14F-4D97-AF65-F5344CB8AC3E}">
        <p14:creationId xmlns:p14="http://schemas.microsoft.com/office/powerpoint/2010/main" xmlns="" val="3591215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323528" y="743939"/>
            <a:ext cx="5472608"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Haunted Manor</a:t>
            </a:r>
            <a:r>
              <a:rPr kumimoji="0" lang="pl-PL"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opera in 4 acts was composed by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Stanisław</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Moniuszko</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pl-PL" sz="1600" dirty="0" smtClean="0">
                <a:latin typeface="Times New Roman" pitchFamily="18" charset="0"/>
                <a:ea typeface="Calibri" pitchFamily="34" charset="0"/>
                <a:cs typeface="Times New Roman" pitchFamily="18" charset="0"/>
              </a:rPr>
              <a:t>i</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 1864; the libretto was written by Jan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Chęciński</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It is considered </a:t>
            </a:r>
            <a:r>
              <a:rPr kumimoji="0" lang="en-US" sz="1600" b="0" i="0" u="none" strike="noStrike" cap="none" normalizeH="0" baseline="0" dirty="0" err="1" smtClean="0">
                <a:ln>
                  <a:noFill/>
                </a:ln>
                <a:solidFill>
                  <a:srgbClr val="222222"/>
                </a:solidFill>
                <a:effectLst/>
                <a:latin typeface="Times New Roman" pitchFamily="18" charset="0"/>
                <a:ea typeface="Calibri" pitchFamily="34" charset="0"/>
                <a:cs typeface="Times New Roman" pitchFamily="18" charset="0"/>
              </a:rPr>
              <a:t>Moniuszko’s</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 best opera, and also the greatest among all 19</a:t>
            </a:r>
            <a:r>
              <a:rPr kumimoji="0" lang="en-US" sz="1600" b="0" i="0" u="none" strike="noStrike" cap="none" normalizeH="0" baseline="30000" dirty="0" smtClean="0">
                <a:ln>
                  <a:noFill/>
                </a:ln>
                <a:solidFill>
                  <a:srgbClr val="222222"/>
                </a:solidFill>
                <a:effectLst/>
                <a:latin typeface="Times New Roman" pitchFamily="18" charset="0"/>
                <a:ea typeface="Calibri" pitchFamily="34" charset="0"/>
                <a:cs typeface="Times New Roman" pitchFamily="18" charset="0"/>
              </a:rPr>
              <a:t>th</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-century Polish opera scores.</a:t>
            </a:r>
            <a:r>
              <a:rPr lang="pl-PL" sz="1600" dirty="0" smtClean="0">
                <a:latin typeface="Times New Roman" pitchFamily="18" charset="0"/>
                <a:cs typeface="Times New Roman" pitchFamily="18" charset="0"/>
              </a:rPr>
              <a:t> </a:t>
            </a:r>
          </a:p>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In the second part of the 19</a:t>
            </a:r>
            <a:r>
              <a:rPr kumimoji="0" lang="en-US" sz="1600" b="0" i="0" u="none" strike="noStrike" cap="none" normalizeH="0" baseline="30000" dirty="0" smtClean="0">
                <a:ln>
                  <a:noFill/>
                </a:ln>
                <a:solidFill>
                  <a:srgbClr val="222222"/>
                </a:solidFill>
                <a:effectLst/>
                <a:latin typeface="Times New Roman" pitchFamily="18" charset="0"/>
                <a:ea typeface="Calibri" pitchFamily="34" charset="0"/>
                <a:cs typeface="Times New Roman" pitchFamily="18" charset="0"/>
              </a:rPr>
              <a:t>th</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 century Poland was partitioned </a:t>
            </a:r>
            <a:r>
              <a:rPr kumimoji="0" lang="pl-PL"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b</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y Russia,</a:t>
            </a:r>
            <a:r>
              <a:rPr kumimoji="0" lang="pl-PL" sz="1600" b="0" i="0" u="none" strike="noStrike" cap="none" normalizeH="0" dirty="0" smtClean="0">
                <a:ln>
                  <a:noFill/>
                </a:ln>
                <a:solidFill>
                  <a:srgbClr val="222222"/>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Prussia and Austria. The Polish </a:t>
            </a:r>
            <a:r>
              <a:rPr kumimoji="0" lang="en-US" sz="1600" b="0" i="0" u="none" strike="noStrike" cap="none" normalizeH="0" baseline="0" dirty="0" err="1" smtClean="0">
                <a:ln>
                  <a:noFill/>
                </a:ln>
                <a:solidFill>
                  <a:srgbClr val="222222"/>
                </a:solidFill>
                <a:effectLst/>
                <a:latin typeface="Times New Roman" pitchFamily="18" charset="0"/>
                <a:ea typeface="Calibri" pitchFamily="34" charset="0"/>
                <a:cs typeface="Times New Roman" pitchFamily="18" charset="0"/>
              </a:rPr>
              <a:t>cultu</a:t>
            </a:r>
            <a:r>
              <a:rPr kumimoji="0" lang="pl-PL" sz="1600" b="0" i="0" u="none" strike="noStrike" cap="none" normalizeH="0" baseline="0" dirty="0" err="1" smtClean="0">
                <a:ln>
                  <a:noFill/>
                </a:ln>
                <a:solidFill>
                  <a:srgbClr val="222222"/>
                </a:solidFill>
                <a:effectLst/>
                <a:latin typeface="Times New Roman" pitchFamily="18" charset="0"/>
                <a:ea typeface="Calibri" pitchFamily="34" charset="0"/>
                <a:cs typeface="Times New Roman" pitchFamily="18" charset="0"/>
              </a:rPr>
              <a:t>re</a:t>
            </a:r>
            <a:r>
              <a:rPr kumimoji="0" lang="pl-PL" sz="1600" b="0" i="0" u="none" strike="noStrike" cap="none" normalizeH="0" dirty="0" smtClean="0">
                <a:ln>
                  <a:noFill/>
                </a:ln>
                <a:solidFill>
                  <a:srgbClr val="222222"/>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struggled</a:t>
            </a:r>
            <a:r>
              <a:rPr lang="pl-PL" sz="1600" dirty="0" smtClean="0">
                <a:solidFill>
                  <a:srgbClr val="222222"/>
                </a:solidFill>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against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Russification</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Germanization</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 policies. Many contemporary Polish writers, artists and musicians readily reflected that struggle, and this opera was one of the examples of that struggle.</a:t>
            </a:r>
            <a:endParaRPr kumimoji="0" lang="pl-PL"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Although The Haunted Manor is a </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romance</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 and a comedy, it has strong Polish </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patriotic</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 undertones, which made it both popular with the Polish public and unpopular – to the point of being banned – by the Russian authorities which controlled most of Poland’s territory.</a:t>
            </a:r>
            <a:r>
              <a:rPr lang="pl-PL" sz="1600" dirty="0" smtClean="0">
                <a:latin typeface="Times New Roman" pitchFamily="18" charset="0"/>
                <a:cs typeface="Times New Roman" pitchFamily="18" charset="0"/>
              </a:rPr>
              <a:t> </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The plot of the opera takes place in a Polish country manor in the second part of the 17</a:t>
            </a:r>
            <a:r>
              <a:rPr kumimoji="0" lang="en-US" sz="1600" b="0" i="0" u="none" strike="noStrike" cap="none" normalizeH="0" baseline="30000" dirty="0" smtClean="0">
                <a:ln>
                  <a:noFill/>
                </a:ln>
                <a:solidFill>
                  <a:srgbClr val="222222"/>
                </a:solidFill>
                <a:effectLst/>
                <a:latin typeface="Times New Roman" pitchFamily="18" charset="0"/>
                <a:ea typeface="Calibri" pitchFamily="34" charset="0"/>
                <a:cs typeface="Times New Roman" pitchFamily="18" charset="0"/>
              </a:rPr>
              <a:t>th</a:t>
            </a:r>
            <a:r>
              <a:rPr kumimoji="0" lang="en-US" sz="1600" b="0" i="0" u="none" strike="noStrike" cap="none" normalizeH="0" baseline="0" dirty="0" smtClean="0">
                <a:ln>
                  <a:noFill/>
                </a:ln>
                <a:solidFill>
                  <a:srgbClr val="222222"/>
                </a:solidFill>
                <a:effectLst/>
                <a:latin typeface="Times New Roman" pitchFamily="18" charset="0"/>
                <a:ea typeface="Calibri" pitchFamily="34" charset="0"/>
                <a:cs typeface="Times New Roman" pitchFamily="18" charset="0"/>
              </a:rPr>
              <a:t> century</a:t>
            </a:r>
            <a:r>
              <a:rPr kumimoji="0" lang="en-US" sz="16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5" name="Picture 3"/>
          <p:cNvPicPr>
            <a:picLocks noChangeAspect="1" noChangeArrowheads="1"/>
          </p:cNvPicPr>
          <p:nvPr/>
        </p:nvPicPr>
        <p:blipFill>
          <a:blip r:embed="rId2" cstate="print"/>
          <a:srcRect/>
          <a:stretch>
            <a:fillRect/>
          </a:stretch>
        </p:blipFill>
        <p:spPr bwMode="auto">
          <a:xfrm>
            <a:off x="6732240" y="332656"/>
            <a:ext cx="1584176" cy="2326995"/>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6804248" y="2852936"/>
            <a:ext cx="1588715" cy="2016224"/>
          </a:xfrm>
          <a:prstGeom prst="rect">
            <a:avLst/>
          </a:prstGeom>
          <a:noFill/>
          <a:ln w="9525">
            <a:noFill/>
            <a:miter lim="800000"/>
            <a:headEnd/>
            <a:tailEnd/>
          </a:ln>
        </p:spPr>
      </p:pic>
    </p:spTree>
    <p:extLst>
      <p:ext uri="{BB962C8B-B14F-4D97-AF65-F5344CB8AC3E}">
        <p14:creationId xmlns:p14="http://schemas.microsoft.com/office/powerpoint/2010/main" xmlns="" val="3023116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116632"/>
            <a:ext cx="5112568" cy="38344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rostokąt 3"/>
          <p:cNvSpPr/>
          <p:nvPr/>
        </p:nvSpPr>
        <p:spPr>
          <a:xfrm>
            <a:off x="1187624" y="4077072"/>
            <a:ext cx="5760640" cy="646331"/>
          </a:xfrm>
          <a:prstGeom prst="rect">
            <a:avLst/>
          </a:prstGeom>
        </p:spPr>
        <p:txBody>
          <a:bodyPr wrap="square">
            <a:spAutoFit/>
          </a:bodyPr>
          <a:lstStyle/>
          <a:p>
            <a:pPr lvl="0" algn="ctr" fontAlgn="base">
              <a:spcBef>
                <a:spcPct val="0"/>
              </a:spcBef>
              <a:spcAft>
                <a:spcPct val="0"/>
              </a:spcAft>
            </a:pPr>
            <a:r>
              <a:rPr lang="en-US" b="1" i="1" dirty="0" smtClean="0">
                <a:solidFill>
                  <a:srgbClr val="0070C0"/>
                </a:solidFill>
                <a:latin typeface="Times New Roman" pitchFamily="18" charset="0"/>
                <a:ea typeface="Calibri" pitchFamily="34" charset="0"/>
                <a:cs typeface="Times New Roman" pitchFamily="18" charset="0"/>
              </a:rPr>
              <a:t>Manor house in w </a:t>
            </a:r>
            <a:r>
              <a:rPr lang="en-US" b="1" i="1" dirty="0" err="1" smtClean="0">
                <a:solidFill>
                  <a:srgbClr val="0070C0"/>
                </a:solidFill>
                <a:latin typeface="Times New Roman" pitchFamily="18" charset="0"/>
                <a:ea typeface="Calibri" pitchFamily="34" charset="0"/>
                <a:cs typeface="Times New Roman" pitchFamily="18" charset="0"/>
              </a:rPr>
              <a:t>Kalinów</a:t>
            </a:r>
            <a:r>
              <a:rPr lang="en-US" b="1" i="1" dirty="0" smtClean="0">
                <a:solidFill>
                  <a:srgbClr val="0070C0"/>
                </a:solidFill>
                <a:latin typeface="Times New Roman" pitchFamily="18" charset="0"/>
                <a:ea typeface="Calibri" pitchFamily="34" charset="0"/>
                <a:cs typeface="Times New Roman" pitchFamily="18" charset="0"/>
              </a:rPr>
              <a:t>  - original location for the setting of “The Haunted Manor” </a:t>
            </a:r>
            <a:endParaRPr lang="en-US" sz="3200" i="1" dirty="0" smtClean="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78972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88640"/>
            <a:ext cx="7632848" cy="907941"/>
          </a:xfrm>
          <a:prstGeom prst="rect">
            <a:avLst/>
          </a:prstGeom>
          <a:noFill/>
        </p:spPr>
        <p:txBody>
          <a:bodyPr wrap="square" rtlCol="0">
            <a:spAutoFit/>
          </a:bodyPr>
          <a:lstStyle/>
          <a:p>
            <a:pPr algn="ctr"/>
            <a:r>
              <a:rPr lang="en-US" sz="2800" b="1" dirty="0" smtClean="0"/>
              <a:t>ROLES</a:t>
            </a:r>
            <a:endParaRPr lang="pl-PL" sz="2800" dirty="0" smtClean="0"/>
          </a:p>
          <a:p>
            <a:pPr algn="ctr"/>
            <a:endParaRPr lang="en-US" sz="2500" b="1" dirty="0">
              <a:latin typeface="Times New Roman" panose="02020603050405020304" pitchFamily="18" charset="0"/>
              <a:cs typeface="Times New Roman" panose="02020603050405020304" pitchFamily="18" charset="0"/>
            </a:endParaRPr>
          </a:p>
        </p:txBody>
      </p:sp>
      <p:sp>
        <p:nvSpPr>
          <p:cNvPr id="5" name="Symbol zastępczy zawartości 4"/>
          <p:cNvSpPr>
            <a:spLocks noGrp="1"/>
          </p:cNvSpPr>
          <p:nvPr>
            <p:ph idx="1"/>
          </p:nvPr>
        </p:nvSpPr>
        <p:spPr>
          <a:xfrm>
            <a:off x="755576" y="548680"/>
            <a:ext cx="4248472" cy="3960440"/>
          </a:xfrm>
        </p:spPr>
        <p:txBody>
          <a:bodyPr>
            <a:noAutofit/>
          </a:bodyPr>
          <a:lstStyle/>
          <a:p>
            <a:r>
              <a:rPr lang="en-US" dirty="0" smtClean="0">
                <a:latin typeface="Times New Roman" pitchFamily="18" charset="0"/>
                <a:cs typeface="Times New Roman" pitchFamily="18" charset="0"/>
              </a:rPr>
              <a:t>The main opera characters are</a:t>
            </a:r>
            <a:r>
              <a:rPr lang="en-US" b="0" u="sng" dirty="0" smtClean="0">
                <a:latin typeface="Times New Roman" pitchFamily="18" charset="0"/>
                <a:cs typeface="Times New Roman" pitchFamily="18" charset="0"/>
              </a:rPr>
              <a:t>:</a:t>
            </a:r>
            <a:endParaRPr lang="pl-PL" b="0" u="sng"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Miecznik</a:t>
            </a:r>
            <a:r>
              <a:rPr lang="en-US" b="0" dirty="0" smtClean="0">
                <a:latin typeface="Times New Roman" pitchFamily="18" charset="0"/>
                <a:cs typeface="Times New Roman" pitchFamily="18" charset="0"/>
              </a:rPr>
              <a:t> (</a:t>
            </a:r>
            <a:r>
              <a:rPr lang="en-US" b="0" i="1" dirty="0" smtClean="0">
                <a:latin typeface="Times New Roman" pitchFamily="18" charset="0"/>
                <a:cs typeface="Times New Roman" pitchFamily="18" charset="0"/>
              </a:rPr>
              <a:t>The Sword-Bearer)</a:t>
            </a:r>
            <a:r>
              <a:rPr lang="en-US" b="0" dirty="0" smtClean="0">
                <a:latin typeface="Times New Roman" pitchFamily="18" charset="0"/>
                <a:cs typeface="Times New Roman" pitchFamily="18" charset="0"/>
              </a:rPr>
              <a:t> -bass</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Hanna and Jadwiga (</a:t>
            </a:r>
            <a:r>
              <a:rPr lang="en-US" b="0" i="1" dirty="0" err="1" smtClean="0">
                <a:latin typeface="Times New Roman" pitchFamily="18" charset="0"/>
                <a:cs typeface="Times New Roman" pitchFamily="18" charset="0"/>
              </a:rPr>
              <a:t>Miecznik's</a:t>
            </a:r>
            <a:r>
              <a:rPr lang="en-US" b="0" i="1" dirty="0" smtClean="0">
                <a:latin typeface="Times New Roman" pitchFamily="18" charset="0"/>
                <a:cs typeface="Times New Roman" pitchFamily="18" charset="0"/>
              </a:rPr>
              <a:t> daughters</a:t>
            </a:r>
            <a:r>
              <a:rPr lang="en-US" b="0" dirty="0" smtClean="0">
                <a:latin typeface="Times New Roman" pitchFamily="18" charset="0"/>
                <a:cs typeface="Times New Roman" pitchFamily="18" charset="0"/>
              </a:rPr>
              <a:t>) – soprano</a:t>
            </a:r>
            <a:r>
              <a:rPr lang="pl-PL"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and </a:t>
            </a:r>
            <a:r>
              <a:rPr lang="en-US" b="0" dirty="0" err="1" smtClean="0">
                <a:latin typeface="Times New Roman" pitchFamily="18" charset="0"/>
                <a:cs typeface="Times New Roman" pitchFamily="18" charset="0"/>
              </a:rPr>
              <a:t>mezzosoprano</a:t>
            </a:r>
            <a:r>
              <a:rPr lang="en-US" b="0" dirty="0" smtClean="0">
                <a:latin typeface="Times New Roman" pitchFamily="18" charset="0"/>
                <a:cs typeface="Times New Roman" pitchFamily="18" charset="0"/>
              </a:rPr>
              <a:t> </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Pan </a:t>
            </a:r>
            <a:r>
              <a:rPr lang="en-US" b="0" dirty="0" err="1" smtClean="0">
                <a:latin typeface="Times New Roman" pitchFamily="18" charset="0"/>
                <a:cs typeface="Times New Roman" pitchFamily="18" charset="0"/>
              </a:rPr>
              <a:t>Damazy</a:t>
            </a:r>
            <a:r>
              <a:rPr lang="en-US" b="0" dirty="0" smtClean="0">
                <a:latin typeface="Times New Roman" pitchFamily="18" charset="0"/>
                <a:cs typeface="Times New Roman" pitchFamily="18" charset="0"/>
              </a:rPr>
              <a:t> (</a:t>
            </a:r>
            <a:r>
              <a:rPr lang="en-US" b="0" i="1" dirty="0" smtClean="0">
                <a:latin typeface="Times New Roman" pitchFamily="18" charset="0"/>
                <a:cs typeface="Times New Roman" pitchFamily="18" charset="0"/>
              </a:rPr>
              <a:t>a barrister</a:t>
            </a:r>
            <a:r>
              <a:rPr lang="en-US" b="0" dirty="0" smtClean="0">
                <a:latin typeface="Times New Roman" pitchFamily="18" charset="0"/>
                <a:cs typeface="Times New Roman" pitchFamily="18" charset="0"/>
              </a:rPr>
              <a:t> ) - tenor</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Stefan and </a:t>
            </a:r>
            <a:r>
              <a:rPr lang="en-US" b="0" dirty="0" err="1" smtClean="0">
                <a:latin typeface="Times New Roman" pitchFamily="18" charset="0"/>
                <a:cs typeface="Times New Roman" pitchFamily="18" charset="0"/>
              </a:rPr>
              <a:t>Zbigniew</a:t>
            </a:r>
            <a:r>
              <a:rPr lang="en-US" b="0" dirty="0" smtClean="0">
                <a:latin typeface="Times New Roman" pitchFamily="18" charset="0"/>
                <a:cs typeface="Times New Roman" pitchFamily="18" charset="0"/>
              </a:rPr>
              <a:t> (</a:t>
            </a:r>
            <a:r>
              <a:rPr lang="en-US" b="0" i="1" dirty="0" smtClean="0">
                <a:latin typeface="Times New Roman" pitchFamily="18" charset="0"/>
                <a:cs typeface="Times New Roman" pitchFamily="18" charset="0"/>
              </a:rPr>
              <a:t>brothers</a:t>
            </a:r>
            <a:r>
              <a:rPr lang="en-US" b="0" dirty="0" smtClean="0">
                <a:latin typeface="Times New Roman" pitchFamily="18" charset="0"/>
                <a:cs typeface="Times New Roman" pitchFamily="18" charset="0"/>
              </a:rPr>
              <a:t>) - tenor and bas</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Cześnikowa</a:t>
            </a:r>
            <a:r>
              <a:rPr lang="en-US" b="0" dirty="0" smtClean="0">
                <a:latin typeface="Times New Roman" pitchFamily="18" charset="0"/>
                <a:cs typeface="Times New Roman" pitchFamily="18" charset="0"/>
              </a:rPr>
              <a:t> (aunt) - soprano </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Maciej</a:t>
            </a:r>
            <a:r>
              <a:rPr lang="en-US" b="0" dirty="0" smtClean="0">
                <a:latin typeface="Times New Roman" pitchFamily="18" charset="0"/>
                <a:cs typeface="Times New Roman" pitchFamily="18" charset="0"/>
              </a:rPr>
              <a:t> (servant) - bass</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Skołuba</a:t>
            </a:r>
            <a:r>
              <a:rPr lang="en-US"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Miecznik’s</a:t>
            </a:r>
            <a:r>
              <a:rPr lang="en-US" b="0" dirty="0" smtClean="0">
                <a:latin typeface="Times New Roman" pitchFamily="18" charset="0"/>
                <a:cs typeface="Times New Roman" pitchFamily="18" charset="0"/>
              </a:rPr>
              <a:t> servant) - bass</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Marta (brothers’ servant) - soprano </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 Soldiers, peasants, hunters</a:t>
            </a:r>
            <a:r>
              <a:rPr lang="en-US" sz="1950" b="0" dirty="0" smtClean="0">
                <a:latin typeface="Times New Roman" pitchFamily="18" charset="0"/>
                <a:cs typeface="Times New Roman" pitchFamily="18" charset="0"/>
              </a:rPr>
              <a:t>	</a:t>
            </a:r>
            <a:endParaRPr lang="pl-PL" sz="1950" b="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4860032" y="548680"/>
            <a:ext cx="2638077" cy="1734017"/>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372200" y="1988840"/>
            <a:ext cx="2286000" cy="1609725"/>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1763688" y="4293096"/>
            <a:ext cx="2808312" cy="1604750"/>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4644008" y="3356992"/>
            <a:ext cx="2957867" cy="1872208"/>
          </a:xfrm>
          <a:prstGeom prst="rect">
            <a:avLst/>
          </a:prstGeom>
          <a:noFill/>
          <a:ln w="9525">
            <a:noFill/>
            <a:miter lim="800000"/>
            <a:headEnd/>
            <a:tailEnd/>
          </a:ln>
        </p:spPr>
      </p:pic>
    </p:spTree>
    <p:extLst>
      <p:ext uri="{BB962C8B-B14F-4D97-AF65-F5344CB8AC3E}">
        <p14:creationId xmlns:p14="http://schemas.microsoft.com/office/powerpoint/2010/main" xmlns="" val="1513102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467544" y="548681"/>
            <a:ext cx="4320480" cy="3672407"/>
          </a:xfrm>
        </p:spPr>
        <p:txBody>
          <a:bodyPr>
            <a:normAutofit/>
          </a:bodyPr>
          <a:lstStyle/>
          <a:p>
            <a:pPr lvl="1" algn="ctr">
              <a:buNone/>
            </a:pPr>
            <a:r>
              <a:rPr lang="pl-PL" sz="2000" b="0" dirty="0" smtClean="0">
                <a:latin typeface="Times New Roman" pitchFamily="18" charset="0"/>
                <a:cs typeface="Times New Roman" pitchFamily="18" charset="0"/>
              </a:rPr>
              <a:t>  </a:t>
            </a:r>
            <a:r>
              <a:rPr lang="pl-PL" sz="2000" b="1" dirty="0" smtClean="0">
                <a:latin typeface="Times New Roman" pitchFamily="18" charset="0"/>
                <a:cs typeface="Times New Roman" pitchFamily="18" charset="0"/>
              </a:rPr>
              <a:t>WHAT IS THE OPERA ABOUT?</a:t>
            </a:r>
          </a:p>
          <a:p>
            <a:pPr lvl="1" algn="just">
              <a:buNone/>
            </a:pPr>
            <a:r>
              <a:rPr lang="en-US" b="0" dirty="0" smtClean="0">
                <a:latin typeface="Times New Roman" pitchFamily="18" charset="0"/>
                <a:cs typeface="Times New Roman" pitchFamily="18" charset="0"/>
              </a:rPr>
              <a:t>The opera tells the story of two brothers - </a:t>
            </a:r>
            <a:r>
              <a:rPr lang="en-US" b="0" dirty="0" err="1" smtClean="0">
                <a:latin typeface="Times New Roman" pitchFamily="18" charset="0"/>
                <a:cs typeface="Times New Roman" pitchFamily="18" charset="0"/>
              </a:rPr>
              <a:t>Zbigniew</a:t>
            </a:r>
            <a:r>
              <a:rPr lang="en-US" b="0" dirty="0" smtClean="0">
                <a:latin typeface="Times New Roman" pitchFamily="18" charset="0"/>
                <a:cs typeface="Times New Roman" pitchFamily="18" charset="0"/>
              </a:rPr>
              <a:t> and Stefan, who</a:t>
            </a:r>
            <a:r>
              <a:rPr lang="pl-PL"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return from </a:t>
            </a:r>
            <a:r>
              <a:rPr lang="pl-PL" b="0" dirty="0" smtClean="0">
                <a:latin typeface="Times New Roman" pitchFamily="18" charset="0"/>
                <a:cs typeface="Times New Roman" pitchFamily="18" charset="0"/>
              </a:rPr>
              <a:t>a </a:t>
            </a:r>
            <a:r>
              <a:rPr lang="en-US" b="0" dirty="0" smtClean="0">
                <a:latin typeface="Times New Roman" pitchFamily="18" charset="0"/>
                <a:cs typeface="Times New Roman" pitchFamily="18" charset="0"/>
              </a:rPr>
              <a:t>war. Convinced that their most important goal is to defend their country they make vows that they will never marry, because "whimpering children or wailing of wives" could distract them from going back to the battlefield. "For if I married a lovely woman, how could I leave her to go to war?".</a:t>
            </a:r>
            <a:endParaRPr lang="pl-PL" b="0" dirty="0" smtClean="0">
              <a:latin typeface="Times New Roman" pitchFamily="18" charset="0"/>
              <a:cs typeface="Times New Roman" pitchFamily="18" charset="0"/>
            </a:endParaRPr>
          </a:p>
          <a:p>
            <a:pPr lvl="1" algn="just">
              <a:buNone/>
            </a:pPr>
            <a:r>
              <a:rPr lang="pl-PL"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But they meet two sisters on their way, fall in love with them and after </a:t>
            </a:r>
            <a:r>
              <a:rPr lang="en-US" b="0" dirty="0" smtClean="0">
                <a:latin typeface="Times New Roman" pitchFamily="18" charset="0"/>
                <a:cs typeface="Times New Roman" pitchFamily="18" charset="0"/>
              </a:rPr>
              <a:t>a</a:t>
            </a:r>
            <a:r>
              <a:rPr lang="pl-PL"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lot of adventures break their vows and get married .</a:t>
            </a:r>
            <a:endParaRPr lang="pl-PL" b="0" dirty="0" smtClean="0">
              <a:latin typeface="Times New Roman" pitchFamily="18" charset="0"/>
              <a:cs typeface="Times New Roman" pitchFamily="18" charset="0"/>
            </a:endParaRPr>
          </a:p>
          <a:p>
            <a:endParaRPr lang="pl-PL" dirty="0"/>
          </a:p>
        </p:txBody>
      </p:sp>
      <p:pic>
        <p:nvPicPr>
          <p:cNvPr id="4100" name="Picture 4"/>
          <p:cNvPicPr>
            <a:picLocks noChangeAspect="1" noChangeArrowheads="1"/>
          </p:cNvPicPr>
          <p:nvPr/>
        </p:nvPicPr>
        <p:blipFill>
          <a:blip r:embed="rId2" cstate="print"/>
          <a:srcRect/>
          <a:stretch>
            <a:fillRect/>
          </a:stretch>
        </p:blipFill>
        <p:spPr bwMode="auto">
          <a:xfrm>
            <a:off x="5364088" y="764704"/>
            <a:ext cx="3206544" cy="2232248"/>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796136" y="3140968"/>
            <a:ext cx="2520280" cy="1659344"/>
          </a:xfrm>
          <a:prstGeom prst="rect">
            <a:avLst/>
          </a:prstGeom>
          <a:noFill/>
          <a:ln w="9525">
            <a:noFill/>
            <a:miter lim="800000"/>
            <a:headEnd/>
            <a:tailEnd/>
          </a:ln>
        </p:spPr>
      </p:pic>
    </p:spTree>
    <p:extLst>
      <p:ext uri="{BB962C8B-B14F-4D97-AF65-F5344CB8AC3E}">
        <p14:creationId xmlns:p14="http://schemas.microsoft.com/office/powerpoint/2010/main" xmlns="" val="3410546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404664"/>
            <a:ext cx="4464496" cy="3528392"/>
          </a:xfrm>
        </p:spPr>
        <p:txBody>
          <a:bodyPr>
            <a:normAutofit/>
          </a:bodyPr>
          <a:lstStyle/>
          <a:p>
            <a:pPr algn="ctr"/>
            <a:r>
              <a:rPr lang="pl-PL" sz="2800" dirty="0" smtClean="0"/>
              <a:t>     PERFORMANCE HISTORY </a:t>
            </a:r>
          </a:p>
          <a:p>
            <a:r>
              <a:rPr lang="en-US" b="0" dirty="0" smtClean="0">
                <a:latin typeface="Times New Roman" pitchFamily="18" charset="0"/>
                <a:cs typeface="Times New Roman" pitchFamily="18" charset="0"/>
              </a:rPr>
              <a:t>The Haunted Manor was first staged at the Grand Theater in Warsaw</a:t>
            </a:r>
            <a:r>
              <a:rPr lang="pl-PL"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on September 28, 1865 and received only two more performances before being banned by the Russians. </a:t>
            </a:r>
            <a:endParaRPr lang="pl-PL" b="0" dirty="0" smtClean="0">
              <a:latin typeface="Times New Roman" pitchFamily="18" charset="0"/>
              <a:cs typeface="Times New Roman" pitchFamily="18" charset="0"/>
            </a:endParaRPr>
          </a:p>
          <a:p>
            <a:r>
              <a:rPr lang="en-US" b="0" dirty="0" smtClean="0">
                <a:latin typeface="Times New Roman" pitchFamily="18" charset="0"/>
                <a:cs typeface="Times New Roman" pitchFamily="18" charset="0"/>
              </a:rPr>
              <a:t>An English language version of the opera was created in 1970. The world premiere of this English version was given by the University of Bristol Operatic Society in 1970. Nowadays the Haunted Manor is performed by different opera houses</a:t>
            </a:r>
            <a:r>
              <a:rPr lang="pl-PL" b="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 in Poland but it still is rather unknown outside our country</a:t>
            </a:r>
            <a:r>
              <a:rPr lang="pl-PL" b="0" dirty="0" smtClean="0">
                <a:latin typeface="Times New Roman" pitchFamily="18" charset="0"/>
                <a:cs typeface="Times New Roman" pitchFamily="18" charset="0"/>
              </a:rPr>
              <a:t>.</a:t>
            </a:r>
            <a:endParaRPr lang="pl-PL" sz="2000" b="0"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52120" y="620688"/>
            <a:ext cx="2331052" cy="18780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srcRect/>
          <a:stretch>
            <a:fillRect/>
          </a:stretch>
        </p:blipFill>
        <p:spPr bwMode="auto">
          <a:xfrm>
            <a:off x="5724128" y="2636912"/>
            <a:ext cx="2257425"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76673"/>
            <a:ext cx="8064896" cy="3168351"/>
          </a:xfrm>
        </p:spPr>
        <p:txBody>
          <a:bodyPr>
            <a:normAutofit fontScale="25000" lnSpcReduction="20000"/>
          </a:bodyPr>
          <a:lstStyle/>
          <a:p>
            <a:pPr algn="ctr"/>
            <a:r>
              <a:rPr lang="pl-PL" sz="11200" u="sng" dirty="0" smtClean="0">
                <a:latin typeface="Times New Roman" panose="02020603050405020304" pitchFamily="18" charset="0"/>
                <a:cs typeface="Times New Roman" panose="02020603050405020304" pitchFamily="18" charset="0"/>
              </a:rPr>
              <a:t>Libretto </a:t>
            </a:r>
            <a:endParaRPr lang="pl-PL" sz="7200" u="sng" dirty="0" smtClean="0">
              <a:latin typeface="Times New Roman" panose="02020603050405020304" pitchFamily="18" charset="0"/>
              <a:cs typeface="Times New Roman" panose="02020603050405020304" pitchFamily="18" charset="0"/>
            </a:endParaRPr>
          </a:p>
          <a:p>
            <a:r>
              <a:rPr lang="pl-PL" sz="7200" u="sng" dirty="0" err="1" smtClean="0">
                <a:latin typeface="Times New Roman" panose="02020603050405020304" pitchFamily="18" charset="0"/>
                <a:cs typeface="Times New Roman" panose="02020603050405020304" pitchFamily="18" charset="0"/>
              </a:rPr>
              <a:t>Act</a:t>
            </a:r>
            <a:r>
              <a:rPr lang="pl-PL" sz="7200" u="sng" dirty="0" smtClean="0">
                <a:latin typeface="Times New Roman" panose="02020603050405020304" pitchFamily="18" charset="0"/>
                <a:cs typeface="Times New Roman" panose="02020603050405020304" pitchFamily="18" charset="0"/>
              </a:rPr>
              <a:t> I</a:t>
            </a:r>
          </a:p>
          <a:p>
            <a:endParaRPr lang="pl-PL" sz="2600" u="sng" dirty="0">
              <a:latin typeface="Times New Roman" panose="02020603050405020304" pitchFamily="18" charset="0"/>
              <a:cs typeface="Times New Roman" panose="02020603050405020304" pitchFamily="18" charset="0"/>
            </a:endParaRPr>
          </a:p>
          <a:p>
            <a:pPr lvl="1" algn="just">
              <a:buNone/>
            </a:pPr>
            <a:r>
              <a:rPr lang="pl-PL" sz="2600" b="0" dirty="0" smtClean="0">
                <a:latin typeface="Times New Roman" panose="02020603050405020304" pitchFamily="18" charset="0"/>
                <a:cs typeface="Times New Roman" panose="02020603050405020304" pitchFamily="18" charset="0"/>
              </a:rPr>
              <a:t>     </a:t>
            </a:r>
            <a:r>
              <a:rPr lang="en-US" sz="6400" dirty="0" smtClean="0">
                <a:latin typeface="Times New Roman" pitchFamily="18" charset="0"/>
                <a:cs typeface="Times New Roman" pitchFamily="18" charset="0"/>
              </a:rPr>
              <a:t>Two brave soldiers, the brothers Stefan and </a:t>
            </a:r>
            <a:r>
              <a:rPr lang="en-US" sz="6400" dirty="0" err="1" smtClean="0">
                <a:latin typeface="Times New Roman" pitchFamily="18" charset="0"/>
                <a:cs typeface="Times New Roman" pitchFamily="18" charset="0"/>
              </a:rPr>
              <a:t>Zbigniew</a:t>
            </a:r>
            <a:r>
              <a:rPr lang="en-US" sz="6400" dirty="0" smtClean="0">
                <a:latin typeface="Times New Roman" pitchFamily="18" charset="0"/>
                <a:cs typeface="Times New Roman" pitchFamily="18" charset="0"/>
              </a:rPr>
              <a:t>, come home from war.</a:t>
            </a:r>
            <a:r>
              <a:rPr lang="pl-PL" sz="6400" dirty="0" smtClean="0">
                <a:latin typeface="Times New Roman" pitchFamily="18" charset="0"/>
                <a:cs typeface="Times New Roman" pitchFamily="18" charset="0"/>
              </a:rPr>
              <a:t> </a:t>
            </a:r>
            <a:r>
              <a:rPr lang="en-US" sz="6400" dirty="0" smtClean="0">
                <a:latin typeface="Times New Roman" pitchFamily="18" charset="0"/>
                <a:cs typeface="Times New Roman" pitchFamily="18" charset="0"/>
              </a:rPr>
              <a:t>They swear they will never marry, because they want always to be ready to fight for their country. But their aunt </a:t>
            </a:r>
            <a:r>
              <a:rPr lang="en-US" sz="6400" dirty="0" err="1" smtClean="0">
                <a:latin typeface="Times New Roman" pitchFamily="18" charset="0"/>
                <a:cs typeface="Times New Roman" pitchFamily="18" charset="0"/>
              </a:rPr>
              <a:t>Czesnikowa</a:t>
            </a:r>
            <a:r>
              <a:rPr lang="en-US" sz="6400" dirty="0" smtClean="0">
                <a:latin typeface="Times New Roman" pitchFamily="18" charset="0"/>
                <a:cs typeface="Times New Roman" pitchFamily="18" charset="0"/>
              </a:rPr>
              <a:t>, wants them to marry them off to two girls she has chosen for them.</a:t>
            </a:r>
            <a:r>
              <a:rPr lang="pl-PL" sz="6400" dirty="0" smtClean="0">
                <a:latin typeface="Times New Roman" pitchFamily="18" charset="0"/>
                <a:cs typeface="Times New Roman" pitchFamily="18" charset="0"/>
              </a:rPr>
              <a:t> </a:t>
            </a:r>
            <a:r>
              <a:rPr lang="en-US" sz="6400" dirty="0" smtClean="0">
                <a:latin typeface="Times New Roman" pitchFamily="18" charset="0"/>
                <a:cs typeface="Times New Roman" pitchFamily="18" charset="0"/>
              </a:rPr>
              <a:t>The brothers explain their vow, and inform her that they are off to visit </a:t>
            </a:r>
            <a:r>
              <a:rPr lang="en-US" sz="6400" dirty="0" err="1" smtClean="0">
                <a:latin typeface="Times New Roman" pitchFamily="18" charset="0"/>
                <a:cs typeface="Times New Roman" pitchFamily="18" charset="0"/>
              </a:rPr>
              <a:t>Miecznik</a:t>
            </a:r>
            <a:r>
              <a:rPr lang="en-US" sz="6400" dirty="0" smtClean="0">
                <a:latin typeface="Times New Roman" pitchFamily="18" charset="0"/>
                <a:cs typeface="Times New Roman" pitchFamily="18" charset="0"/>
              </a:rPr>
              <a:t>, (the “Sword Bearer”) - an old friend of their father. </a:t>
            </a:r>
            <a:endParaRPr lang="pl-PL" sz="6400" dirty="0" smtClean="0">
              <a:latin typeface="Times New Roman" pitchFamily="18" charset="0"/>
              <a:cs typeface="Times New Roman" pitchFamily="18" charset="0"/>
            </a:endParaRPr>
          </a:p>
          <a:p>
            <a:pPr lvl="1" algn="just">
              <a:buNone/>
            </a:pPr>
            <a:endParaRPr lang="pl-PL" sz="6400" dirty="0" smtClean="0">
              <a:latin typeface="Times New Roman" pitchFamily="18" charset="0"/>
              <a:cs typeface="Times New Roman" pitchFamily="18" charset="0"/>
            </a:endParaRPr>
          </a:p>
          <a:p>
            <a:pPr lvl="1" algn="just">
              <a:buNone/>
            </a:pPr>
            <a:r>
              <a:rPr lang="pl-PL" sz="6400" dirty="0" smtClean="0">
                <a:latin typeface="Times New Roman" pitchFamily="18" charset="0"/>
                <a:cs typeface="Times New Roman" pitchFamily="18" charset="0"/>
              </a:rPr>
              <a:t>   </a:t>
            </a:r>
            <a:r>
              <a:rPr lang="en-US" sz="6400" dirty="0" err="1" smtClean="0">
                <a:latin typeface="Times New Roman" pitchFamily="18" charset="0"/>
                <a:cs typeface="Times New Roman" pitchFamily="18" charset="0"/>
              </a:rPr>
              <a:t>Miecznik</a:t>
            </a:r>
            <a:r>
              <a:rPr lang="en-US" sz="6400" dirty="0" smtClean="0">
                <a:latin typeface="Times New Roman" pitchFamily="18" charset="0"/>
                <a:cs typeface="Times New Roman" pitchFamily="18" charset="0"/>
              </a:rPr>
              <a:t> lives in a manor in </a:t>
            </a:r>
            <a:r>
              <a:rPr lang="en-US" sz="6400" dirty="0" err="1" smtClean="0">
                <a:latin typeface="Times New Roman" pitchFamily="18" charset="0"/>
                <a:cs typeface="Times New Roman" pitchFamily="18" charset="0"/>
              </a:rPr>
              <a:t>Kalinów</a:t>
            </a:r>
            <a:r>
              <a:rPr lang="en-US" sz="6400" dirty="0" smtClean="0">
                <a:latin typeface="Times New Roman" pitchFamily="18" charset="0"/>
                <a:cs typeface="Times New Roman" pitchFamily="18" charset="0"/>
              </a:rPr>
              <a:t> and he has two daughters Hanna</a:t>
            </a:r>
            <a:r>
              <a:rPr lang="pl-PL" sz="6400" dirty="0" smtClean="0">
                <a:latin typeface="Times New Roman" pitchFamily="18" charset="0"/>
                <a:cs typeface="Times New Roman" pitchFamily="18" charset="0"/>
              </a:rPr>
              <a:t> </a:t>
            </a:r>
            <a:r>
              <a:rPr lang="en-US" sz="6400" dirty="0" smtClean="0">
                <a:latin typeface="Times New Roman" pitchFamily="18" charset="0"/>
                <a:cs typeface="Times New Roman" pitchFamily="18" charset="0"/>
              </a:rPr>
              <a:t> and Jadwiga. </a:t>
            </a:r>
            <a:r>
              <a:rPr lang="en-US" sz="6400" dirty="0" err="1" smtClean="0">
                <a:latin typeface="Times New Roman" pitchFamily="18" charset="0"/>
                <a:cs typeface="Times New Roman" pitchFamily="18" charset="0"/>
              </a:rPr>
              <a:t>Czesnikowa</a:t>
            </a:r>
            <a:r>
              <a:rPr lang="en-US" sz="6400" dirty="0" smtClean="0">
                <a:latin typeface="Times New Roman" pitchFamily="18" charset="0"/>
                <a:cs typeface="Times New Roman" pitchFamily="18" charset="0"/>
              </a:rPr>
              <a:t> is sure that the brothers will fall in love with them, contrary to her own plans. She tries to put them off their visit by telling them that the manor is haunted, full of spirits and dread; but the young soldiers laugh at her words and leave for </a:t>
            </a:r>
            <a:r>
              <a:rPr lang="en-US" sz="6400" dirty="0" err="1" smtClean="0">
                <a:latin typeface="Times New Roman" pitchFamily="18" charset="0"/>
                <a:cs typeface="Times New Roman" pitchFamily="18" charset="0"/>
              </a:rPr>
              <a:t>Kalinów</a:t>
            </a:r>
            <a:r>
              <a:rPr lang="en-US" sz="6400" dirty="0" smtClean="0">
                <a:latin typeface="Times New Roman" pitchFamily="18" charset="0"/>
                <a:cs typeface="Times New Roman" pitchFamily="18" charset="0"/>
              </a:rPr>
              <a:t>.</a:t>
            </a:r>
            <a:endParaRPr lang="pl-PL" sz="6400" dirty="0" smtClean="0">
              <a:latin typeface="Times New Roman" pitchFamily="18" charset="0"/>
              <a:cs typeface="Times New Roman" pitchFamily="18" charset="0"/>
            </a:endParaRPr>
          </a:p>
          <a:p>
            <a:pPr algn="just"/>
            <a:endParaRPr lang="pl-PL" sz="2600" b="0" dirty="0" smtClean="0">
              <a:latin typeface="Times New Roman" panose="02020603050405020304" pitchFamily="18" charset="0"/>
              <a:cs typeface="Times New Roman" panose="02020603050405020304" pitchFamily="18" charset="0"/>
            </a:endParaRPr>
          </a:p>
          <a:p>
            <a:r>
              <a:rPr lang="pl-PL" sz="2400" dirty="0"/>
              <a:t/>
            </a:r>
            <a:br>
              <a:rPr lang="pl-PL" sz="2400" dirty="0"/>
            </a:br>
            <a:r>
              <a:rPr lang="pl-PL" sz="2400" dirty="0"/>
              <a:t/>
            </a:r>
            <a:br>
              <a:rPr lang="pl-PL" sz="2400" dirty="0"/>
            </a:br>
            <a:endParaRPr lang="en-US" sz="2400" b="0" dirty="0">
              <a:latin typeface="Times New Roman" panose="02020603050405020304" pitchFamily="18" charset="0"/>
              <a:cs typeface="Times New Roman" panose="02020603050405020304" pitchFamily="18" charset="0"/>
            </a:endParaRPr>
          </a:p>
        </p:txBody>
      </p:sp>
      <p:pic>
        <p:nvPicPr>
          <p:cNvPr id="5" name="Picture 2" descr="Podobny obraz"/>
          <p:cNvPicPr>
            <a:picLocks noChangeAspect="1" noChangeArrowheads="1"/>
          </p:cNvPicPr>
          <p:nvPr/>
        </p:nvPicPr>
        <p:blipFill>
          <a:blip r:embed="rId2" cstate="print"/>
          <a:srcRect/>
          <a:stretch>
            <a:fillRect/>
          </a:stretch>
        </p:blipFill>
        <p:spPr bwMode="auto">
          <a:xfrm>
            <a:off x="4860032" y="3573016"/>
            <a:ext cx="3096344" cy="2054386"/>
          </a:xfrm>
          <a:prstGeom prst="rect">
            <a:avLst/>
          </a:prstGeom>
          <a:noFill/>
        </p:spPr>
      </p:pic>
      <p:pic>
        <p:nvPicPr>
          <p:cNvPr id="5122" name="Picture 2"/>
          <p:cNvPicPr>
            <a:picLocks noChangeAspect="1" noChangeArrowheads="1"/>
          </p:cNvPicPr>
          <p:nvPr/>
        </p:nvPicPr>
        <p:blipFill>
          <a:blip r:embed="rId3" cstate="print"/>
          <a:srcRect/>
          <a:stretch>
            <a:fillRect/>
          </a:stretch>
        </p:blipFill>
        <p:spPr bwMode="auto">
          <a:xfrm>
            <a:off x="899592" y="3501008"/>
            <a:ext cx="3168352" cy="2122142"/>
          </a:xfrm>
          <a:prstGeom prst="rect">
            <a:avLst/>
          </a:prstGeom>
          <a:noFill/>
          <a:ln w="9525">
            <a:noFill/>
            <a:miter lim="800000"/>
            <a:headEnd/>
            <a:tailEnd/>
          </a:ln>
        </p:spPr>
      </p:pic>
    </p:spTree>
    <p:extLst>
      <p:ext uri="{BB962C8B-B14F-4D97-AF65-F5344CB8AC3E}">
        <p14:creationId xmlns:p14="http://schemas.microsoft.com/office/powerpoint/2010/main" xmlns="" val="138244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04664"/>
            <a:ext cx="8424936" cy="2592288"/>
          </a:xfrm>
        </p:spPr>
        <p:txBody>
          <a:bodyPr>
            <a:normAutofit fontScale="25000" lnSpcReduction="20000"/>
          </a:bodyPr>
          <a:lstStyle/>
          <a:p>
            <a:pPr lvl="1" algn="just">
              <a:buNone/>
            </a:pPr>
            <a:r>
              <a:rPr lang="pl-PL" sz="7600" b="1" dirty="0" err="1" smtClean="0">
                <a:latin typeface="Times New Roman" pitchFamily="18" charset="0"/>
                <a:cs typeface="Times New Roman" pitchFamily="18" charset="0"/>
              </a:rPr>
              <a:t>Act</a:t>
            </a:r>
            <a:r>
              <a:rPr lang="pl-PL" sz="7600" b="1" dirty="0" smtClean="0">
                <a:latin typeface="Times New Roman" pitchFamily="18" charset="0"/>
                <a:cs typeface="Times New Roman" pitchFamily="18" charset="0"/>
              </a:rPr>
              <a:t> II   </a:t>
            </a:r>
          </a:p>
          <a:p>
            <a:pPr lvl="1" algn="just">
              <a:buNone/>
            </a:pPr>
            <a:r>
              <a:rPr lang="en-US" sz="6400" dirty="0" smtClean="0">
                <a:latin typeface="Times New Roman" pitchFamily="18" charset="0"/>
                <a:cs typeface="Times New Roman" pitchFamily="18" charset="0"/>
              </a:rPr>
              <a:t>It is New Year's Eve and, in the “haunted” manor, </a:t>
            </a:r>
            <a:r>
              <a:rPr lang="en-US" sz="6400" dirty="0" err="1" smtClean="0">
                <a:latin typeface="Times New Roman" pitchFamily="18" charset="0"/>
                <a:cs typeface="Times New Roman" pitchFamily="18" charset="0"/>
              </a:rPr>
              <a:t>Miecznik's</a:t>
            </a:r>
            <a:r>
              <a:rPr lang="en-US" sz="6400" dirty="0" smtClean="0">
                <a:latin typeface="Times New Roman" pitchFamily="18" charset="0"/>
                <a:cs typeface="Times New Roman" pitchFamily="18" charset="0"/>
              </a:rPr>
              <a:t> daughters Hanna and Jadwiga are preparing for the customary fortune-telling to determine who will be their future husbands. Wax is melted, and they see the shapes of soldiers' helmets, pikes and chargers. Hanna is being courted by a foppish barrister, </a:t>
            </a:r>
            <a:r>
              <a:rPr lang="en-US" sz="6400" dirty="0" err="1" smtClean="0">
                <a:latin typeface="Times New Roman" pitchFamily="18" charset="0"/>
                <a:cs typeface="Times New Roman" pitchFamily="18" charset="0"/>
              </a:rPr>
              <a:t>Damazy</a:t>
            </a:r>
            <a:r>
              <a:rPr lang="en-US" sz="6400" dirty="0" smtClean="0">
                <a:latin typeface="Times New Roman" pitchFamily="18" charset="0"/>
                <a:cs typeface="Times New Roman" pitchFamily="18" charset="0"/>
              </a:rPr>
              <a:t>, who isn’t happy with the girl’s predictions. </a:t>
            </a:r>
            <a:r>
              <a:rPr lang="en-US" sz="6400" dirty="0" err="1" smtClean="0">
                <a:latin typeface="Times New Roman" pitchFamily="18" charset="0"/>
                <a:cs typeface="Times New Roman" pitchFamily="18" charset="0"/>
              </a:rPr>
              <a:t>Miecznik</a:t>
            </a:r>
            <a:r>
              <a:rPr lang="en-US" sz="6400" dirty="0" smtClean="0">
                <a:latin typeface="Times New Roman" pitchFamily="18" charset="0"/>
                <a:cs typeface="Times New Roman" pitchFamily="18" charset="0"/>
              </a:rPr>
              <a:t> explains that the type of husband he seeks for his daughters is a brave soldier and a patriot, mindful of customs and traditions — a description that </a:t>
            </a:r>
            <a:r>
              <a:rPr lang="en-US" sz="6400" dirty="0" err="1" smtClean="0">
                <a:latin typeface="Times New Roman" pitchFamily="18" charset="0"/>
                <a:cs typeface="Times New Roman" pitchFamily="18" charset="0"/>
              </a:rPr>
              <a:t>Damazy</a:t>
            </a:r>
            <a:r>
              <a:rPr lang="en-US" sz="6400" dirty="0" smtClean="0">
                <a:latin typeface="Times New Roman" pitchFamily="18" charset="0"/>
                <a:cs typeface="Times New Roman" pitchFamily="18" charset="0"/>
              </a:rPr>
              <a:t> does not measure up to.</a:t>
            </a:r>
            <a:r>
              <a:rPr lang="pl-PL" sz="6400" dirty="0" smtClean="0">
                <a:latin typeface="Times New Roman" pitchFamily="18" charset="0"/>
                <a:cs typeface="Times New Roman" pitchFamily="18" charset="0"/>
              </a:rPr>
              <a:t> </a:t>
            </a:r>
            <a:r>
              <a:rPr lang="en-US" sz="6400" dirty="0" err="1" smtClean="0">
                <a:latin typeface="Times New Roman" pitchFamily="18" charset="0"/>
                <a:cs typeface="Times New Roman" pitchFamily="18" charset="0"/>
              </a:rPr>
              <a:t>Czesnikowa</a:t>
            </a:r>
            <a:r>
              <a:rPr lang="en-US" sz="6400" dirty="0" smtClean="0">
                <a:latin typeface="Times New Roman" pitchFamily="18" charset="0"/>
                <a:cs typeface="Times New Roman" pitchFamily="18" charset="0"/>
              </a:rPr>
              <a:t> arrives in advance of Stefan and </a:t>
            </a:r>
            <a:r>
              <a:rPr lang="en-US" sz="6400" dirty="0" err="1" smtClean="0">
                <a:latin typeface="Times New Roman" pitchFamily="18" charset="0"/>
                <a:cs typeface="Times New Roman" pitchFamily="18" charset="0"/>
              </a:rPr>
              <a:t>Zbigniew</a:t>
            </a:r>
            <a:r>
              <a:rPr lang="en-US" sz="6400" dirty="0" smtClean="0">
                <a:latin typeface="Times New Roman" pitchFamily="18" charset="0"/>
                <a:cs typeface="Times New Roman" pitchFamily="18" charset="0"/>
              </a:rPr>
              <a:t>, with the intention of portraying them as cowards in order to put </a:t>
            </a:r>
            <a:r>
              <a:rPr lang="en-US" sz="6400" dirty="0" err="1" smtClean="0">
                <a:latin typeface="Times New Roman" pitchFamily="18" charset="0"/>
                <a:cs typeface="Times New Roman" pitchFamily="18" charset="0"/>
              </a:rPr>
              <a:t>Miecznik</a:t>
            </a:r>
            <a:r>
              <a:rPr lang="en-US" sz="6400" dirty="0" smtClean="0">
                <a:latin typeface="Times New Roman" pitchFamily="18" charset="0"/>
                <a:cs typeface="Times New Roman" pitchFamily="18" charset="0"/>
              </a:rPr>
              <a:t> and his daughters off.</a:t>
            </a:r>
            <a:endParaRPr lang="pl-PL" sz="6400" dirty="0" smtClean="0">
              <a:latin typeface="Times New Roman" pitchFamily="18" charset="0"/>
              <a:cs typeface="Times New Roman" pitchFamily="18" charset="0"/>
            </a:endParaRPr>
          </a:p>
          <a:p>
            <a:pPr lvl="1" algn="just">
              <a:buNone/>
            </a:pPr>
            <a:r>
              <a:rPr lang="pl-PL" sz="6400" dirty="0" smtClean="0">
                <a:latin typeface="Times New Roman" pitchFamily="18" charset="0"/>
                <a:cs typeface="Times New Roman" pitchFamily="18" charset="0"/>
              </a:rPr>
              <a:t>   </a:t>
            </a:r>
            <a:endParaRPr lang="pl-PL" sz="6400" dirty="0" smtClean="0"/>
          </a:p>
          <a:p>
            <a:pPr marL="0" lvl="1" indent="0" algn="just">
              <a:buNone/>
            </a:pPr>
            <a:r>
              <a:rPr lang="pl-PL" sz="5300" b="0" dirty="0">
                <a:latin typeface="Times New Roman" panose="02020603050405020304" pitchFamily="18" charset="0"/>
                <a:cs typeface="Times New Roman" panose="02020603050405020304" pitchFamily="18" charset="0"/>
              </a:rPr>
              <a:t> </a:t>
            </a:r>
            <a:r>
              <a:rPr lang="pl-PL" sz="3500" dirty="0"/>
              <a:t/>
            </a:r>
            <a:br>
              <a:rPr lang="pl-PL" sz="3500" dirty="0"/>
            </a:br>
            <a:endParaRPr lang="pl-PL" sz="3500" dirty="0"/>
          </a:p>
          <a:p>
            <a:endParaRPr lang="en-US" dirty="0"/>
          </a:p>
        </p:txBody>
      </p:sp>
      <p:pic>
        <p:nvPicPr>
          <p:cNvPr id="5" name="Symbol zastępczy zawartości 5" descr="005straszny-dworrez-marek-weisso-094de1ce96.jpg"/>
          <p:cNvPicPr>
            <a:picLocks noChangeAspect="1"/>
          </p:cNvPicPr>
          <p:nvPr/>
        </p:nvPicPr>
        <p:blipFill>
          <a:blip r:embed="rId2" cstate="print"/>
          <a:stretch>
            <a:fillRect/>
          </a:stretch>
        </p:blipFill>
        <p:spPr>
          <a:xfrm>
            <a:off x="323528" y="2348880"/>
            <a:ext cx="3672408" cy="2444447"/>
          </a:xfrm>
          <a:prstGeom prst="rect">
            <a:avLst/>
          </a:prstGeom>
        </p:spPr>
      </p:pic>
      <p:pic>
        <p:nvPicPr>
          <p:cNvPr id="7170" name="Picture 2"/>
          <p:cNvPicPr>
            <a:picLocks noChangeAspect="1" noChangeArrowheads="1"/>
          </p:cNvPicPr>
          <p:nvPr/>
        </p:nvPicPr>
        <p:blipFill>
          <a:blip r:embed="rId3" cstate="print"/>
          <a:srcRect/>
          <a:stretch>
            <a:fillRect/>
          </a:stretch>
        </p:blipFill>
        <p:spPr bwMode="auto">
          <a:xfrm>
            <a:off x="4499992" y="2348880"/>
            <a:ext cx="3744416" cy="2416208"/>
          </a:xfrm>
          <a:prstGeom prst="rect">
            <a:avLst/>
          </a:prstGeom>
          <a:noFill/>
          <a:ln w="9525">
            <a:noFill/>
            <a:miter lim="800000"/>
            <a:headEnd/>
            <a:tailEnd/>
          </a:ln>
        </p:spPr>
      </p:pic>
    </p:spTree>
    <p:extLst>
      <p:ext uri="{BB962C8B-B14F-4D97-AF65-F5344CB8AC3E}">
        <p14:creationId xmlns:p14="http://schemas.microsoft.com/office/powerpoint/2010/main" xmlns="" val="1513002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22960" y="620689"/>
            <a:ext cx="7520940" cy="2304255"/>
          </a:xfrm>
        </p:spPr>
        <p:txBody>
          <a:bodyPr>
            <a:normAutofit lnSpcReduction="10000"/>
          </a:bodyPr>
          <a:lstStyle/>
          <a:p>
            <a:pPr lvl="1" algn="just">
              <a:buNone/>
            </a:pPr>
            <a:r>
              <a:rPr lang="en-US" dirty="0" smtClean="0">
                <a:latin typeface="Times New Roman" pitchFamily="18" charset="0"/>
                <a:cs typeface="Times New Roman" pitchFamily="18" charset="0"/>
              </a:rPr>
              <a:t>At that moment, a hunting party led by </a:t>
            </a:r>
            <a:r>
              <a:rPr lang="en-US" dirty="0" err="1" smtClean="0">
                <a:latin typeface="Times New Roman" pitchFamily="18" charset="0"/>
                <a:cs typeface="Times New Roman" pitchFamily="18" charset="0"/>
              </a:rPr>
              <a:t>Skoluba</a:t>
            </a:r>
            <a:r>
              <a:rPr lang="en-US" dirty="0" smtClean="0">
                <a:latin typeface="Times New Roman" pitchFamily="18" charset="0"/>
                <a:cs typeface="Times New Roman" pitchFamily="18" charset="0"/>
              </a:rPr>
              <a:t> arrives, and the hunters quarrel about the killing of </a:t>
            </a:r>
            <a:r>
              <a:rPr lang="pl-PL"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 boar. </a:t>
            </a:r>
            <a:r>
              <a:rPr lang="en-US" dirty="0" err="1" smtClean="0">
                <a:latin typeface="Times New Roman" pitchFamily="18" charset="0"/>
                <a:cs typeface="Times New Roman" pitchFamily="18" charset="0"/>
              </a:rPr>
              <a:t>Skoluba</a:t>
            </a:r>
            <a:r>
              <a:rPr lang="en-US" dirty="0" smtClean="0">
                <a:latin typeface="Times New Roman" pitchFamily="18" charset="0"/>
                <a:cs typeface="Times New Roman" pitchFamily="18" charset="0"/>
              </a:rPr>
              <a:t> insists that he killed it, but it turns out that the boar was actually shot by the brave brothers who were just passing by on their way to </a:t>
            </a:r>
            <a:r>
              <a:rPr lang="en-US" dirty="0" err="1" smtClean="0">
                <a:latin typeface="Times New Roman" pitchFamily="18" charset="0"/>
                <a:cs typeface="Times New Roman" pitchFamily="18" charset="0"/>
              </a:rPr>
              <a:t>Miecznik’s</a:t>
            </a:r>
            <a:r>
              <a:rPr lang="en-US" dirty="0" smtClean="0">
                <a:latin typeface="Times New Roman" pitchFamily="18" charset="0"/>
                <a:cs typeface="Times New Roman" pitchFamily="18" charset="0"/>
              </a:rPr>
              <a:t> manor.</a:t>
            </a:r>
            <a:endParaRPr lang="pl-PL" dirty="0" smtClean="0">
              <a:latin typeface="Times New Roman" pitchFamily="18" charset="0"/>
              <a:cs typeface="Times New Roman" pitchFamily="18" charset="0"/>
            </a:endParaRPr>
          </a:p>
          <a:p>
            <a:pPr lvl="1" algn="just">
              <a:buNone/>
            </a:pPr>
            <a:r>
              <a:rPr lang="pl-PL"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Stefan and </a:t>
            </a:r>
            <a:r>
              <a:rPr lang="en-US" dirty="0" err="1" smtClean="0">
                <a:latin typeface="Times New Roman" pitchFamily="18" charset="0"/>
                <a:cs typeface="Times New Roman" pitchFamily="18" charset="0"/>
              </a:rPr>
              <a:t>Zbigniew</a:t>
            </a:r>
            <a:r>
              <a:rPr lang="en-US" dirty="0" smtClean="0">
                <a:latin typeface="Times New Roman" pitchFamily="18" charset="0"/>
                <a:cs typeface="Times New Roman" pitchFamily="18" charset="0"/>
              </a:rPr>
              <a:t> arrive with their servant </a:t>
            </a:r>
            <a:r>
              <a:rPr lang="en-US" dirty="0" err="1" smtClean="0">
                <a:latin typeface="Times New Roman" pitchFamily="18" charset="0"/>
                <a:cs typeface="Times New Roman" pitchFamily="18" charset="0"/>
              </a:rPr>
              <a:t>Maciej</a:t>
            </a:r>
            <a:r>
              <a:rPr lang="en-US" dirty="0" smtClean="0">
                <a:latin typeface="Times New Roman" pitchFamily="18" charset="0"/>
                <a:cs typeface="Times New Roman" pitchFamily="18" charset="0"/>
              </a:rPr>
              <a:t>, and the two sisters decide to test out what </a:t>
            </a:r>
            <a:r>
              <a:rPr lang="en-US" dirty="0" err="1" smtClean="0">
                <a:latin typeface="Times New Roman" pitchFamily="18" charset="0"/>
                <a:cs typeface="Times New Roman" pitchFamily="18" charset="0"/>
              </a:rPr>
              <a:t>Czesnikowa</a:t>
            </a:r>
            <a:r>
              <a:rPr lang="en-US" dirty="0" smtClean="0">
                <a:latin typeface="Times New Roman" pitchFamily="18" charset="0"/>
                <a:cs typeface="Times New Roman" pitchFamily="18" charset="0"/>
              </a:rPr>
              <a:t> has told them by playing a trick on the brothers. </a:t>
            </a:r>
            <a:r>
              <a:rPr lang="en-US" dirty="0" err="1" smtClean="0">
                <a:latin typeface="Times New Roman" pitchFamily="18" charset="0"/>
                <a:cs typeface="Times New Roman" pitchFamily="18" charset="0"/>
              </a:rPr>
              <a:t>Damazy</a:t>
            </a:r>
            <a:r>
              <a:rPr lang="en-US" dirty="0" smtClean="0">
                <a:latin typeface="Times New Roman" pitchFamily="18" charset="0"/>
                <a:cs typeface="Times New Roman" pitchFamily="18" charset="0"/>
              </a:rPr>
              <a:t> has the same idea because he wants to eliminate his rivals and involves </a:t>
            </a:r>
            <a:r>
              <a:rPr lang="en-US" dirty="0" err="1" smtClean="0">
                <a:latin typeface="Times New Roman" pitchFamily="18" charset="0"/>
                <a:cs typeface="Times New Roman" pitchFamily="18" charset="0"/>
              </a:rPr>
              <a:t>Skoluba</a:t>
            </a:r>
            <a:r>
              <a:rPr lang="en-US" dirty="0" smtClean="0">
                <a:latin typeface="Times New Roman" pitchFamily="18" charset="0"/>
                <a:cs typeface="Times New Roman" pitchFamily="18" charset="0"/>
              </a:rPr>
              <a:t>, who had hoped to take credit for killing the boar and now resents the brothers' presence, in his plan</a:t>
            </a:r>
            <a:r>
              <a:rPr lang="en-US" dirty="0" smtClean="0"/>
              <a:t>.</a:t>
            </a:r>
            <a:r>
              <a:rPr lang="pl-PL" dirty="0" smtClean="0"/>
              <a:t>.</a:t>
            </a:r>
            <a:endParaRPr lang="en-US" dirty="0"/>
          </a:p>
        </p:txBody>
      </p:sp>
      <p:pic>
        <p:nvPicPr>
          <p:cNvPr id="6147" name="Picture 3"/>
          <p:cNvPicPr>
            <a:picLocks noChangeAspect="1" noChangeArrowheads="1"/>
          </p:cNvPicPr>
          <p:nvPr/>
        </p:nvPicPr>
        <p:blipFill>
          <a:blip r:embed="rId2" cstate="print"/>
          <a:srcRect/>
          <a:stretch>
            <a:fillRect/>
          </a:stretch>
        </p:blipFill>
        <p:spPr bwMode="auto">
          <a:xfrm>
            <a:off x="4499992" y="2708920"/>
            <a:ext cx="3590352" cy="2321581"/>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539552" y="2708920"/>
            <a:ext cx="3312368" cy="2323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276</TotalTime>
  <Words>1109</Words>
  <Application>Microsoft Office PowerPoint</Application>
  <PresentationFormat>Pokaz na ekranie (4:3)</PresentationFormat>
  <Paragraphs>56</Paragraphs>
  <Slides>16</Slides>
  <Notes>1</Notes>
  <HiddenSlides>0</HiddenSlides>
  <MMClips>0</MMClips>
  <ScaleCrop>false</ScaleCrop>
  <HeadingPairs>
    <vt:vector size="4" baseType="variant">
      <vt:variant>
        <vt:lpstr>Motyw</vt:lpstr>
      </vt:variant>
      <vt:variant>
        <vt:i4>1</vt:i4>
      </vt:variant>
      <vt:variant>
        <vt:lpstr>Tytuły slajdów</vt:lpstr>
      </vt:variant>
      <vt:variant>
        <vt:i4>16</vt:i4>
      </vt:variant>
    </vt:vector>
  </HeadingPairs>
  <TitlesOfParts>
    <vt:vector size="17" baseType="lpstr">
      <vt:lpstr>Angles</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THE END 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42</cp:revision>
  <dcterms:created xsi:type="dcterms:W3CDTF">2019-03-11T10:56:32Z</dcterms:created>
  <dcterms:modified xsi:type="dcterms:W3CDTF">2019-03-19T15:07:11Z</dcterms:modified>
</cp:coreProperties>
</file>