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5" r:id="rId14"/>
    <p:sldId id="286" r:id="rId15"/>
    <p:sldId id="282" r:id="rId16"/>
    <p:sldId id="283" r:id="rId17"/>
    <p:sldId id="284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2020. 06. 12.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RUMÄNIEN</a:t>
            </a:r>
          </a:p>
          <a:p>
            <a:endParaRPr lang="en-US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A.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Welche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Vorurteile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gibt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meinem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Land?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Vorurteile</a:t>
            </a:r>
            <a:r>
              <a:rPr lang="de-DE" dirty="0" smtClean="0"/>
              <a:t> </a:t>
            </a:r>
            <a:r>
              <a:rPr lang="hu-HU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40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72008"/>
            <a:ext cx="60722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5572164" cy="18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438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5715040" cy="18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4071966" cy="19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857760"/>
            <a:ext cx="4071966" cy="16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14950"/>
            <a:ext cx="52149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857760"/>
            <a:ext cx="442915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46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143512"/>
            <a:ext cx="4000528" cy="14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428598" y="1397000"/>
          <a:ext cx="8501118" cy="457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3"/>
                <a:gridCol w="1416853"/>
                <a:gridCol w="1416853"/>
                <a:gridCol w="1416853"/>
                <a:gridCol w="1416853"/>
                <a:gridCol w="14168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Adjektive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Ungarn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Frankreich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Rumänien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Polen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Deutschland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freundlich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sportlich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fleißig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religiös,gläubig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tolerant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pflichtbewusst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kreativ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zurückhaltend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europagläubig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begabt in den Fremdsprachen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ro-RO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500166" y="500042"/>
            <a:ext cx="5143536" cy="80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Übersicht der Ergebnisse</a:t>
            </a:r>
          </a:p>
          <a:p>
            <a:pPr algn="ctr"/>
            <a:r>
              <a:rPr lang="de-DE" b="1" dirty="0" smtClean="0"/>
              <a:t>(über  50% ja- Antworten)</a:t>
            </a:r>
            <a:endParaRPr lang="ro-RO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Schlussfolgerungen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28662" y="3286124"/>
            <a:ext cx="7772400" cy="2524136"/>
          </a:xfrm>
        </p:spPr>
        <p:txBody>
          <a:bodyPr>
            <a:normAutofit fontScale="92500" lnSpcReduction="20000"/>
          </a:bodyPr>
          <a:lstStyle/>
          <a:p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Laut der Ergebnisse der Umfrage haben die Schüler unserer Schule positive Meinungen über die angegeben Länder, Nationalitäten.</a:t>
            </a:r>
          </a:p>
          <a:p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Persönliche Länderbesuche, internationale Projekte helfen den Schülern das vielfältige Europa kennen zu lernen, es zu verstehen. Diese (neben anderen Faktoren)  tragen bei, europäisch zu denken und Vorurteile abzubauen.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ro-RO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000504"/>
            <a:ext cx="47863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Wer an Rumänien denkt, hat womöglich schon die scharfen Eckzähne des berühmtesten aller Vampire vor Augen: des blutrünstigen Dracula. </a:t>
            </a:r>
            <a:endParaRPr lang="en-US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28596" y="357166"/>
            <a:ext cx="814393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Rumänien ist durch seine europäische Randlage und logistische Schwierigkeiten den meisten Europäern oder Amerikanern ein unbekanntes Land.</a:t>
            </a:r>
            <a:r>
              <a:rPr lang="de-DE" sz="2400" dirty="0" smtClean="0"/>
              <a:t> Den meisten Menschen fällt zu Rumänien sofort Dracula ein, vielleicht noch Armut, Korruption oder Ex-Diktator </a:t>
            </a:r>
            <a:r>
              <a:rPr lang="de-DE" sz="2400" dirty="0" err="1" smtClean="0"/>
              <a:t>Ceau</a:t>
            </a:r>
            <a:r>
              <a:rPr lang="ro-RO" sz="2400" dirty="0" smtClean="0"/>
              <a:t>ș</a:t>
            </a:r>
            <a:r>
              <a:rPr lang="de-DE" sz="2400" dirty="0" err="1" smtClean="0"/>
              <a:t>escu</a:t>
            </a:r>
            <a:r>
              <a:rPr lang="de-DE" sz="2400" dirty="0" smtClean="0"/>
              <a:t>. </a:t>
            </a:r>
            <a:r>
              <a:rPr lang="de-DE" sz="2400" dirty="0" smtClean="0"/>
              <a:t>Am ehesten wird noch die Schwarzmeerküste</a:t>
            </a:r>
            <a:r>
              <a:rPr lang="ro-RO" sz="2400" dirty="0" smtClean="0"/>
              <a:t> und die Landschaften des Dracula-Romans von Bram Stoker mit Rum</a:t>
            </a:r>
            <a:r>
              <a:rPr lang="de-DE" sz="2400" dirty="0" err="1" smtClean="0"/>
              <a:t>änien</a:t>
            </a:r>
            <a:r>
              <a:rPr lang="de-DE" sz="2400" dirty="0" smtClean="0"/>
              <a:t> in Beziehung gebracht.</a:t>
            </a:r>
            <a:endParaRPr lang="ro-RO" sz="2400" dirty="0"/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xmlns="" id="{80F58C36-10EB-8143-ADDC-1A24C8E08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3214686"/>
            <a:ext cx="3703899" cy="322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de-DE" dirty="0" smtClean="0"/>
              <a:t>e</a:t>
            </a:r>
            <a:r>
              <a:rPr lang="de-DE" dirty="0" smtClean="0"/>
              <a:t>rstellt von: Jo</a:t>
            </a:r>
            <a:r>
              <a:rPr lang="hu-HU" dirty="0" smtClean="0"/>
              <a:t>ó Ildikó, </a:t>
            </a:r>
            <a:r>
              <a:rPr lang="hu-HU" dirty="0" err="1" smtClean="0"/>
              <a:t>Suciu</a:t>
            </a:r>
            <a:r>
              <a:rPr lang="hu-HU" dirty="0" smtClean="0"/>
              <a:t> Evelin, Kovács Dorottya, Baka Norbert</a:t>
            </a:r>
            <a:endParaRPr lang="ro-RO" dirty="0"/>
          </a:p>
        </p:txBody>
      </p:sp>
      <p:pic>
        <p:nvPicPr>
          <p:cNvPr id="5" name="Kép helye 4" descr="dank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24" b="5124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5720" y="714356"/>
            <a:ext cx="8286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Eine bekannte </a:t>
            </a:r>
            <a:r>
              <a:rPr lang="de-DE" b="1" dirty="0" err="1" smtClean="0"/>
              <a:t>Vampirfigur</a:t>
            </a:r>
            <a:r>
              <a:rPr lang="de-DE" b="1" dirty="0" smtClean="0"/>
              <a:t> </a:t>
            </a:r>
            <a:r>
              <a:rPr lang="de-DE" b="1" dirty="0" smtClean="0"/>
              <a:t>ist der berüchtigte Graf Dracula. Bram Stoker verfasste den Schauerroman im Jahr 1897. </a:t>
            </a:r>
            <a:endParaRPr lang="ro-RO" dirty="0"/>
          </a:p>
        </p:txBody>
      </p:sp>
      <p:pic>
        <p:nvPicPr>
          <p:cNvPr id="4" name="Kép 8">
            <a:extLst>
              <a:ext uri="{FF2B5EF4-FFF2-40B4-BE49-F238E27FC236}">
                <a16:creationId xmlns:a16="http://schemas.microsoft.com/office/drawing/2014/main" xmlns="" id="{AFAD8880-769C-0442-B405-696C8185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857365"/>
            <a:ext cx="313888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zövegdoboz 5"/>
          <p:cNvSpPr txBox="1"/>
          <p:nvPr/>
        </p:nvSpPr>
        <p:spPr>
          <a:xfrm>
            <a:off x="285720" y="2000240"/>
            <a:ext cx="507209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Der Schriftsteller Bram Stoker beschäftigte sich intensiv mit mystischen Dingen, Zauberei und </a:t>
            </a:r>
            <a:r>
              <a:rPr lang="de-DE" dirty="0" err="1" smtClean="0"/>
              <a:t>Vampirlegenden</a:t>
            </a:r>
            <a:r>
              <a:rPr lang="de-DE" dirty="0" smtClean="0"/>
              <a:t>.</a:t>
            </a:r>
            <a:r>
              <a:rPr lang="de-DE" dirty="0" smtClean="0"/>
              <a:t> </a:t>
            </a:r>
            <a:r>
              <a:rPr lang="de-DE" dirty="0" smtClean="0"/>
              <a:t>Er </a:t>
            </a:r>
            <a:r>
              <a:rPr lang="de-DE" dirty="0" smtClean="0"/>
              <a:t>war aber auf eine bestimmte Person gestoßen, die ihn beim Erschaffen seiner gefürchteten Romanfigur entscheidend inspirierte: Fürst Vlad III. </a:t>
            </a:r>
            <a:r>
              <a:rPr lang="de-DE" dirty="0" err="1" smtClean="0"/>
              <a:t>Draculea</a:t>
            </a:r>
            <a:r>
              <a:rPr lang="de-DE" dirty="0" smtClean="0"/>
              <a:t> (1431-1476). Er herrschte zur Zeit des Spätmittelalters über die Walachei, ein Fürstentum im heutigen Rumänien. </a:t>
            </a:r>
            <a:r>
              <a:rPr lang="de-DE" dirty="0" err="1" smtClean="0"/>
              <a:t>Stoker's</a:t>
            </a:r>
            <a:r>
              <a:rPr lang="de-DE" dirty="0" smtClean="0"/>
              <a:t> Geschichte spielt in </a:t>
            </a:r>
            <a:r>
              <a:rPr lang="de-DE" dirty="0" smtClean="0"/>
              <a:t>Transsilvanien, Siebenbürgen. </a:t>
            </a:r>
            <a:r>
              <a:rPr lang="de-DE" dirty="0" smtClean="0"/>
              <a:t>Diese sagenumwobene Region Rumäniens war die damalige Heimat von Vlad III. </a:t>
            </a:r>
            <a:r>
              <a:rPr lang="de-DE" dirty="0" err="1" smtClean="0"/>
              <a:t>Draculea</a:t>
            </a:r>
            <a:r>
              <a:rPr lang="de-DE" dirty="0" smtClean="0"/>
              <a:t>. Die wahre Geschichte des Fürsten ist dabei ähnlich blutrünstig wie die </a:t>
            </a:r>
            <a:r>
              <a:rPr lang="de-DE" dirty="0" err="1" smtClean="0"/>
              <a:t>Vampirlegende</a:t>
            </a:r>
            <a:r>
              <a:rPr lang="de-DE" dirty="0" smtClean="0"/>
              <a:t>. Vlad III. soll nämlich berüchtigt gewesen sein für seine Grausamkeit.</a:t>
            </a:r>
            <a:endParaRPr lang="ro-RO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72132" y="5143512"/>
            <a:ext cx="32861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So sah der "echte Dracula" aus: Vlad III. </a:t>
            </a:r>
            <a:r>
              <a:rPr lang="de-DE" dirty="0" err="1" smtClean="0"/>
              <a:t>Draculea</a:t>
            </a:r>
            <a:r>
              <a:rPr lang="de-DE" dirty="0" smtClean="0"/>
              <a:t> war ein grausamer Fürst des 15. Jahrhunderts, der seine Opfer auf Pfählen aufgespießt haben soll.</a:t>
            </a:r>
            <a:endParaRPr lang="ro-RO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14290"/>
            <a:ext cx="4929222" cy="646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Der Vater des Fürsten war Vlad II. </a:t>
            </a:r>
            <a:r>
              <a:rPr lang="de-DE" dirty="0" err="1" smtClean="0"/>
              <a:t>Dracul</a:t>
            </a:r>
            <a:r>
              <a:rPr lang="de-DE" dirty="0" smtClean="0"/>
              <a:t> (</a:t>
            </a:r>
            <a:r>
              <a:rPr lang="de-DE" dirty="0" err="1" smtClean="0"/>
              <a:t>Dracul</a:t>
            </a:r>
            <a:r>
              <a:rPr lang="de-DE" i="1" dirty="0" err="1" smtClean="0"/>
              <a:t>ea</a:t>
            </a:r>
            <a:r>
              <a:rPr lang="de-DE" i="1" dirty="0" smtClean="0"/>
              <a:t> </a:t>
            </a:r>
            <a:r>
              <a:rPr lang="de-DE" dirty="0" smtClean="0"/>
              <a:t>bedeutet "</a:t>
            </a:r>
            <a:r>
              <a:rPr lang="de-DE" i="1" dirty="0" smtClean="0"/>
              <a:t>Sohn des</a:t>
            </a:r>
            <a:r>
              <a:rPr lang="de-DE" dirty="0" smtClean="0"/>
              <a:t> </a:t>
            </a:r>
            <a:r>
              <a:rPr lang="de-DE" dirty="0" err="1" smtClean="0"/>
              <a:t>Dracul</a:t>
            </a:r>
            <a:r>
              <a:rPr lang="de-DE" dirty="0" smtClean="0"/>
              <a:t>") und war Ritter des Drachenordens - vermutlich trägt er deshalb seinen Beinamen. Der lateinische Begriff "</a:t>
            </a:r>
            <a:r>
              <a:rPr lang="de-DE" dirty="0" err="1" smtClean="0"/>
              <a:t>draco</a:t>
            </a:r>
            <a:r>
              <a:rPr lang="de-DE" dirty="0" smtClean="0"/>
              <a:t>" heißt nämlich übersetzt "Drachen". Es gibt aber noch eine andere Bedeutung, die vielen umso passender für den grausamen Fürsten erscheint: Das Wort "</a:t>
            </a:r>
            <a:r>
              <a:rPr lang="de-DE" dirty="0" err="1" smtClean="0"/>
              <a:t>Dracul</a:t>
            </a:r>
            <a:r>
              <a:rPr lang="de-DE" dirty="0" smtClean="0"/>
              <a:t>" heißt im Rumänischen nämlich auch "der Teufel". So könnte man </a:t>
            </a:r>
            <a:r>
              <a:rPr lang="de-DE" dirty="0" err="1" smtClean="0"/>
              <a:t>Draculea</a:t>
            </a:r>
            <a:r>
              <a:rPr lang="de-DE" dirty="0" smtClean="0"/>
              <a:t> ebenso mit "Sohn des Teufels" übersetzen. Seine Mutter war Prinzessin </a:t>
            </a:r>
            <a:r>
              <a:rPr lang="de-DE" dirty="0" err="1" smtClean="0"/>
              <a:t>Cneajna</a:t>
            </a:r>
            <a:r>
              <a:rPr lang="de-DE" dirty="0" smtClean="0"/>
              <a:t> von Transsilvanien.</a:t>
            </a:r>
          </a:p>
          <a:p>
            <a:r>
              <a:rPr lang="de-DE" dirty="0" smtClean="0"/>
              <a:t>Im Kampf gegen die Türken, Ungarn und gegen Gesetzesbrecher war Vlad III. brutal und unbarmherzig. Er soll unzählige seiner Feinde gepfählt - also bei lebendigem Leib auf Pfähle gespießt - haben. Die Menschen mussten dann langsam und qualvoll sterben. Deshalb trägt er auch den Beinamen Vlad "</a:t>
            </a:r>
            <a:r>
              <a:rPr lang="de-DE" dirty="0" err="1" smtClean="0"/>
              <a:t>Tepes</a:t>
            </a:r>
            <a:r>
              <a:rPr lang="de-DE" dirty="0" smtClean="0"/>
              <a:t>", was "der </a:t>
            </a:r>
            <a:r>
              <a:rPr lang="de-DE" dirty="0" err="1" smtClean="0"/>
              <a:t>Pfähler</a:t>
            </a:r>
            <a:r>
              <a:rPr lang="de-DE" dirty="0" smtClean="0"/>
              <a:t>" bedeutet. </a:t>
            </a:r>
            <a:r>
              <a:rPr lang="de-DE" dirty="0" err="1" smtClean="0"/>
              <a:t>Draculea</a:t>
            </a:r>
            <a:r>
              <a:rPr lang="de-DE" dirty="0" smtClean="0"/>
              <a:t> und seine Gefolgsleute wurden schließlich von den Türken gefangen genommen. Um 1476/77 wurde der Fürst enthauptet, sein Kopf soll nach Konstantinopel gebracht worden sein.</a:t>
            </a:r>
            <a:endParaRPr lang="de-DE" dirty="0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xmlns="" id="{CFD438A2-E8FA-EB47-8882-C2549FB7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1571612"/>
            <a:ext cx="3571900" cy="33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571480"/>
            <a:ext cx="4714908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Weitere Mythen besagen, dass Vlad </a:t>
            </a:r>
            <a:r>
              <a:rPr lang="de-DE" sz="1600" dirty="0" err="1" smtClean="0"/>
              <a:t>Draculea</a:t>
            </a:r>
            <a:r>
              <a:rPr lang="de-DE" sz="1600" dirty="0" smtClean="0"/>
              <a:t> das Blut seiner Opfer trank und seine Leiche bis heute verschwunden blieb. Das Grab im rumänischen </a:t>
            </a:r>
            <a:r>
              <a:rPr lang="de-DE" sz="1600" b="1" dirty="0" err="1" smtClean="0"/>
              <a:t>Snagov</a:t>
            </a:r>
            <a:r>
              <a:rPr lang="de-DE" sz="1600" b="1" dirty="0" smtClean="0"/>
              <a:t> </a:t>
            </a:r>
            <a:r>
              <a:rPr lang="de-DE" sz="1600" dirty="0" smtClean="0"/>
              <a:t>wurde 1931 geöffnet - und tatsächlich fand man keine sterblichen Überreste. Allerdings weiß man bis heute nicht, ob es sich überhaupt um die richtige Grabstätte des Fürsten handelt. </a:t>
            </a:r>
            <a:endParaRPr lang="de-DE" sz="1600" dirty="0" smtClean="0"/>
          </a:p>
          <a:p>
            <a:r>
              <a:rPr lang="de-DE" sz="1600" dirty="0" smtClean="0"/>
              <a:t>In </a:t>
            </a:r>
            <a:r>
              <a:rPr lang="de-DE" sz="1600" dirty="0" smtClean="0"/>
              <a:t>Rumänien wurden mittlerweile viele Orte zu "Touristenattraktionen" gemacht, die wenig mit dem früheren Herrscher Vlad III. </a:t>
            </a:r>
            <a:r>
              <a:rPr lang="de-DE" sz="1600" dirty="0" err="1" smtClean="0"/>
              <a:t>Draculea</a:t>
            </a:r>
            <a:r>
              <a:rPr lang="de-DE" sz="1600" dirty="0" smtClean="0"/>
              <a:t> zu tun haben.</a:t>
            </a:r>
          </a:p>
          <a:p>
            <a:r>
              <a:rPr lang="de-DE" sz="1600" dirty="0" smtClean="0"/>
              <a:t>Das </a:t>
            </a:r>
            <a:r>
              <a:rPr lang="de-DE" sz="1600" b="1" dirty="0" smtClean="0">
                <a:solidFill>
                  <a:schemeClr val="bg1"/>
                </a:solidFill>
              </a:rPr>
              <a:t>Schloss Bran </a:t>
            </a:r>
            <a:r>
              <a:rPr lang="de-DE" sz="1600" dirty="0" smtClean="0"/>
              <a:t>im transsilvanischen Bezirk </a:t>
            </a:r>
            <a:r>
              <a:rPr lang="de-DE" sz="1600" dirty="0" err="1" smtClean="0"/>
              <a:t>Brasov</a:t>
            </a:r>
            <a:r>
              <a:rPr lang="de-DE" sz="1600" dirty="0" smtClean="0"/>
              <a:t> zum Beispiel wird immer wieder als legendäres </a:t>
            </a:r>
            <a:r>
              <a:rPr lang="de-DE" sz="1600" dirty="0" err="1" smtClean="0"/>
              <a:t>Draculaschloss</a:t>
            </a:r>
            <a:r>
              <a:rPr lang="de-DE" sz="1600" dirty="0" smtClean="0"/>
              <a:t> präsentiert. Das imposant wirkende alte Gemäuer gleicht wirklich der Beschreibung des </a:t>
            </a:r>
            <a:r>
              <a:rPr lang="de-DE" sz="1600" dirty="0" err="1" smtClean="0"/>
              <a:t>Gruselromans</a:t>
            </a:r>
            <a:r>
              <a:rPr lang="de-DE" sz="1600" dirty="0" smtClean="0"/>
              <a:t>. Man geht aber davon aus, dass Fürst Vlad III. dieses Schloss niemals betreten hat. </a:t>
            </a:r>
            <a:endParaRPr lang="de-DE" sz="1600" dirty="0" smtClean="0"/>
          </a:p>
          <a:p>
            <a:r>
              <a:rPr lang="de-DE" sz="1600" dirty="0" smtClean="0"/>
              <a:t>Die </a:t>
            </a:r>
            <a:r>
              <a:rPr lang="de-DE" sz="1600" dirty="0" smtClean="0"/>
              <a:t>historische Stadt </a:t>
            </a:r>
            <a:r>
              <a:rPr lang="de-DE" sz="1600" b="1" dirty="0" err="1" smtClean="0"/>
              <a:t>Sighisoara</a:t>
            </a:r>
            <a:r>
              <a:rPr lang="de-DE" sz="1600" b="1" dirty="0" smtClean="0"/>
              <a:t> ,</a:t>
            </a:r>
            <a:r>
              <a:rPr lang="de-DE" sz="1600" b="1" dirty="0" err="1" smtClean="0"/>
              <a:t>Schässburg</a:t>
            </a:r>
            <a:r>
              <a:rPr lang="de-DE" sz="1600" b="1" dirty="0" smtClean="0"/>
              <a:t> </a:t>
            </a:r>
            <a:r>
              <a:rPr lang="de-DE" sz="1600" dirty="0" smtClean="0"/>
              <a:t> </a:t>
            </a:r>
            <a:r>
              <a:rPr lang="de-DE" sz="1600" dirty="0" smtClean="0"/>
              <a:t>wird als Geburtsort des grausamen Fürsten bezeichnet. Dies gilt zwar als wahrscheinlich, es gibt jedoch keine eindeutigen Belege, dass Vlad III. </a:t>
            </a:r>
            <a:r>
              <a:rPr lang="de-DE" sz="1600" dirty="0" err="1" smtClean="0"/>
              <a:t>Draculea</a:t>
            </a:r>
            <a:r>
              <a:rPr lang="de-DE" sz="1600" dirty="0" smtClean="0"/>
              <a:t> in </a:t>
            </a:r>
            <a:r>
              <a:rPr lang="de-DE" sz="1600" dirty="0" err="1" smtClean="0"/>
              <a:t>Schässburg</a:t>
            </a:r>
            <a:r>
              <a:rPr lang="de-DE" sz="1600" dirty="0" smtClean="0"/>
              <a:t> zur Welt kam.</a:t>
            </a:r>
          </a:p>
          <a:p>
            <a:endParaRPr lang="ro-RO" sz="1600" dirty="0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xmlns="" id="{751626C3-18A4-354C-BF5E-298F378A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642918"/>
            <a:ext cx="3507939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zövegdoboz 3"/>
          <p:cNvSpPr txBox="1"/>
          <p:nvPr/>
        </p:nvSpPr>
        <p:spPr>
          <a:xfrm>
            <a:off x="5214942" y="5357826"/>
            <a:ext cx="3571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Das "</a:t>
            </a:r>
            <a:r>
              <a:rPr lang="de-DE" sz="1600" dirty="0" err="1" smtClean="0"/>
              <a:t>Draculaschloss</a:t>
            </a:r>
            <a:r>
              <a:rPr lang="de-DE" sz="1600" dirty="0" smtClean="0"/>
              <a:t>" Bran </a:t>
            </a:r>
            <a:r>
              <a:rPr lang="de-DE" sz="1600" dirty="0" smtClean="0"/>
              <a:t>ist </a:t>
            </a:r>
            <a:r>
              <a:rPr lang="de-DE" sz="1600" dirty="0" smtClean="0"/>
              <a:t>eine Touristenattraktion. Man weiß allerdings nicht, ob sich der Fürst jemals dort aufgehalten hat.</a:t>
            </a:r>
            <a:endParaRPr lang="ro-RO" sz="1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14290"/>
            <a:ext cx="571504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Wer Rumänien besucht, die rumänische Kultur und Menschen kennen lernt, kann feststellen, dass Rumänien nicht nur das Land von Dracula ist.</a:t>
            </a:r>
            <a:r>
              <a:rPr lang="ro-RO" dirty="0" smtClean="0"/>
              <a:t> Es hat viel zu bieten:</a:t>
            </a:r>
            <a:r>
              <a:rPr lang="de-DE" dirty="0" smtClean="0"/>
              <a:t> </a:t>
            </a:r>
            <a:r>
              <a:rPr lang="de-DE" dirty="0" smtClean="0"/>
              <a:t>Natur </a:t>
            </a:r>
            <a:r>
              <a:rPr lang="de-DE" dirty="0" smtClean="0"/>
              <a:t>in Hülle und Fülle, </a:t>
            </a:r>
            <a:r>
              <a:rPr lang="de-DE" dirty="0" smtClean="0"/>
              <a:t>Kultur</a:t>
            </a:r>
            <a:r>
              <a:rPr lang="ro-RO" dirty="0" smtClean="0"/>
              <a:t>, </a:t>
            </a:r>
            <a:r>
              <a:rPr lang="de-DE" dirty="0" smtClean="0"/>
              <a:t>viele Sehenswürdigkeiten</a:t>
            </a:r>
            <a:r>
              <a:rPr lang="ro-RO" dirty="0" smtClean="0"/>
              <a:t> </a:t>
            </a:r>
            <a:r>
              <a:rPr lang="de-DE" dirty="0" smtClean="0"/>
              <a:t>und</a:t>
            </a:r>
            <a:r>
              <a:rPr lang="de-DE" dirty="0" smtClean="0"/>
              <a:t> nette und freundliche Menschen, die sich freuen, dass man im Land </a:t>
            </a:r>
            <a:r>
              <a:rPr lang="de-DE" dirty="0" smtClean="0"/>
              <a:t>ist.</a:t>
            </a:r>
            <a:endParaRPr lang="ro-RO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Picture 1" descr="C:\Users\Joo\Desktop\downlo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500462" cy="1694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5286380" y="3718679"/>
            <a:ext cx="35719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i="1" dirty="0" smtClean="0"/>
              <a:t>Hora</a:t>
            </a:r>
            <a:r>
              <a:rPr lang="de-DE" dirty="0" smtClean="0"/>
              <a:t> </a:t>
            </a:r>
            <a:r>
              <a:rPr lang="ro-RO" dirty="0" smtClean="0"/>
              <a:t>- der traditionelle </a:t>
            </a:r>
            <a:r>
              <a:rPr lang="de-DE" dirty="0" smtClean="0"/>
              <a:t>T</a:t>
            </a:r>
            <a:r>
              <a:rPr lang="ro-RO" dirty="0" smtClean="0"/>
              <a:t>anz</a:t>
            </a:r>
            <a:r>
              <a:rPr lang="de-DE" dirty="0" smtClean="0"/>
              <a:t>. Die </a:t>
            </a:r>
            <a:r>
              <a:rPr lang="de-DE" dirty="0" smtClean="0"/>
              <a:t>Tänzer und Tänzerinnen halten sich an den Händen, machen diagonale Schritte, vorwärts und rückwärts, und drehen den Kreis in der Regel gegen den Uhrzeigersinn (nach rechts</a:t>
            </a:r>
            <a:r>
              <a:rPr lang="de-DE" dirty="0" smtClean="0"/>
              <a:t>).</a:t>
            </a:r>
            <a:endParaRPr lang="de-DE" dirty="0" smtClean="0"/>
          </a:p>
          <a:p>
            <a:r>
              <a:rPr lang="de-DE" dirty="0" smtClean="0"/>
              <a:t>Die </a:t>
            </a:r>
            <a:r>
              <a:rPr lang="de-DE" i="1" dirty="0" smtClean="0"/>
              <a:t>Hora</a:t>
            </a:r>
            <a:r>
              <a:rPr lang="de-DE" dirty="0" smtClean="0"/>
              <a:t> wird an Hochzeiten und an großen Volksfeiern getanzt. Eine der bekanntesten ist die </a:t>
            </a:r>
            <a:r>
              <a:rPr lang="ro-RO" i="1" dirty="0" smtClean="0"/>
              <a:t>Hora Unirii.</a:t>
            </a:r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6" name="Kép 5" descr="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400052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zövegdoboz 6"/>
          <p:cNvSpPr txBox="1"/>
          <p:nvPr/>
        </p:nvSpPr>
        <p:spPr>
          <a:xfrm>
            <a:off x="428596" y="5429264"/>
            <a:ext cx="39290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Fabelhafte rum</a:t>
            </a:r>
            <a:r>
              <a:rPr lang="de-DE" dirty="0" err="1" smtClean="0"/>
              <a:t>änische</a:t>
            </a:r>
            <a:r>
              <a:rPr lang="de-DE" dirty="0" smtClean="0"/>
              <a:t> Landschaften</a:t>
            </a:r>
            <a:endParaRPr lang="ro-RO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RUMÄNIEN</a:t>
            </a:r>
          </a:p>
          <a:p>
            <a:endParaRPr lang="en-US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Schülerumfrage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Es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wurde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die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Umfrage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mit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37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Schülern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gemacht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.      </a:t>
            </a:r>
          </a:p>
          <a:p>
            <a:pPr algn="l">
              <a:lnSpc>
                <a:spcPct val="200000"/>
              </a:lnSpc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Die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rgebnisse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wurden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in Form von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Diagrammen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erstellt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Vorurteile</a:t>
            </a:r>
            <a:r>
              <a:rPr lang="de-DE" dirty="0" smtClean="0"/>
              <a:t> </a:t>
            </a:r>
            <a:r>
              <a:rPr lang="hu-HU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5000660" cy="21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572008"/>
            <a:ext cx="56436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</TotalTime>
  <Words>642</Words>
  <PresentationFormat>Diavetítés a képernyőre (4:3 oldalarány)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Részvény</vt:lpstr>
      <vt:lpstr>Vorurteile  </vt:lpstr>
      <vt:lpstr>2. dia</vt:lpstr>
      <vt:lpstr>3. dia</vt:lpstr>
      <vt:lpstr>4. dia</vt:lpstr>
      <vt:lpstr>5. dia</vt:lpstr>
      <vt:lpstr>6. dia</vt:lpstr>
      <vt:lpstr>Vorurteile  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Schlussfolgerungen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Köszöntelek, kis báránykák!</dc:title>
  <dc:creator>tanar</dc:creator>
  <cp:lastModifiedBy>REFKOLL</cp:lastModifiedBy>
  <cp:revision>31</cp:revision>
  <dcterms:created xsi:type="dcterms:W3CDTF">2020-05-20T04:03:34Z</dcterms:created>
  <dcterms:modified xsi:type="dcterms:W3CDTF">2020-06-12T10:43:40Z</dcterms:modified>
</cp:coreProperties>
</file>