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88" d="100"/>
          <a:sy n="88" d="100"/>
        </p:scale>
        <p:origin x="-422"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Date Placeholder 2"/>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smtClean="0"/>
              <a:t>Formatvorlagen des Textmasters bearbeiten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de-DE" smtClean="0"/>
              <a:t>Titelmasterformat durch Klicken bearbeiten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smtClean="0"/>
              <a:t>Formatvorlagen des Textmasters bearbeiten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nchor="ct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de-DE" smtClean="0"/>
              <a:t>Titelmasterformat durch Klicken bearbeiten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4/1/2019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de.wikipedia.org/wiki/Linkes_Rheinufer"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de.wikipedia.org/wiki/Johann_Baptist_Schenk"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de.wikipedia.org/wiki/Fantasie_(Kompositionsform)" TargetMode="External"/><Relationship Id="rId2" Type="http://schemas.openxmlformats.org/officeDocument/2006/relationships/hyperlink" Target="https://de.wikipedia.org/wiki/2._Klavierkonzert_(Beethoven)" TargetMode="External"/><Relationship Id="rId1" Type="http://schemas.openxmlformats.org/officeDocument/2006/relationships/slideLayout" Target="../slideLayouts/slideLayout7.xml"/><Relationship Id="rId4" Type="http://schemas.openxmlformats.org/officeDocument/2006/relationships/hyperlink" Target="https://de.wikipedia.org/wiki/1._Streichquartett_(Beethove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e.wikipedia.org/wiki/Atrophie" TargetMode="External"/><Relationship Id="rId2" Type="http://schemas.openxmlformats.org/officeDocument/2006/relationships/hyperlink" Target="https://de.wikipedia.org/wiki/Taubheit_(Ohr)" TargetMode="External"/><Relationship Id="rId1" Type="http://schemas.openxmlformats.org/officeDocument/2006/relationships/slideLayout" Target="../slideLayouts/slideLayout7.xml"/><Relationship Id="rId5" Type="http://schemas.openxmlformats.org/officeDocument/2006/relationships/hyperlink" Target="https://de.wikipedia.org/wiki/Heiligenst%C3%A4dter_Testament" TargetMode="External"/><Relationship Id="rId4" Type="http://schemas.openxmlformats.org/officeDocument/2006/relationships/hyperlink" Target="https://de.wikipedia.org/wiki/Otosklerose"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de.wikipedia.org/wiki/Violinkonzert_(Beethoven)" TargetMode="External"/><Relationship Id="rId13" Type="http://schemas.openxmlformats.org/officeDocument/2006/relationships/hyperlink" Target="https://de.wikipedia.org/wiki/Wellingtons_Sieg" TargetMode="External"/><Relationship Id="rId3" Type="http://schemas.openxmlformats.org/officeDocument/2006/relationships/hyperlink" Target="https://de.wikipedia.org/wiki/5._Sinfonie_(Beethoven)" TargetMode="External"/><Relationship Id="rId7" Type="http://schemas.openxmlformats.org/officeDocument/2006/relationships/hyperlink" Target="https://de.wikipedia.org/wiki/3._Klavierkonzert_(Beethoven)" TargetMode="External"/><Relationship Id="rId12" Type="http://schemas.openxmlformats.org/officeDocument/2006/relationships/hyperlink" Target="https://de.wikipedia.org/wiki/Fidelio" TargetMode="External"/><Relationship Id="rId2" Type="http://schemas.openxmlformats.org/officeDocument/2006/relationships/hyperlink" Target="https://de.wikipedia.org/wiki/3._Sinfonie_(Beethoven)" TargetMode="External"/><Relationship Id="rId1" Type="http://schemas.openxmlformats.org/officeDocument/2006/relationships/slideLayout" Target="../slideLayouts/slideLayout7.xml"/><Relationship Id="rId6" Type="http://schemas.openxmlformats.org/officeDocument/2006/relationships/hyperlink" Target="https://de.wikipedia.org/wiki/5._Klavierkonzert_(Beethoven)" TargetMode="External"/><Relationship Id="rId11" Type="http://schemas.openxmlformats.org/officeDocument/2006/relationships/hyperlink" Target="https://de.wikipedia.org/wiki/11._Streichquartett_(Beethoven)" TargetMode="External"/><Relationship Id="rId5" Type="http://schemas.openxmlformats.org/officeDocument/2006/relationships/hyperlink" Target="https://de.wikipedia.org/wiki/4._Klavierkonzert_(Beethoven)" TargetMode="External"/><Relationship Id="rId10" Type="http://schemas.openxmlformats.org/officeDocument/2006/relationships/hyperlink" Target="https://de.wikipedia.org/wiki/10._Streichquartett_(Beethoven)" TargetMode="External"/><Relationship Id="rId4" Type="http://schemas.openxmlformats.org/officeDocument/2006/relationships/hyperlink" Target="https://de.wikipedia.org/wiki/6._Sinfonie_(Beethoven)" TargetMode="External"/><Relationship Id="rId9" Type="http://schemas.openxmlformats.org/officeDocument/2006/relationships/hyperlink" Target="https://de.wikipedia.org/wiki/7._Streichquartett_(Beethove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de.wikipedia.org/wiki/Punktio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search?safe=strict&amp;client=firefox-a&amp;sa=X&amp;rls=org.mozilla:de:official&amp;channel=sb&amp;biw=1920&amp;bih=969&amp;q=elbphilharmonie+er%C3%B6ffnet&amp;stick=H4sIAAAAAAAAAOPgE-LSz9U3MC1IzjMo01LMTrbSTyxKzsgsSU0uKS1K1S8uKSoFs6zyC1LzUlMWsUqm5iQVZGTmZCQW5ebnZaYqpBYd3paWlpdaAgDxtu80TQAAAA&amp;ved=2ahUKEwj0z-20y5DhAhViyqYKHbmZD9IQ6BMoADAeegQIChAJ"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google.com/search?safe=strict&amp;client=firefox-a&amp;sa=X&amp;rls=org.mozilla:de:official&amp;channel=sb&amp;biw=1920&amp;bih=969&amp;q=elbphilharmonie+bauzeit&amp;ved=2ahUKEwj0z-20y5DhAhViyqYKHbmZD9IQ6BMoADAgegQIChAP" TargetMode="External"/><Relationship Id="rId4" Type="http://schemas.openxmlformats.org/officeDocument/2006/relationships/hyperlink" Target="https://www.google.com/search?safe=strict&amp;client=firefox-a&amp;sa=X&amp;rls=org.mozilla:de:official&amp;channel=sb&amp;biw=1920&amp;bih=969&amp;q=elbphilharmonie+kapazit%C3%A4t&amp;stick=H4sIAAAAAAAAAOPgE-LSz9U3MC1IzjMo01LMKLfST87PyUlNLsnMz9PPyU9OBDGKrZITCxKTM0sqF7FKpeYkFWRk5mQkFuXm52WmKmQDpaoySw4vKQEA3Q4tZE4AAAA&amp;ved=2ahUKEwj0z-20y5DhAhViyqYKHbmZD9IQ6BMoADAfegQIChAM"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file:///C:\Users\REFKOLL\Desktop\Nmet\Beethoven%20-%20Mondscheinsonate.mp3" TargetMode="External"/><Relationship Id="rId1" Type="http://schemas.openxmlformats.org/officeDocument/2006/relationships/audio" Target="file:///C:\Users\REFKOLL\Desktop\Nmet\Beethoven%20%20%20Silence.mp3" TargetMode="External"/><Relationship Id="rId6" Type="http://schemas.openxmlformats.org/officeDocument/2006/relationships/image" Target="../media/image6.png"/><Relationship Id="rId5" Type="http://schemas.openxmlformats.org/officeDocument/2006/relationships/hyperlink" Target="https://www.youtube.com/watch?v=E8T17Eg2wbM" TargetMode="External"/><Relationship Id="rId4" Type="http://schemas.openxmlformats.org/officeDocument/2006/relationships/hyperlink" Target="https://www.youtube.com/watch?v=YFD2PPAqNbw"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de.wikipedia.org/wiki/Ensemble_Resonanz" TargetMode="External"/><Relationship Id="rId2" Type="http://schemas.openxmlformats.org/officeDocument/2006/relationships/hyperlink" Target="https://de.wikipedia.org/wiki/NDR_Elbphilharmonie_Orchest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e.wikipedia.org/wiki/Er%C3%B6ffnungskonzert_der_Elbphilharmonie_201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de.wikipedia.org/wiki/Tenor" TargetMode="External"/><Relationship Id="rId3" Type="http://schemas.openxmlformats.org/officeDocument/2006/relationships/hyperlink" Target="https://de.wikipedia.org/wiki/Bass_(Stimmlage)" TargetMode="External"/><Relationship Id="rId7" Type="http://schemas.openxmlformats.org/officeDocument/2006/relationships/hyperlink" Target="https://de.wikipedia.org/wiki/Johann_van_Beethoven" TargetMode="External"/><Relationship Id="rId2" Type="http://schemas.openxmlformats.org/officeDocument/2006/relationships/hyperlink" Target="https://de.wikipedia.org/wiki/Ludwig_van_Beethoven_(S%C3%A4nger)" TargetMode="External"/><Relationship Id="rId1" Type="http://schemas.openxmlformats.org/officeDocument/2006/relationships/slideLayout" Target="../slideLayouts/slideLayout7.xml"/><Relationship Id="rId6" Type="http://schemas.openxmlformats.org/officeDocument/2006/relationships/hyperlink" Target="https://de.wikipedia.org/wiki/Hofkapellmeister" TargetMode="External"/><Relationship Id="rId5" Type="http://schemas.openxmlformats.org/officeDocument/2006/relationships/hyperlink" Target="https://de.wikipedia.org/wiki/Maximilian_Friedrich_von_K%C3%B6nigsegg-Rothenfels" TargetMode="External"/><Relationship Id="rId4" Type="http://schemas.openxmlformats.org/officeDocument/2006/relationships/hyperlink" Target="https://de.wikipedia.org/wiki/Kurf%C3%BCrst" TargetMode="External"/><Relationship Id="rId9" Type="http://schemas.openxmlformats.org/officeDocument/2006/relationships/hyperlink" Target="https://de.wikipedia.org/wiki/Maria_Magdalena_van_Beethov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1" y="685799"/>
            <a:ext cx="10944224" cy="2362201"/>
          </a:xfrm>
        </p:spPr>
        <p:txBody>
          <a:bodyPr>
            <a:normAutofit fontScale="90000"/>
          </a:bodyPr>
          <a:lstStyle/>
          <a:p>
            <a:pPr algn="ctr"/>
            <a:r>
              <a:rPr lang="de-DE" sz="8800" b="1" dirty="0" smtClean="0">
                <a:solidFill>
                  <a:schemeClr val="bg1"/>
                </a:solidFill>
              </a:rPr>
              <a:t>KLASSISCHE MUSIK IN </a:t>
            </a:r>
            <a:r>
              <a:rPr lang="de-DE" sz="8800" b="1" dirty="0" err="1" smtClean="0">
                <a:solidFill>
                  <a:schemeClr val="bg1"/>
                </a:solidFill>
              </a:rPr>
              <a:t>dEUTSCHLAND</a:t>
            </a:r>
            <a:endParaRPr lang="de-DE" sz="8800" b="1" dirty="0">
              <a:solidFill>
                <a:schemeClr val="bg1"/>
              </a:solidFill>
            </a:endParaRPr>
          </a:p>
        </p:txBody>
      </p:sp>
      <p:sp>
        <p:nvSpPr>
          <p:cNvPr id="3" name="Untertitel 2"/>
          <p:cNvSpPr>
            <a:spLocks noGrp="1"/>
          </p:cNvSpPr>
          <p:nvPr>
            <p:ph type="subTitle" idx="1"/>
          </p:nvPr>
        </p:nvSpPr>
        <p:spPr>
          <a:xfrm rot="10800000" flipV="1">
            <a:off x="684211" y="5791200"/>
            <a:ext cx="9345613" cy="714375"/>
          </a:xfrm>
        </p:spPr>
        <p:txBody>
          <a:bodyPr/>
          <a:lstStyle/>
          <a:p>
            <a:r>
              <a:rPr lang="de-DE" dirty="0" smtClean="0"/>
              <a:t>Präsentation von : </a:t>
            </a:r>
            <a:r>
              <a:rPr lang="de-DE" dirty="0" err="1" smtClean="0"/>
              <a:t>Adam,Vanessa,Lara,Dominik</a:t>
            </a:r>
            <a:endParaRPr lang="de-DE" dirty="0"/>
          </a:p>
        </p:txBody>
      </p:sp>
    </p:spTree>
    <p:extLst>
      <p:ext uri="{BB962C8B-B14F-4D97-AF65-F5344CB8AC3E}">
        <p14:creationId xmlns:p14="http://schemas.microsoft.com/office/powerpoint/2010/main" xmlns="" val="145842799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838200" y="365125"/>
            <a:ext cx="10515600"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b="1" smtClean="0"/>
              <a:t>Ausbildung und Erziehung</a:t>
            </a:r>
            <a:br>
              <a:rPr lang="de-DE" b="1" smtClean="0"/>
            </a:br>
            <a:endParaRPr lang="de-DE" dirty="0"/>
          </a:p>
        </p:txBody>
      </p:sp>
      <p:sp>
        <p:nvSpPr>
          <p:cNvPr id="3" name="Inhaltsplatzhalter 2"/>
          <p:cNvSpPr txBox="1">
            <a:spLocks/>
          </p:cNvSpPr>
          <p:nvPr/>
        </p:nvSpPr>
        <p:spPr>
          <a:xfrm>
            <a:off x="838200" y="1825625"/>
            <a:ext cx="10515600" cy="4351338"/>
          </a:xfrm>
          <a:prstGeom prst="rect">
            <a:avLst/>
          </a:prstGeom>
        </p:spPr>
        <p:txBody>
          <a:bodyPr>
            <a:normAutofit fontScale="925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de-DE" smtClean="0"/>
              <a:t>Johann van Beethoven erkannte früh die außerordentliche Begabung seines Sohnes und sorgte für eine solide Musikausbildung, an der auch Kollegen der Hofkapelle mitwirkten.</a:t>
            </a:r>
          </a:p>
          <a:p>
            <a:r>
              <a:rPr lang="de-DE" smtClean="0"/>
              <a:t>Über Johann van Beethovens Unterricht sind gewalttätige Übergriffe auf seinen Sohn überliefert. Ob diese Berichte regelmäßige oder vereinzelte Vorfälle schildern, ist unklar. </a:t>
            </a:r>
          </a:p>
          <a:p>
            <a:r>
              <a:rPr lang="de-DE" smtClean="0"/>
              <a:t>Im Alter von sieben Jahren trat Beethoven zum ersten Mal öffentlich als Pianist auf.</a:t>
            </a:r>
          </a:p>
          <a:p>
            <a:r>
              <a:rPr lang="de-DE" smtClean="0"/>
              <a:t>Beethovens Schulbildung ging über Grundlegendes wie Lesen, Schreiben und Rechnen kaum hinaus.</a:t>
            </a:r>
          </a:p>
          <a:p>
            <a:r>
              <a:rPr lang="de-DE" smtClean="0"/>
              <a:t>Zusätzlich Privatunterricht in Latein, Französisch und Italienisch. </a:t>
            </a:r>
          </a:p>
          <a:p>
            <a:r>
              <a:rPr lang="de-DE" smtClean="0"/>
              <a:t>Geistige Anregung erhielt er darüber hinaus von Freunden aus Bonner Bürgerkreisen</a:t>
            </a:r>
          </a:p>
          <a:p>
            <a:endParaRPr lang="de-DE" dirty="0"/>
          </a:p>
        </p:txBody>
      </p:sp>
    </p:spTree>
    <p:extLst>
      <p:ext uri="{BB962C8B-B14F-4D97-AF65-F5344CB8AC3E}">
        <p14:creationId xmlns:p14="http://schemas.microsoft.com/office/powerpoint/2010/main" xmlns="" val="4173475625"/>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838200" y="365125"/>
            <a:ext cx="10515600"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b="1" smtClean="0"/>
              <a:t>Studienreise nach Wien</a:t>
            </a:r>
            <a:br>
              <a:rPr lang="de-DE" b="1" smtClean="0"/>
            </a:br>
            <a:endParaRPr lang="de-DE" dirty="0"/>
          </a:p>
        </p:txBody>
      </p:sp>
      <p:sp>
        <p:nvSpPr>
          <p:cNvPr id="3" name="Inhaltsplatzhalter 2"/>
          <p:cNvSpPr txBox="1">
            <a:spLocks/>
          </p:cNvSpPr>
          <p:nvPr/>
        </p:nvSpPr>
        <p:spPr>
          <a:xfrm>
            <a:off x="838200" y="1825625"/>
            <a:ext cx="10515600" cy="435133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err="1" smtClean="0"/>
              <a:t>Reise</a:t>
            </a:r>
            <a:r>
              <a:rPr lang="en-US" dirty="0" smtClean="0"/>
              <a:t> </a:t>
            </a:r>
            <a:r>
              <a:rPr lang="en-US" dirty="0" err="1" smtClean="0"/>
              <a:t>nach</a:t>
            </a:r>
            <a:r>
              <a:rPr lang="en-US" dirty="0" smtClean="0"/>
              <a:t> Wien </a:t>
            </a:r>
            <a:r>
              <a:rPr lang="en-US" dirty="0" err="1" smtClean="0"/>
              <a:t>zu</a:t>
            </a:r>
            <a:r>
              <a:rPr lang="en-US" dirty="0" smtClean="0"/>
              <a:t> Mozart</a:t>
            </a:r>
            <a:endParaRPr lang="de-DE" dirty="0" smtClean="0"/>
          </a:p>
          <a:p>
            <a:r>
              <a:rPr lang="de-DE" dirty="0" smtClean="0"/>
              <a:t>Ende Dezember 1786 brach Beethoven zu einer von Max Franz (Kurfürst) geförderten Reise nach Wien auf, um Kompositionsschüler Mozarts zu werden.</a:t>
            </a:r>
          </a:p>
          <a:p>
            <a:r>
              <a:rPr lang="de-DE" dirty="0" smtClean="0"/>
              <a:t>dreimonatiger Aufenthalt</a:t>
            </a:r>
          </a:p>
          <a:p>
            <a:r>
              <a:rPr lang="de-DE" dirty="0" smtClean="0"/>
              <a:t>Im Mai 1787 kehrte er nach Bonn zurück. </a:t>
            </a:r>
          </a:p>
          <a:p>
            <a:r>
              <a:rPr lang="de-DE" dirty="0" smtClean="0"/>
              <a:t>Es ist nicht bekannt, ob es überhaupt zu einer Begegnung mit Mozart kam</a:t>
            </a:r>
          </a:p>
          <a:p>
            <a:r>
              <a:rPr lang="en-US" dirty="0" err="1" smtClean="0"/>
              <a:t>Nach</a:t>
            </a:r>
            <a:r>
              <a:rPr lang="en-US" dirty="0" smtClean="0"/>
              <a:t> seiner R</a:t>
            </a:r>
            <a:r>
              <a:rPr lang="de-DE" dirty="0" err="1" smtClean="0"/>
              <a:t>ückkehr</a:t>
            </a:r>
            <a:r>
              <a:rPr lang="de-DE" dirty="0" smtClean="0"/>
              <a:t> nach Bonn starb seine Mutter</a:t>
            </a:r>
            <a:endParaRPr lang="de-DE" dirty="0"/>
          </a:p>
        </p:txBody>
      </p:sp>
    </p:spTree>
    <p:extLst>
      <p:ext uri="{BB962C8B-B14F-4D97-AF65-F5344CB8AC3E}">
        <p14:creationId xmlns:p14="http://schemas.microsoft.com/office/powerpoint/2010/main" xmlns="" val="2493789935"/>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p:cNvSpPr txBox="1">
            <a:spLocks/>
          </p:cNvSpPr>
          <p:nvPr/>
        </p:nvSpPr>
        <p:spPr>
          <a:xfrm>
            <a:off x="838200" y="1825625"/>
            <a:ext cx="10515600" cy="435133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de-DE" smtClean="0"/>
              <a:t>Dezember 1792: Studienreise nach Wien ein dauerhafter und endgültiger Aufenthalt </a:t>
            </a:r>
          </a:p>
          <a:p>
            <a:r>
              <a:rPr lang="de-DE" smtClean="0"/>
              <a:t>Kurz nach Beethovens Ankunft, am 18. Dezember 1792, starb sein Vater. </a:t>
            </a:r>
          </a:p>
          <a:p>
            <a:r>
              <a:rPr lang="de-DE" smtClean="0"/>
              <a:t>1794 besetzten französische Truppen das </a:t>
            </a:r>
            <a:r>
              <a:rPr lang="de-DE" smtClean="0">
                <a:hlinkClick r:id="rId2" tooltip="Linkes Rheinufer"/>
              </a:rPr>
              <a:t>Rheinland</a:t>
            </a:r>
            <a:r>
              <a:rPr lang="de-DE" smtClean="0"/>
              <a:t>, und der kurfürstliche Hof musste fliehen. Im Frühjahr 1794 schließlich übersiedelte sein Bruder Kaspar Karl nach Wien, im Dezember 1795 folgte auch Bruder Johann.</a:t>
            </a:r>
          </a:p>
          <a:p>
            <a:r>
              <a:rPr lang="de-DE" smtClean="0"/>
              <a:t>In Wien fand Beethoven bald die Unterstützung adeliger Musikliebhaber, die ihm halfen, in der neuen Heimat Fuß zu fassen.</a:t>
            </a:r>
          </a:p>
          <a:p>
            <a:endParaRPr lang="de-DE" dirty="0"/>
          </a:p>
        </p:txBody>
      </p:sp>
    </p:spTree>
    <p:extLst>
      <p:ext uri="{BB962C8B-B14F-4D97-AF65-F5344CB8AC3E}">
        <p14:creationId xmlns:p14="http://schemas.microsoft.com/office/powerpoint/2010/main" xmlns="" val="37055564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p:cNvSpPr txBox="1">
            <a:spLocks/>
          </p:cNvSpPr>
          <p:nvPr/>
        </p:nvSpPr>
        <p:spPr>
          <a:xfrm>
            <a:off x="838200" y="1825625"/>
            <a:ext cx="10515600" cy="435133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de-DE" smtClean="0"/>
              <a:t>Wie vereinbart nahm Beethoven bei Haydn Kompositionsunterricht.</a:t>
            </a:r>
          </a:p>
          <a:p>
            <a:r>
              <a:rPr lang="de-DE" smtClean="0"/>
              <a:t>Das Verhältnis zwischen dem renommierten Lehrer und dem eigenwilligen, selbstbewussten Schüler blieb nicht frei von Meinungsverschiedenheiten und Konflikten.</a:t>
            </a:r>
          </a:p>
          <a:p>
            <a:r>
              <a:rPr lang="de-DE" smtClean="0"/>
              <a:t>Auch wenn Beethoven einmal über seinen Lehrer gesagt haben soll, „nie etwas von ihm gelernt“ zu haben, so prägten Haydns Werke doch Beethovens Entwicklung als Komponist nachhaltig, vor allem auf den Gebieten der Sinfonie und der Kammermusik.</a:t>
            </a:r>
          </a:p>
          <a:p>
            <a:r>
              <a:rPr lang="de-DE" smtClean="0"/>
              <a:t>Allerdings scheint Beethoven mit Haydn als Lehrer unzufrieden gewesen zu sein. Heimlich nahm er Unterricht bei </a:t>
            </a:r>
            <a:r>
              <a:rPr lang="de-DE" smtClean="0">
                <a:hlinkClick r:id="rId2" tooltip="Johann Baptist Schenk"/>
              </a:rPr>
              <a:t>Johann Baptist Schenk</a:t>
            </a:r>
            <a:r>
              <a:rPr lang="de-DE" smtClean="0"/>
              <a:t>. </a:t>
            </a:r>
          </a:p>
          <a:p>
            <a:endParaRPr lang="de-DE" dirty="0"/>
          </a:p>
        </p:txBody>
      </p:sp>
    </p:spTree>
    <p:extLst>
      <p:ext uri="{BB962C8B-B14F-4D97-AF65-F5344CB8AC3E}">
        <p14:creationId xmlns:p14="http://schemas.microsoft.com/office/powerpoint/2010/main" xmlns="" val="12740564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838200" y="365125"/>
            <a:ext cx="10515600"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b="1" smtClean="0"/>
              <a:t>Pianist und Komponist</a:t>
            </a:r>
            <a:br>
              <a:rPr lang="de-DE" b="1" smtClean="0"/>
            </a:br>
            <a:endParaRPr lang="de-DE" dirty="0"/>
          </a:p>
        </p:txBody>
      </p:sp>
      <p:sp>
        <p:nvSpPr>
          <p:cNvPr id="3" name="Inhaltsplatzhalter 2"/>
          <p:cNvSpPr txBox="1">
            <a:spLocks/>
          </p:cNvSpPr>
          <p:nvPr/>
        </p:nvSpPr>
        <p:spPr>
          <a:xfrm>
            <a:off x="838200" y="1397726"/>
            <a:ext cx="10515600" cy="4779237"/>
          </a:xfrm>
          <a:prstGeom prst="rect">
            <a:avLst/>
          </a:prstGeom>
        </p:spPr>
        <p:txBody>
          <a:bodyPr>
            <a:normAutofit fontScale="850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de-DE" dirty="0" smtClean="0"/>
              <a:t>Beethovens Erfolge als Komponist hängen anfangs eng mit seiner Karriere als Klaviervirtuose zusammen. </a:t>
            </a:r>
          </a:p>
          <a:p>
            <a:r>
              <a:rPr lang="de-DE" dirty="0" smtClean="0"/>
              <a:t>In den ersten zehn Jahren in Wien entstanden allein 20 seiner 32 Klaviersonaten.</a:t>
            </a:r>
          </a:p>
          <a:p>
            <a:r>
              <a:rPr lang="de-DE" dirty="0" smtClean="0"/>
              <a:t> </a:t>
            </a:r>
            <a:r>
              <a:rPr lang="hu-HU" dirty="0" smtClean="0"/>
              <a:t>D</a:t>
            </a:r>
            <a:r>
              <a:rPr lang="de-DE" dirty="0" err="1" smtClean="0"/>
              <a:t>ie</a:t>
            </a:r>
            <a:r>
              <a:rPr lang="de-DE" dirty="0" smtClean="0"/>
              <a:t> Improvisation am Klavier</a:t>
            </a:r>
            <a:r>
              <a:rPr lang="hu-HU" dirty="0" smtClean="0"/>
              <a:t> </a:t>
            </a:r>
            <a:r>
              <a:rPr lang="hu-HU" dirty="0" err="1" smtClean="0"/>
              <a:t>war</a:t>
            </a:r>
            <a:r>
              <a:rPr lang="de-DE" dirty="0" smtClean="0"/>
              <a:t> eine wichtige Inspirationsquelle für den Komponisten.</a:t>
            </a:r>
          </a:p>
          <a:p>
            <a:r>
              <a:rPr lang="de-DE" dirty="0" smtClean="0"/>
              <a:t>Am 29. März 1795 trat Beethoven mit seinem </a:t>
            </a:r>
            <a:r>
              <a:rPr lang="de-DE" dirty="0" smtClean="0">
                <a:hlinkClick r:id="rId2" tooltip="2. Klavierkonzert (Beethoven)"/>
              </a:rPr>
              <a:t>Klavierkonzert B-Dur op. 19</a:t>
            </a:r>
            <a:r>
              <a:rPr lang="de-DE" dirty="0" smtClean="0"/>
              <a:t> erstmals als Pianist an die Wiener Öffentlichkeit. Besonderes Aufsehen erregte er auch durch seine herausragende Fähigkeit zum freien </a:t>
            </a:r>
            <a:r>
              <a:rPr lang="de-DE" dirty="0" smtClean="0">
                <a:hlinkClick r:id="rId3" tooltip="Fantasie (Kompositionsform)"/>
              </a:rPr>
              <a:t>Fantasieren</a:t>
            </a:r>
            <a:r>
              <a:rPr lang="de-DE" dirty="0" smtClean="0"/>
              <a:t>. </a:t>
            </a:r>
          </a:p>
          <a:p>
            <a:r>
              <a:rPr lang="de-DE" dirty="0" smtClean="0"/>
              <a:t>1798 unternahm der junge Virtuose eine Konzertreise unter anderem nach Prag, Dresden und Berlin, die ein großer künstlerischer und finanzieller Erfolg wurde. </a:t>
            </a:r>
          </a:p>
          <a:p>
            <a:r>
              <a:rPr lang="de-DE" dirty="0" smtClean="0"/>
              <a:t>Die ersten Kompositionen, die Beethoven drucken ließ, waren die drei 1794/95 entstandenen Klaviertrios, die er mit der </a:t>
            </a:r>
            <a:r>
              <a:rPr lang="de-DE" dirty="0" err="1" smtClean="0"/>
              <a:t>Opusnummer</a:t>
            </a:r>
            <a:r>
              <a:rPr lang="de-DE" dirty="0" smtClean="0"/>
              <a:t> 1 versah. </a:t>
            </a:r>
          </a:p>
          <a:p>
            <a:r>
              <a:rPr lang="de-DE" dirty="0" smtClean="0"/>
              <a:t>In den folgenden Jahren setzte sich Beethoven mit zwei weiteren zentralen Gattungen der Klassik auseinander: dem Streichquartett und der Sinfonie. </a:t>
            </a:r>
          </a:p>
          <a:p>
            <a:r>
              <a:rPr lang="de-DE" dirty="0" smtClean="0"/>
              <a:t>Zwischen 1798 und 1800 komponierte er, nach intensivem Studium der Quartette Haydns und Mozarts, eine erste Serie von sechs Quartetten, die er als </a:t>
            </a:r>
            <a:r>
              <a:rPr lang="de-DE" dirty="0" smtClean="0">
                <a:hlinkClick r:id="rId4" tooltip="1. Streichquartett (Beethoven)"/>
              </a:rPr>
              <a:t>op. 18</a:t>
            </a:r>
            <a:r>
              <a:rPr lang="de-DE" dirty="0" smtClean="0"/>
              <a:t> dem Fürsten </a:t>
            </a:r>
            <a:r>
              <a:rPr lang="de-DE" dirty="0" err="1" smtClean="0"/>
              <a:t>Lobkowitz</a:t>
            </a:r>
            <a:r>
              <a:rPr lang="de-DE" dirty="0" smtClean="0"/>
              <a:t> widmete. </a:t>
            </a:r>
            <a:endParaRPr lang="de-DE" dirty="0"/>
          </a:p>
        </p:txBody>
      </p:sp>
    </p:spTree>
    <p:extLst>
      <p:ext uri="{BB962C8B-B14F-4D97-AF65-F5344CB8AC3E}">
        <p14:creationId xmlns:p14="http://schemas.microsoft.com/office/powerpoint/2010/main" xmlns="" val="35730937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p:cNvSpPr txBox="1">
            <a:spLocks/>
          </p:cNvSpPr>
          <p:nvPr/>
        </p:nvSpPr>
        <p:spPr>
          <a:xfrm>
            <a:off x="838200" y="953589"/>
            <a:ext cx="10515600" cy="5223374"/>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de-DE" dirty="0" smtClean="0"/>
              <a:t>Etwa um 1798 zeigten sich erste Symptome jenes Gehörleidens, das schließlich zur </a:t>
            </a:r>
            <a:r>
              <a:rPr lang="de-DE" dirty="0" smtClean="0">
                <a:hlinkClick r:id="rId2" tooltip="Taubheit (Ohr)"/>
              </a:rPr>
              <a:t>Taubheit</a:t>
            </a:r>
            <a:r>
              <a:rPr lang="de-DE" dirty="0" smtClean="0"/>
              <a:t> führen sollte. </a:t>
            </a:r>
          </a:p>
          <a:p>
            <a:r>
              <a:rPr lang="de-DE" dirty="0" smtClean="0"/>
              <a:t>Nach Beethovens eigenem Bericht aus dem Jahr 1801 verschlimmerte sich das Leiden innerhalb weniger Jahre.</a:t>
            </a:r>
          </a:p>
          <a:p>
            <a:r>
              <a:rPr lang="de-DE" dirty="0" smtClean="0"/>
              <a:t>Die Ursache der Erkrankung ist Gegenstand zahlreicher Untersuchungen. Zu den möglichen Ursachen zählen eine </a:t>
            </a:r>
            <a:r>
              <a:rPr lang="de-DE" dirty="0" smtClean="0">
                <a:hlinkClick r:id="rId3" tooltip="Atrophie"/>
              </a:rPr>
              <a:t>Atrophie</a:t>
            </a:r>
            <a:r>
              <a:rPr lang="de-DE" dirty="0" smtClean="0"/>
              <a:t> der Gehörnerven oder eine </a:t>
            </a:r>
            <a:r>
              <a:rPr lang="de-DE" dirty="0" smtClean="0">
                <a:hlinkClick r:id="rId4" tooltip="Otosklerose"/>
              </a:rPr>
              <a:t>Otosklerose</a:t>
            </a:r>
            <a:r>
              <a:rPr lang="de-DE" dirty="0" smtClean="0"/>
              <a:t>.</a:t>
            </a:r>
          </a:p>
          <a:p>
            <a:r>
              <a:rPr lang="de-DE" dirty="0" smtClean="0"/>
              <a:t>Die Krankheit stürzte Beethoven in eine schwere persönliche Krise, die ihn zeitweilig sogar an Selbstmord denken ließ. </a:t>
            </a:r>
          </a:p>
          <a:p>
            <a:r>
              <a:rPr lang="de-DE" dirty="0" smtClean="0"/>
              <a:t>Beethoven offenbarte seinen Seelenzustand im sogenannten </a:t>
            </a:r>
            <a:r>
              <a:rPr lang="de-DE" dirty="0" smtClean="0">
                <a:hlinkClick r:id="rId5" tooltip="Heiligenstädter Testament"/>
              </a:rPr>
              <a:t>Heiligenstädter Testament</a:t>
            </a:r>
            <a:r>
              <a:rPr lang="de-DE" dirty="0" smtClean="0"/>
              <a:t>, einem Schriftstück, das er im Oktober 1802 am Ende einer Kur in Heiligenstadt verfasste, nachdem auch diese ohne den erhofften Erfolg geblieben war.</a:t>
            </a:r>
          </a:p>
          <a:p>
            <a:endParaRPr lang="de-DE" dirty="0"/>
          </a:p>
        </p:txBody>
      </p:sp>
    </p:spTree>
    <p:extLst>
      <p:ext uri="{BB962C8B-B14F-4D97-AF65-F5344CB8AC3E}">
        <p14:creationId xmlns:p14="http://schemas.microsoft.com/office/powerpoint/2010/main" xmlns="" val="10135469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838200" y="365125"/>
            <a:ext cx="10515600"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mtClean="0"/>
              <a:t>Die mittleren Wiener Jahre</a:t>
            </a:r>
            <a:endParaRPr lang="de-DE" dirty="0"/>
          </a:p>
        </p:txBody>
      </p:sp>
      <p:sp>
        <p:nvSpPr>
          <p:cNvPr id="3" name="Inhaltsplatzhalter 2"/>
          <p:cNvSpPr txBox="1">
            <a:spLocks/>
          </p:cNvSpPr>
          <p:nvPr/>
        </p:nvSpPr>
        <p:spPr>
          <a:xfrm>
            <a:off x="838200" y="1267097"/>
            <a:ext cx="10515600" cy="4909866"/>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de-DE" dirty="0" smtClean="0"/>
              <a:t>Die mittleren Wiener Jahre waren die produktivste Phase.</a:t>
            </a:r>
          </a:p>
          <a:p>
            <a:r>
              <a:rPr lang="de-DE" dirty="0" smtClean="0"/>
              <a:t>Sechs der neun Sinfonien komponierte Beethoven allein zwischen Herbst 1802 und 1812, darunter so bekannte Werke wie die </a:t>
            </a:r>
            <a:r>
              <a:rPr lang="de-DE" dirty="0" smtClean="0">
                <a:hlinkClick r:id="rId2" tooltip="3. Sinfonie (Beethoven)"/>
              </a:rPr>
              <a:t>3. Sinfonie </a:t>
            </a:r>
            <a:r>
              <a:rPr lang="de-DE" i="1" dirty="0" err="1" smtClean="0">
                <a:hlinkClick r:id="rId2" tooltip="3. Sinfonie (Beethoven)"/>
              </a:rPr>
              <a:t>Eroica</a:t>
            </a:r>
            <a:r>
              <a:rPr lang="de-DE" dirty="0" smtClean="0"/>
              <a:t>, die </a:t>
            </a:r>
            <a:r>
              <a:rPr lang="de-DE" dirty="0" smtClean="0">
                <a:hlinkClick r:id="rId3" tooltip="5. Sinfonie (Beethoven)"/>
              </a:rPr>
              <a:t>5. Sinfonie</a:t>
            </a:r>
            <a:r>
              <a:rPr lang="de-DE" dirty="0" smtClean="0"/>
              <a:t> und die </a:t>
            </a:r>
            <a:r>
              <a:rPr lang="de-DE" dirty="0" smtClean="0">
                <a:hlinkClick r:id="rId4" tooltip="6. Sinfonie (Beethoven)"/>
              </a:rPr>
              <a:t>6. Sinfonie </a:t>
            </a:r>
            <a:r>
              <a:rPr lang="de-DE" i="1" dirty="0" smtClean="0">
                <a:hlinkClick r:id="rId4" tooltip="6. Sinfonie (Beethoven)"/>
              </a:rPr>
              <a:t>Pastorale</a:t>
            </a:r>
            <a:r>
              <a:rPr lang="de-DE" dirty="0" smtClean="0"/>
              <a:t>. Darüber hinaus entstanden das </a:t>
            </a:r>
            <a:r>
              <a:rPr lang="de-DE" dirty="0" smtClean="0">
                <a:hlinkClick r:id="rId5" tooltip="4. Klavierkonzert (Beethoven)"/>
              </a:rPr>
              <a:t>4.</a:t>
            </a:r>
            <a:r>
              <a:rPr lang="de-DE" dirty="0" smtClean="0"/>
              <a:t> und </a:t>
            </a:r>
            <a:r>
              <a:rPr lang="de-DE" dirty="0" smtClean="0">
                <a:hlinkClick r:id="rId6" tooltip="5. Klavierkonzert (Beethoven)"/>
              </a:rPr>
              <a:t>5. Klavierkonzert</a:t>
            </a:r>
            <a:r>
              <a:rPr lang="de-DE" dirty="0" smtClean="0"/>
              <a:t> sowie die Endfassung des </a:t>
            </a:r>
            <a:r>
              <a:rPr lang="de-DE" dirty="0" smtClean="0">
                <a:hlinkClick r:id="rId7" tooltip="3. Klavierkonzert (Beethoven)"/>
              </a:rPr>
              <a:t>3. Klavierkonzerts</a:t>
            </a:r>
            <a:r>
              <a:rPr lang="de-DE" dirty="0" smtClean="0"/>
              <a:t>, das </a:t>
            </a:r>
            <a:r>
              <a:rPr lang="de-DE" dirty="0" smtClean="0">
                <a:hlinkClick r:id="rId8" tooltip="Violinkonzert (Beethoven)"/>
              </a:rPr>
              <a:t>Violinkonzert op. 61</a:t>
            </a:r>
            <a:r>
              <a:rPr lang="de-DE" dirty="0" smtClean="0"/>
              <a:t> und die fünf „mittleren“ Streichquartette </a:t>
            </a:r>
            <a:r>
              <a:rPr lang="de-DE" dirty="0" smtClean="0">
                <a:hlinkClick r:id="rId9" tooltip="7. Streichquartett (Beethoven)"/>
              </a:rPr>
              <a:t>op. 59 Nr. 1–3</a:t>
            </a:r>
            <a:r>
              <a:rPr lang="de-DE" dirty="0" smtClean="0"/>
              <a:t>, </a:t>
            </a:r>
            <a:r>
              <a:rPr lang="de-DE" dirty="0" smtClean="0">
                <a:hlinkClick r:id="rId10" tooltip="10. Streichquartett (Beethoven)"/>
              </a:rPr>
              <a:t>op. 74</a:t>
            </a:r>
            <a:r>
              <a:rPr lang="de-DE" dirty="0" smtClean="0"/>
              <a:t> und </a:t>
            </a:r>
            <a:r>
              <a:rPr lang="de-DE" dirty="0" smtClean="0">
                <a:hlinkClick r:id="rId11" tooltip="11. Streichquartett (Beethoven)"/>
              </a:rPr>
              <a:t>op. 95</a:t>
            </a:r>
            <a:r>
              <a:rPr lang="de-DE" dirty="0" smtClean="0"/>
              <a:t>.</a:t>
            </a:r>
          </a:p>
          <a:p>
            <a:r>
              <a:rPr lang="de-DE" dirty="0" smtClean="0"/>
              <a:t>Auch die erste Fassung seiner einzigen Oper </a:t>
            </a:r>
            <a:r>
              <a:rPr lang="de-DE" i="1" dirty="0" smtClean="0">
                <a:hlinkClick r:id="rId12" tooltip="Fidelio"/>
              </a:rPr>
              <a:t>Fidelio</a:t>
            </a:r>
            <a:r>
              <a:rPr lang="de-DE" dirty="0" smtClean="0"/>
              <a:t> komponierte Beethoven in dieser Zeit. </a:t>
            </a:r>
          </a:p>
          <a:p>
            <a:r>
              <a:rPr lang="de-DE" dirty="0" smtClean="0"/>
              <a:t>Seinen bis dahin größten Erfolg erzielte Beethoven 1813/1814 mit den Aufführungen eines eigens aus Anlass des Wiener Kongresses komponierten Werkes, </a:t>
            </a:r>
            <a:r>
              <a:rPr lang="de-DE" i="1" dirty="0" smtClean="0">
                <a:hlinkClick r:id="rId13" tooltip="Wellingtons Sieg"/>
              </a:rPr>
              <a:t>Wellingtons Sieg oder Die Schlacht bei Vittoria</a:t>
            </a:r>
            <a:r>
              <a:rPr lang="de-DE" dirty="0" smtClean="0"/>
              <a:t> op. 91, das den entscheidenden Sieg der Engländer über die napoleonischen Truppen schildert und damit beim Publikum den Geist der Zeit traf.</a:t>
            </a:r>
            <a:endParaRPr lang="de-DE" dirty="0"/>
          </a:p>
        </p:txBody>
      </p:sp>
    </p:spTree>
    <p:extLst>
      <p:ext uri="{BB962C8B-B14F-4D97-AF65-F5344CB8AC3E}">
        <p14:creationId xmlns:p14="http://schemas.microsoft.com/office/powerpoint/2010/main" xmlns="" val="29064292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838200" y="365125"/>
            <a:ext cx="10515600"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b="1" smtClean="0"/>
              <a:t>Beziehungen zu Frauen</a:t>
            </a:r>
            <a:br>
              <a:rPr lang="de-DE" b="1" smtClean="0"/>
            </a:br>
            <a:endParaRPr lang="de-DE" dirty="0"/>
          </a:p>
        </p:txBody>
      </p:sp>
      <p:sp>
        <p:nvSpPr>
          <p:cNvPr id="3" name="Inhaltsplatzhalter 2"/>
          <p:cNvSpPr txBox="1">
            <a:spLocks/>
          </p:cNvSpPr>
          <p:nvPr/>
        </p:nvSpPr>
        <p:spPr>
          <a:xfrm>
            <a:off x="838200" y="1825625"/>
            <a:ext cx="10515600" cy="435133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de-DE" smtClean="0"/>
              <a:t>„sehr häufig verliebt“</a:t>
            </a:r>
          </a:p>
          <a:p>
            <a:r>
              <a:rPr lang="de-DE" smtClean="0"/>
              <a:t>Von Johanna von Honrath, einem Mädchen, das er in seiner Jugend verehrte, über die Gräfin Marie von Erdődy bis hin zur geheimnisumwitterten "unsterblichen Geliebten", der Beethoven in einem dreiteiligen Brief sein Innerstes offenbarte - immer wieder wird in Beethovens Beziehung zu diesen Frauen Zuneigung, Freundschaft, gegenseitiger Respekt und Leidenschaft erkennbar - teils auch platonischer Art.</a:t>
            </a:r>
          </a:p>
          <a:p>
            <a:r>
              <a:rPr lang="de-DE" smtClean="0"/>
              <a:t> Viele der Frauen waren seine Klavierschülerinnen.</a:t>
            </a:r>
          </a:p>
          <a:p>
            <a:r>
              <a:rPr lang="de-DE" smtClean="0"/>
              <a:t>Aber Beethovens diverse Liebschaften hatten noch etwas anderes gemein: Sie waren unmöglich oder zumindest unwahrscheinlich - aufgrund von Standesunterschiedes oder weil die Frauen bereits verheiratet waren. </a:t>
            </a:r>
            <a:endParaRPr lang="de-DE" dirty="0"/>
          </a:p>
        </p:txBody>
      </p:sp>
    </p:spTree>
    <p:extLst>
      <p:ext uri="{BB962C8B-B14F-4D97-AF65-F5344CB8AC3E}">
        <p14:creationId xmlns:p14="http://schemas.microsoft.com/office/powerpoint/2010/main" xmlns="" val="30917772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838200" y="365125"/>
            <a:ext cx="10515600"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mtClean="0"/>
              <a:t>Lebenskrise</a:t>
            </a:r>
            <a:endParaRPr lang="de-DE" dirty="0"/>
          </a:p>
        </p:txBody>
      </p:sp>
      <p:sp>
        <p:nvSpPr>
          <p:cNvPr id="3" name="Inhaltsplatzhalter 2"/>
          <p:cNvSpPr txBox="1">
            <a:spLocks/>
          </p:cNvSpPr>
          <p:nvPr/>
        </p:nvSpPr>
        <p:spPr>
          <a:xfrm>
            <a:off x="838200" y="1825625"/>
            <a:ext cx="10515600"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de-DE" smtClean="0"/>
              <a:t>Vom Jahr 1812 an begann sich Beethovens Lebenssituation deutlich zum Schlechteren zu verändern. </a:t>
            </a:r>
          </a:p>
          <a:p>
            <a:r>
              <a:rPr lang="de-DE" smtClean="0"/>
              <a:t>materielle Sorgen im Zusammenhang mit dem Rentenvertrag</a:t>
            </a:r>
          </a:p>
          <a:p>
            <a:r>
              <a:rPr lang="de-DE" smtClean="0"/>
              <a:t>eine Verschlimmerung des Gehörleidens bis hin zur völligen Taubheit</a:t>
            </a:r>
          </a:p>
          <a:p>
            <a:r>
              <a:rPr lang="de-DE" smtClean="0"/>
              <a:t>Sein Bruder starb</a:t>
            </a:r>
            <a:endParaRPr lang="de-DE" dirty="0"/>
          </a:p>
        </p:txBody>
      </p:sp>
    </p:spTree>
    <p:extLst>
      <p:ext uri="{BB962C8B-B14F-4D97-AF65-F5344CB8AC3E}">
        <p14:creationId xmlns:p14="http://schemas.microsoft.com/office/powerpoint/2010/main" xmlns="" val="22244700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838200" y="365125"/>
            <a:ext cx="10515600"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mtClean="0"/>
              <a:t>Krankheiten und Tod</a:t>
            </a:r>
            <a:endParaRPr lang="de-DE" dirty="0"/>
          </a:p>
        </p:txBody>
      </p:sp>
      <p:sp>
        <p:nvSpPr>
          <p:cNvPr id="3" name="Inhaltsplatzhalter 2"/>
          <p:cNvSpPr txBox="1">
            <a:spLocks/>
          </p:cNvSpPr>
          <p:nvPr/>
        </p:nvSpPr>
        <p:spPr>
          <a:xfrm>
            <a:off x="838200" y="1071154"/>
            <a:ext cx="10515600" cy="5512526"/>
          </a:xfrm>
          <a:prstGeom prst="rect">
            <a:avLst/>
          </a:prstGeom>
        </p:spPr>
        <p:txBody>
          <a:bodyPr>
            <a:normAutofit fontScale="850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hu-HU" dirty="0" smtClean="0"/>
              <a:t>Ab </a:t>
            </a:r>
            <a:r>
              <a:rPr lang="hu-HU" dirty="0" err="1" smtClean="0"/>
              <a:t>dem</a:t>
            </a:r>
            <a:r>
              <a:rPr lang="hu-HU" dirty="0" smtClean="0"/>
              <a:t> </a:t>
            </a:r>
            <a:r>
              <a:rPr lang="de-DE" dirty="0" smtClean="0"/>
              <a:t>30. Lebensjahr litt Beethoven häufig an Krankheiten. </a:t>
            </a:r>
          </a:p>
          <a:p>
            <a:r>
              <a:rPr lang="de-DE" dirty="0" smtClean="0"/>
              <a:t>Symptome wie Durchfall, Leibschmerzen, Koliken, Fieberzustände oder Entzündungen überliefert.</a:t>
            </a:r>
          </a:p>
          <a:p>
            <a:r>
              <a:rPr lang="de-DE" dirty="0" smtClean="0"/>
              <a:t>Eine oder mehrere chronische Erkrankungen werden als Hauptursache genannt.</a:t>
            </a:r>
          </a:p>
          <a:p>
            <a:r>
              <a:rPr lang="de-DE" dirty="0" smtClean="0"/>
              <a:t>Bleivergiftung, </a:t>
            </a:r>
            <a:r>
              <a:rPr lang="de-DE" dirty="0" err="1" smtClean="0"/>
              <a:t>Brucellose</a:t>
            </a:r>
            <a:r>
              <a:rPr lang="de-DE" dirty="0" smtClean="0"/>
              <a:t> und übermäßiger Alkoholgenuss wurden auch als Ursache vermutet.  </a:t>
            </a:r>
          </a:p>
          <a:p>
            <a:r>
              <a:rPr lang="de-DE" dirty="0" smtClean="0"/>
              <a:t>Die Knochen und auch das Haar von Beethoven enthalten Blei und zwar in einer Konzentration, die selten gemessen wurde</a:t>
            </a:r>
            <a:r>
              <a:rPr lang="de-DE" b="1" i="1" dirty="0" smtClean="0"/>
              <a:t>: </a:t>
            </a:r>
          </a:p>
          <a:p>
            <a:pPr marL="0" indent="0"/>
            <a:r>
              <a:rPr lang="de-DE" b="1" i="1" dirty="0" smtClean="0"/>
              <a:t> „</a:t>
            </a:r>
            <a:r>
              <a:rPr lang="de-DE" dirty="0" smtClean="0"/>
              <a:t>Im Sommer 1821 kündigte sich durch eine schwere Gelbsucht eine Leberzirrhose an. </a:t>
            </a:r>
          </a:p>
          <a:p>
            <a:r>
              <a:rPr lang="de-DE" dirty="0" smtClean="0"/>
              <a:t>Beethoven suchte Linderung der Beschwerden in Bäder- und Landaufenthalten.</a:t>
            </a:r>
          </a:p>
          <a:p>
            <a:r>
              <a:rPr lang="de-DE" dirty="0" smtClean="0"/>
              <a:t> Sein letzter führte ihn am 29. September 1826 – zusammen mit seinem Neffen – auf das Landgut seines Bruders Johann </a:t>
            </a:r>
          </a:p>
          <a:p>
            <a:r>
              <a:rPr lang="de-DE" dirty="0" smtClean="0"/>
              <a:t>Anfang Dezember bei nasskaltem Wetter im offenen Wagen, zog sich Beethoven eine </a:t>
            </a:r>
            <a:r>
              <a:rPr lang="de-DE" dirty="0" err="1" smtClean="0"/>
              <a:t>Lungenentztündung</a:t>
            </a:r>
            <a:r>
              <a:rPr lang="de-DE" dirty="0" smtClean="0"/>
              <a:t> zu.</a:t>
            </a:r>
          </a:p>
          <a:p>
            <a:r>
              <a:rPr lang="de-DE" dirty="0" smtClean="0"/>
              <a:t> Kurz nach der Genesung zeigten sich mit Wasseransammlungen in Beinen und Unterleib sowie einer Gelbsucht schwere Symptome der Leberzirrhose, so dass Beethoven das Krankenbett nicht mehr verlassen konnte. Nach mehreren </a:t>
            </a:r>
            <a:r>
              <a:rPr lang="de-DE" dirty="0" smtClean="0">
                <a:hlinkClick r:id="rId2" tooltip="Punktion"/>
              </a:rPr>
              <a:t>Punktionen</a:t>
            </a:r>
            <a:r>
              <a:rPr lang="de-DE" dirty="0" smtClean="0"/>
              <a:t> und erfolglosen Behandlungsversuchen verschiedener Ärzte starb Beethoven am 26. März 1827. </a:t>
            </a:r>
            <a:endParaRPr lang="de-DE" dirty="0"/>
          </a:p>
        </p:txBody>
      </p:sp>
    </p:spTree>
    <p:extLst>
      <p:ext uri="{BB962C8B-B14F-4D97-AF65-F5344CB8AC3E}">
        <p14:creationId xmlns:p14="http://schemas.microsoft.com/office/powerpoint/2010/main" xmlns="" val="32220316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8591550" y="1042987"/>
            <a:ext cx="2895600" cy="3414713"/>
          </a:xfrm>
          <a:prstGeom prst="rect">
            <a:avLst/>
          </a:prstGeom>
        </p:spPr>
      </p:pic>
      <p:sp>
        <p:nvSpPr>
          <p:cNvPr id="2" name="Titel 1"/>
          <p:cNvSpPr>
            <a:spLocks noGrp="1"/>
          </p:cNvSpPr>
          <p:nvPr>
            <p:ph type="ctrTitle"/>
          </p:nvPr>
        </p:nvSpPr>
        <p:spPr>
          <a:xfrm>
            <a:off x="171450" y="1419225"/>
            <a:ext cx="5695950" cy="5353050"/>
          </a:xfrm>
        </p:spPr>
        <p:txBody>
          <a:bodyPr>
            <a:normAutofit/>
          </a:bodyPr>
          <a:lstStyle/>
          <a:p>
            <a:r>
              <a:rPr lang="de-DE" sz="2000" dirty="0" smtClean="0"/>
              <a:t>ein </a:t>
            </a:r>
            <a:r>
              <a:rPr lang="de-DE" sz="2000" dirty="0"/>
              <a:t>neues Wahrzeichen der Stadt </a:t>
            </a:r>
            <a:r>
              <a:rPr lang="de-DE" sz="2000" dirty="0" smtClean="0"/>
              <a:t>und</a:t>
            </a:r>
            <a:r>
              <a:rPr lang="hu-HU" sz="2000" dirty="0" smtClean="0"/>
              <a:t/>
            </a:r>
            <a:br>
              <a:rPr lang="hu-HU" sz="2000" dirty="0" smtClean="0"/>
            </a:br>
            <a:r>
              <a:rPr lang="hu-HU" sz="2000" dirty="0" smtClean="0"/>
              <a:t/>
            </a:r>
            <a:br>
              <a:rPr lang="hu-HU" sz="2000" dirty="0" smtClean="0"/>
            </a:br>
            <a:r>
              <a:rPr lang="de-DE" sz="2000" dirty="0" smtClean="0"/>
              <a:t> </a:t>
            </a:r>
            <a:r>
              <a:rPr lang="de-DE" sz="2000" dirty="0"/>
              <a:t>ein „Kulturdenkmal für alle</a:t>
            </a:r>
            <a:r>
              <a:rPr lang="de-DE" sz="2000" dirty="0" smtClean="0"/>
              <a:t>“</a:t>
            </a:r>
            <a:r>
              <a:rPr lang="de-DE" sz="2000" dirty="0"/>
              <a:t/>
            </a:r>
            <a:br>
              <a:rPr lang="de-DE" sz="2000" dirty="0"/>
            </a:br>
            <a:r>
              <a:rPr lang="de-DE" sz="2000" dirty="0" smtClean="0"/>
              <a:t/>
            </a:r>
            <a:br>
              <a:rPr lang="de-DE" sz="2000" dirty="0" smtClean="0"/>
            </a:br>
            <a:r>
              <a:rPr lang="de-DE" sz="2000" dirty="0"/>
              <a:t/>
            </a:r>
            <a:br>
              <a:rPr lang="de-DE" sz="2000" dirty="0"/>
            </a:br>
            <a:r>
              <a:rPr lang="de-DE" sz="2000" dirty="0">
                <a:hlinkClick r:id="rId3"/>
              </a:rPr>
              <a:t>Eröffnet</a:t>
            </a:r>
            <a:r>
              <a:rPr lang="de-DE" sz="2000" dirty="0"/>
              <a:t>: 11. Januar 2017</a:t>
            </a:r>
            <a:br>
              <a:rPr lang="de-DE" sz="2000" dirty="0"/>
            </a:br>
            <a:r>
              <a:rPr lang="de-DE" sz="2000" dirty="0">
                <a:hlinkClick r:id="rId4"/>
              </a:rPr>
              <a:t>Kapazität</a:t>
            </a:r>
            <a:r>
              <a:rPr lang="de-DE" sz="2000" dirty="0"/>
              <a:t>: 2.100</a:t>
            </a:r>
            <a:br>
              <a:rPr lang="de-DE" sz="2000" dirty="0"/>
            </a:br>
            <a:r>
              <a:rPr lang="de-DE" sz="2000" dirty="0">
                <a:hlinkClick r:id="rId5"/>
              </a:rPr>
              <a:t>Bauzeit</a:t>
            </a:r>
            <a:r>
              <a:rPr lang="de-DE" sz="2000" dirty="0"/>
              <a:t>: 2007–2016</a:t>
            </a:r>
            <a:r>
              <a:rPr lang="de-DE" dirty="0"/>
              <a:t/>
            </a:r>
            <a:br>
              <a:rPr lang="de-DE" dirty="0"/>
            </a:br>
            <a:r>
              <a:rPr lang="de-DE" dirty="0"/>
              <a:t/>
            </a:r>
            <a:br>
              <a:rPr lang="de-DE" dirty="0"/>
            </a:br>
            <a:endParaRPr lang="de-DE" dirty="0"/>
          </a:p>
        </p:txBody>
      </p:sp>
      <p:sp>
        <p:nvSpPr>
          <p:cNvPr id="3" name="Untertitel 2"/>
          <p:cNvSpPr>
            <a:spLocks noGrp="1"/>
          </p:cNvSpPr>
          <p:nvPr>
            <p:ph type="subTitle" idx="1"/>
          </p:nvPr>
        </p:nvSpPr>
        <p:spPr>
          <a:xfrm>
            <a:off x="684212" y="219075"/>
            <a:ext cx="9507538" cy="1647825"/>
          </a:xfrm>
        </p:spPr>
        <p:txBody>
          <a:bodyPr>
            <a:normAutofit/>
          </a:bodyPr>
          <a:lstStyle/>
          <a:p>
            <a:r>
              <a:rPr lang="de-DE" sz="4000" dirty="0" smtClean="0"/>
              <a:t>                </a:t>
            </a:r>
            <a:r>
              <a:rPr lang="de-DE" sz="4000" b="1" dirty="0" smtClean="0"/>
              <a:t>Elbphilharmonie </a:t>
            </a:r>
          </a:p>
          <a:p>
            <a:r>
              <a:rPr lang="de-DE" sz="4000" b="1" dirty="0"/>
              <a:t> </a:t>
            </a:r>
            <a:r>
              <a:rPr lang="de-DE" sz="4000" b="1" dirty="0" smtClean="0"/>
              <a:t>                 in Hamburg</a:t>
            </a:r>
            <a:endParaRPr lang="de-DE" sz="4000" b="1" dirty="0"/>
          </a:p>
        </p:txBody>
      </p:sp>
      <p:pic>
        <p:nvPicPr>
          <p:cNvPr id="5" name="Grafik 4"/>
          <p:cNvPicPr>
            <a:picLocks noChangeAspect="1"/>
          </p:cNvPicPr>
          <p:nvPr/>
        </p:nvPicPr>
        <p:blipFill>
          <a:blip r:embed="rId6"/>
          <a:stretch>
            <a:fillRect/>
          </a:stretch>
        </p:blipFill>
        <p:spPr>
          <a:xfrm>
            <a:off x="4462462" y="4095750"/>
            <a:ext cx="3548063" cy="2286000"/>
          </a:xfrm>
          <a:prstGeom prst="rect">
            <a:avLst/>
          </a:prstGeom>
        </p:spPr>
      </p:pic>
    </p:spTree>
    <p:extLst>
      <p:ext uri="{BB962C8B-B14F-4D97-AF65-F5344CB8AC3E}">
        <p14:creationId xmlns:p14="http://schemas.microsoft.com/office/powerpoint/2010/main" xmlns="" val="8430513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838200" y="365125"/>
            <a:ext cx="10515600"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mtClean="0"/>
              <a:t>Ton Beispiele:</a:t>
            </a:r>
            <a:endParaRPr lang="de-DE" dirty="0"/>
          </a:p>
        </p:txBody>
      </p:sp>
      <p:sp>
        <p:nvSpPr>
          <p:cNvPr id="3" name="Inhaltsplatzhalter 2"/>
          <p:cNvSpPr txBox="1">
            <a:spLocks/>
          </p:cNvSpPr>
          <p:nvPr/>
        </p:nvSpPr>
        <p:spPr>
          <a:xfrm>
            <a:off x="838200" y="1825625"/>
            <a:ext cx="10515600" cy="4351338"/>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de-DE" dirty="0" smtClean="0">
                <a:hlinkClick r:id="rId4"/>
              </a:rPr>
              <a:t>https://www.youtube.com/watch?v=YFD2PPAqNbw</a:t>
            </a:r>
            <a:endParaRPr lang="de-DE" dirty="0" smtClean="0"/>
          </a:p>
          <a:p>
            <a:r>
              <a:rPr lang="de-DE" dirty="0" smtClean="0">
                <a:hlinkClick r:id="rId5"/>
              </a:rPr>
              <a:t>https://www.youtube.com/watch?v=E8T17Eg2wbM</a:t>
            </a:r>
            <a:endParaRPr lang="de-DE" dirty="0" smtClean="0"/>
          </a:p>
          <a:p>
            <a:endParaRPr lang="de-DE" dirty="0"/>
          </a:p>
        </p:txBody>
      </p:sp>
      <p:pic>
        <p:nvPicPr>
          <p:cNvPr id="4" name="Beethoven   Silence.mp3">
            <a:hlinkClick r:id="" action="ppaction://media"/>
          </p:cNvPr>
          <p:cNvPicPr>
            <a:picLocks noRot="1" noChangeAspect="1"/>
          </p:cNvPicPr>
          <p:nvPr>
            <a:audioFile r:link="rId1"/>
          </p:nvPr>
        </p:nvPicPr>
        <p:blipFill>
          <a:blip r:embed="rId6"/>
          <a:stretch>
            <a:fillRect/>
          </a:stretch>
        </p:blipFill>
        <p:spPr>
          <a:xfrm>
            <a:off x="1263740" y="2892695"/>
            <a:ext cx="1765569" cy="1765569"/>
          </a:xfrm>
          <a:prstGeom prst="rect">
            <a:avLst/>
          </a:prstGeom>
        </p:spPr>
      </p:pic>
      <p:pic>
        <p:nvPicPr>
          <p:cNvPr id="6" name="Beethoven - Mondscheinsonate.mp3">
            <a:hlinkClick r:id="" action="ppaction://media"/>
          </p:cNvPr>
          <p:cNvPicPr>
            <a:picLocks noRot="1" noChangeAspect="1"/>
          </p:cNvPicPr>
          <p:nvPr>
            <a:audioFile r:link="rId2"/>
          </p:nvPr>
        </p:nvPicPr>
        <p:blipFill>
          <a:blip r:embed="rId7"/>
          <a:stretch>
            <a:fillRect/>
          </a:stretch>
        </p:blipFill>
        <p:spPr>
          <a:xfrm>
            <a:off x="5973763" y="3306763"/>
            <a:ext cx="1436328" cy="1436328"/>
          </a:xfrm>
          <a:prstGeom prst="rect">
            <a:avLst/>
          </a:prstGeom>
        </p:spPr>
      </p:pic>
    </p:spTree>
    <p:extLst>
      <p:ext uri="{BB962C8B-B14F-4D97-AF65-F5344CB8AC3E}">
        <p14:creationId xmlns:p14="http://schemas.microsoft.com/office/powerpoint/2010/main" xmlns="" val="47951821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578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29000" fill="hold"/>
                                        <p:tgtEl>
                                          <p:spTgt spid="6"/>
                                        </p:tgtEl>
                                      </p:cBhvr>
                                    </p:cmd>
                                  </p:childTnLst>
                                </p:cTn>
                              </p:par>
                            </p:childTnLst>
                          </p:cTn>
                        </p:par>
                      </p:childTnLst>
                    </p:cTn>
                  </p:par>
                </p:childTnLst>
              </p:cTn>
              <p:nextCondLst>
                <p:cond evt="onClick" delay="0">
                  <p:tgtEl>
                    <p:spTgt spid="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015692" y="1446415"/>
            <a:ext cx="8054641" cy="707886"/>
          </a:xfrm>
          <a:prstGeom prst="rect">
            <a:avLst/>
          </a:prstGeom>
          <a:noFill/>
        </p:spPr>
        <p:txBody>
          <a:bodyPr wrap="none" rtlCol="0">
            <a:spAutoFit/>
          </a:bodyPr>
          <a:lstStyle/>
          <a:p>
            <a:pPr algn="r"/>
            <a:r>
              <a:rPr lang="de-DE" sz="4000" b="1" i="1" dirty="0" smtClean="0"/>
              <a:t>DANKE FÜR EURE AUFMERKSAMKEIT</a:t>
            </a:r>
            <a:endParaRPr lang="de-DE" sz="4000" b="1" i="1" dirty="0"/>
          </a:p>
        </p:txBody>
      </p:sp>
      <p:pic>
        <p:nvPicPr>
          <p:cNvPr id="3" name="Grafik 2"/>
          <p:cNvPicPr>
            <a:picLocks noChangeAspect="1"/>
          </p:cNvPicPr>
          <p:nvPr/>
        </p:nvPicPr>
        <p:blipFill>
          <a:blip r:embed="rId2"/>
          <a:stretch>
            <a:fillRect/>
          </a:stretch>
        </p:blipFill>
        <p:spPr>
          <a:xfrm>
            <a:off x="3611947" y="2655565"/>
            <a:ext cx="4862129" cy="2573140"/>
          </a:xfrm>
          <a:prstGeom prst="rect">
            <a:avLst/>
          </a:prstGeom>
        </p:spPr>
      </p:pic>
    </p:spTree>
    <p:extLst>
      <p:ext uri="{BB962C8B-B14F-4D97-AF65-F5344CB8AC3E}">
        <p14:creationId xmlns:p14="http://schemas.microsoft.com/office/powerpoint/2010/main" xmlns="" val="258041486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257176"/>
            <a:ext cx="8534400" cy="619124"/>
          </a:xfrm>
        </p:spPr>
        <p:txBody>
          <a:bodyPr>
            <a:normAutofit fontScale="90000"/>
          </a:bodyPr>
          <a:lstStyle/>
          <a:p>
            <a:r>
              <a:rPr lang="de-DE" dirty="0" smtClean="0"/>
              <a:t>   </a:t>
            </a:r>
            <a:r>
              <a:rPr lang="de-DE" b="1" dirty="0" smtClean="0">
                <a:solidFill>
                  <a:schemeClr val="accent6"/>
                </a:solidFill>
              </a:rPr>
              <a:t>Fakten</a:t>
            </a:r>
            <a:r>
              <a:rPr lang="de-DE" dirty="0" smtClean="0"/>
              <a:t> </a:t>
            </a:r>
            <a:endParaRPr lang="de-DE" dirty="0"/>
          </a:p>
        </p:txBody>
      </p:sp>
      <p:sp>
        <p:nvSpPr>
          <p:cNvPr id="3" name="Inhaltsplatzhalter 2"/>
          <p:cNvSpPr>
            <a:spLocks noGrp="1"/>
          </p:cNvSpPr>
          <p:nvPr>
            <p:ph idx="1"/>
          </p:nvPr>
        </p:nvSpPr>
        <p:spPr>
          <a:xfrm>
            <a:off x="684211" y="971550"/>
            <a:ext cx="10488613" cy="5314950"/>
          </a:xfrm>
        </p:spPr>
        <p:txBody>
          <a:bodyPr>
            <a:normAutofit/>
          </a:bodyPr>
          <a:lstStyle/>
          <a:p>
            <a:pPr marL="0" indent="0">
              <a:buNone/>
            </a:pPr>
            <a:r>
              <a:rPr lang="de-DE" dirty="0" smtClean="0">
                <a:solidFill>
                  <a:schemeClr val="tx1"/>
                </a:solidFill>
              </a:rPr>
              <a:t>- Die </a:t>
            </a:r>
            <a:r>
              <a:rPr lang="de-DE" dirty="0">
                <a:solidFill>
                  <a:schemeClr val="tx1"/>
                </a:solidFill>
              </a:rPr>
              <a:t>Fertigstellung des Gebäudes war </a:t>
            </a:r>
            <a:r>
              <a:rPr lang="de-DE" dirty="0" smtClean="0">
                <a:solidFill>
                  <a:schemeClr val="tx1"/>
                </a:solidFill>
              </a:rPr>
              <a:t>für </a:t>
            </a:r>
            <a:r>
              <a:rPr lang="de-DE" dirty="0">
                <a:solidFill>
                  <a:schemeClr val="tx1"/>
                </a:solidFill>
              </a:rPr>
              <a:t>das Jahr 2010 vorgesehen, verzögerte sich jedoch </a:t>
            </a:r>
            <a:r>
              <a:rPr lang="de-DE" dirty="0" smtClean="0">
                <a:solidFill>
                  <a:schemeClr val="tx1"/>
                </a:solidFill>
              </a:rPr>
              <a:t>mehrfach.</a:t>
            </a:r>
          </a:p>
          <a:p>
            <a:pPr marL="0" indent="0">
              <a:buNone/>
            </a:pPr>
            <a:r>
              <a:rPr lang="de-DE" dirty="0" smtClean="0">
                <a:solidFill>
                  <a:schemeClr val="tx1"/>
                </a:solidFill>
              </a:rPr>
              <a:t>- Die </a:t>
            </a:r>
            <a:r>
              <a:rPr lang="de-DE" dirty="0">
                <a:solidFill>
                  <a:schemeClr val="tx1"/>
                </a:solidFill>
              </a:rPr>
              <a:t>Baukosten betrugen am Ende mit rund </a:t>
            </a:r>
            <a:r>
              <a:rPr lang="de-DE" b="1" dirty="0">
                <a:solidFill>
                  <a:schemeClr val="tx1"/>
                </a:solidFill>
              </a:rPr>
              <a:t>866 Millionen Euro </a:t>
            </a:r>
            <a:r>
              <a:rPr lang="de-DE" dirty="0">
                <a:solidFill>
                  <a:schemeClr val="tx1"/>
                </a:solidFill>
              </a:rPr>
              <a:t>etwas mehr als das 11,24fache der mit ursprünglich 77 Millionen Euro geplanten Summe</a:t>
            </a:r>
            <a:r>
              <a:rPr lang="de-DE" dirty="0" smtClean="0">
                <a:solidFill>
                  <a:schemeClr val="tx1"/>
                </a:solidFill>
              </a:rPr>
              <a:t>. </a:t>
            </a:r>
          </a:p>
          <a:p>
            <a:pPr marL="0" indent="0">
              <a:buNone/>
            </a:pPr>
            <a:r>
              <a:rPr lang="de-DE" dirty="0" smtClean="0">
                <a:solidFill>
                  <a:schemeClr val="tx1"/>
                </a:solidFill>
              </a:rPr>
              <a:t>- Bau- </a:t>
            </a:r>
            <a:r>
              <a:rPr lang="de-DE" dirty="0">
                <a:solidFill>
                  <a:schemeClr val="tx1"/>
                </a:solidFill>
              </a:rPr>
              <a:t>und </a:t>
            </a:r>
            <a:r>
              <a:rPr lang="de-DE" dirty="0" smtClean="0">
                <a:solidFill>
                  <a:schemeClr val="tx1"/>
                </a:solidFill>
              </a:rPr>
              <a:t>Schlüsselübergabe: 31</a:t>
            </a:r>
            <a:r>
              <a:rPr lang="de-DE" dirty="0">
                <a:solidFill>
                  <a:schemeClr val="tx1"/>
                </a:solidFill>
              </a:rPr>
              <a:t>. Oktober 2016 </a:t>
            </a:r>
            <a:endParaRPr lang="de-DE" dirty="0" smtClean="0">
              <a:solidFill>
                <a:schemeClr val="tx1"/>
              </a:solidFill>
            </a:endParaRPr>
          </a:p>
          <a:p>
            <a:pPr marL="0" indent="0">
              <a:buNone/>
            </a:pPr>
            <a:r>
              <a:rPr lang="de-DE" dirty="0" smtClean="0">
                <a:solidFill>
                  <a:schemeClr val="tx1"/>
                </a:solidFill>
              </a:rPr>
              <a:t>- Die </a:t>
            </a:r>
            <a:r>
              <a:rPr lang="de-DE" dirty="0">
                <a:solidFill>
                  <a:schemeClr val="tx1"/>
                </a:solidFill>
              </a:rPr>
              <a:t>Einweihung des Konzertbereichs </a:t>
            </a:r>
            <a:r>
              <a:rPr lang="de-DE" dirty="0" smtClean="0">
                <a:solidFill>
                  <a:schemeClr val="tx1"/>
                </a:solidFill>
              </a:rPr>
              <a:t>: 11</a:t>
            </a:r>
            <a:r>
              <a:rPr lang="de-DE" dirty="0">
                <a:solidFill>
                  <a:schemeClr val="tx1"/>
                </a:solidFill>
              </a:rPr>
              <a:t>. und 12. Januar 2017 mit dem Konzert „Zum Raum wird hier die Zeit“ des </a:t>
            </a:r>
            <a:r>
              <a:rPr lang="de-DE" dirty="0">
                <a:solidFill>
                  <a:schemeClr val="tx1"/>
                </a:solidFill>
                <a:hlinkClick r:id="rId2" tooltip="NDR Elbphilharmonie Orchester"/>
              </a:rPr>
              <a:t>NDR Elbphilharmonie Orchesters</a:t>
            </a:r>
            <a:r>
              <a:rPr lang="de-DE" dirty="0">
                <a:solidFill>
                  <a:schemeClr val="tx1"/>
                </a:solidFill>
              </a:rPr>
              <a:t> gefeiert </a:t>
            </a:r>
          </a:p>
          <a:p>
            <a:pPr marL="0" indent="0">
              <a:buNone/>
            </a:pPr>
            <a:r>
              <a:rPr lang="de-DE" dirty="0" smtClean="0">
                <a:solidFill>
                  <a:schemeClr val="tx1"/>
                </a:solidFill>
              </a:rPr>
              <a:t>- Die Einweihung des Kleinen Saals : 12</a:t>
            </a:r>
            <a:r>
              <a:rPr lang="de-DE" dirty="0">
                <a:solidFill>
                  <a:schemeClr val="tx1"/>
                </a:solidFill>
              </a:rPr>
              <a:t>. Januar 2017 </a:t>
            </a:r>
            <a:r>
              <a:rPr lang="de-DE" dirty="0" smtClean="0">
                <a:solidFill>
                  <a:schemeClr val="tx1"/>
                </a:solidFill>
              </a:rPr>
              <a:t>(</a:t>
            </a:r>
            <a:r>
              <a:rPr lang="de-DE" dirty="0" smtClean="0">
                <a:solidFill>
                  <a:schemeClr val="tx1"/>
                </a:solidFill>
                <a:hlinkClick r:id="rId3" tooltip="Ensemble Resonanz"/>
              </a:rPr>
              <a:t>Ensemble </a:t>
            </a:r>
            <a:r>
              <a:rPr lang="de-DE" dirty="0">
                <a:solidFill>
                  <a:schemeClr val="tx1"/>
                </a:solidFill>
                <a:hlinkClick r:id="rId3" tooltip="Ensemble Resonanz"/>
              </a:rPr>
              <a:t>Resonanz</a:t>
            </a:r>
            <a:r>
              <a:rPr lang="de-DE" dirty="0">
                <a:solidFill>
                  <a:schemeClr val="tx1"/>
                </a:solidFill>
              </a:rPr>
              <a:t> </a:t>
            </a:r>
            <a:r>
              <a:rPr lang="de-DE" dirty="0" smtClean="0">
                <a:solidFill>
                  <a:schemeClr val="tx1"/>
                </a:solidFill>
              </a:rPr>
              <a:t>)</a:t>
            </a:r>
          </a:p>
          <a:p>
            <a:pPr marL="0" indent="0">
              <a:buNone/>
            </a:pPr>
            <a:r>
              <a:rPr lang="de-DE" dirty="0" smtClean="0">
                <a:solidFill>
                  <a:schemeClr val="tx1"/>
                </a:solidFill>
              </a:rPr>
              <a:t>- Im </a:t>
            </a:r>
            <a:r>
              <a:rPr lang="de-DE" dirty="0">
                <a:solidFill>
                  <a:schemeClr val="tx1"/>
                </a:solidFill>
              </a:rPr>
              <a:t>ersten </a:t>
            </a:r>
            <a:r>
              <a:rPr lang="de-DE" dirty="0" smtClean="0">
                <a:solidFill>
                  <a:schemeClr val="tx1"/>
                </a:solidFill>
              </a:rPr>
              <a:t>Jahr: 	850.000 Konzertbesucher</a:t>
            </a:r>
          </a:p>
          <a:p>
            <a:pPr marL="0" indent="0">
              <a:buNone/>
            </a:pPr>
            <a:r>
              <a:rPr lang="de-DE" dirty="0">
                <a:solidFill>
                  <a:schemeClr val="tx1"/>
                </a:solidFill>
              </a:rPr>
              <a:t>	</a:t>
            </a:r>
            <a:r>
              <a:rPr lang="de-DE" dirty="0" smtClean="0">
                <a:solidFill>
                  <a:schemeClr val="tx1"/>
                </a:solidFill>
              </a:rPr>
              <a:t> 				600 </a:t>
            </a:r>
            <a:r>
              <a:rPr lang="de-DE" dirty="0">
                <a:solidFill>
                  <a:schemeClr val="tx1"/>
                </a:solidFill>
              </a:rPr>
              <a:t>Konzerte </a:t>
            </a:r>
            <a:endParaRPr lang="de-DE" dirty="0" smtClean="0">
              <a:solidFill>
                <a:schemeClr val="tx1"/>
              </a:solidFill>
            </a:endParaRPr>
          </a:p>
          <a:p>
            <a:pPr marL="0" indent="0">
              <a:buNone/>
            </a:pPr>
            <a:r>
              <a:rPr lang="de-DE" dirty="0" smtClean="0">
                <a:solidFill>
                  <a:schemeClr val="tx1"/>
                </a:solidFill>
              </a:rPr>
              <a:t>					über </a:t>
            </a:r>
            <a:r>
              <a:rPr lang="de-DE" dirty="0">
                <a:solidFill>
                  <a:schemeClr val="tx1"/>
                </a:solidFill>
              </a:rPr>
              <a:t>4,5 Millionen Besucher pilgerten auf die Plaza, </a:t>
            </a:r>
            <a:endParaRPr lang="de-DE" dirty="0" smtClean="0">
              <a:solidFill>
                <a:schemeClr val="tx1"/>
              </a:solidFill>
            </a:endParaRPr>
          </a:p>
          <a:p>
            <a:pPr marL="0" indent="0">
              <a:buNone/>
            </a:pPr>
            <a:r>
              <a:rPr lang="de-DE" dirty="0" smtClean="0">
                <a:solidFill>
                  <a:schemeClr val="tx1"/>
                </a:solidFill>
              </a:rPr>
              <a:t>					mehr </a:t>
            </a:r>
            <a:r>
              <a:rPr lang="de-DE" dirty="0">
                <a:solidFill>
                  <a:schemeClr val="tx1"/>
                </a:solidFill>
              </a:rPr>
              <a:t>als 70.000 Menschen nahmen an </a:t>
            </a:r>
            <a:r>
              <a:rPr lang="de-DE" dirty="0" smtClean="0">
                <a:solidFill>
                  <a:schemeClr val="tx1"/>
                </a:solidFill>
              </a:rPr>
              <a:t>Konzerthausführungen</a:t>
            </a:r>
          </a:p>
          <a:p>
            <a:pPr marL="0" indent="0">
              <a:buNone/>
            </a:pPr>
            <a:r>
              <a:rPr lang="de-DE" dirty="0" smtClean="0">
                <a:solidFill>
                  <a:schemeClr val="tx1"/>
                </a:solidFill>
              </a:rPr>
              <a:t>					über </a:t>
            </a:r>
            <a:r>
              <a:rPr lang="de-DE" dirty="0">
                <a:solidFill>
                  <a:schemeClr val="tx1"/>
                </a:solidFill>
              </a:rPr>
              <a:t>60.000 am Musikvermittlungsprogramm des </a:t>
            </a:r>
            <a:r>
              <a:rPr lang="de-DE" dirty="0" smtClean="0">
                <a:solidFill>
                  <a:schemeClr val="tx1"/>
                </a:solidFill>
              </a:rPr>
              <a:t>Hauses teil</a:t>
            </a:r>
            <a:endParaRPr lang="de-DE" dirty="0">
              <a:solidFill>
                <a:schemeClr val="tx1"/>
              </a:solidFill>
            </a:endParaRPr>
          </a:p>
        </p:txBody>
      </p:sp>
    </p:spTree>
    <p:extLst>
      <p:ext uri="{BB962C8B-B14F-4D97-AF65-F5344CB8AC3E}">
        <p14:creationId xmlns:p14="http://schemas.microsoft.com/office/powerpoint/2010/main" xmlns="" val="189473120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66676"/>
            <a:ext cx="9469438" cy="1133474"/>
          </a:xfrm>
        </p:spPr>
        <p:txBody>
          <a:bodyPr>
            <a:normAutofit/>
          </a:bodyPr>
          <a:lstStyle/>
          <a:p>
            <a:r>
              <a:rPr lang="de-DE" b="1" dirty="0" smtClean="0">
                <a:solidFill>
                  <a:srgbClr val="C00000"/>
                </a:solidFill>
              </a:rPr>
              <a:t>Konzertsäle</a:t>
            </a:r>
            <a:endParaRPr lang="de-DE" b="1" dirty="0">
              <a:solidFill>
                <a:srgbClr val="C00000"/>
              </a:solidFill>
            </a:endParaRPr>
          </a:p>
        </p:txBody>
      </p:sp>
      <p:sp>
        <p:nvSpPr>
          <p:cNvPr id="3" name="Inhaltsplatzhalter 2"/>
          <p:cNvSpPr>
            <a:spLocks noGrp="1"/>
          </p:cNvSpPr>
          <p:nvPr>
            <p:ph idx="1"/>
          </p:nvPr>
        </p:nvSpPr>
        <p:spPr>
          <a:xfrm>
            <a:off x="684212" y="1562100"/>
            <a:ext cx="10574338" cy="4629150"/>
          </a:xfrm>
        </p:spPr>
        <p:txBody>
          <a:bodyPr>
            <a:normAutofit lnSpcReduction="10000"/>
          </a:bodyPr>
          <a:lstStyle/>
          <a:p>
            <a:pPr marL="0" indent="0">
              <a:buNone/>
            </a:pPr>
            <a:endParaRPr lang="hu-HU" dirty="0" smtClean="0">
              <a:solidFill>
                <a:schemeClr val="tx1">
                  <a:lumMod val="95000"/>
                </a:schemeClr>
              </a:solidFill>
            </a:endParaRPr>
          </a:p>
          <a:p>
            <a:pPr marL="0" indent="0">
              <a:buNone/>
            </a:pPr>
            <a:endParaRPr lang="hu-HU" dirty="0" smtClean="0">
              <a:solidFill>
                <a:schemeClr val="tx1">
                  <a:lumMod val="95000"/>
                </a:schemeClr>
              </a:solidFill>
            </a:endParaRPr>
          </a:p>
          <a:p>
            <a:pPr marL="0" indent="0">
              <a:buNone/>
            </a:pPr>
            <a:endParaRPr lang="hu-HU" dirty="0" smtClean="0">
              <a:solidFill>
                <a:schemeClr val="tx1">
                  <a:lumMod val="95000"/>
                </a:schemeClr>
              </a:solidFill>
            </a:endParaRPr>
          </a:p>
          <a:p>
            <a:pPr marL="0" indent="0">
              <a:buNone/>
            </a:pPr>
            <a:endParaRPr lang="hu-HU" dirty="0" smtClean="0">
              <a:solidFill>
                <a:schemeClr val="tx1">
                  <a:lumMod val="95000"/>
                </a:schemeClr>
              </a:solidFill>
            </a:endParaRPr>
          </a:p>
          <a:p>
            <a:pPr marL="0" indent="0">
              <a:buNone/>
            </a:pPr>
            <a:endParaRPr lang="hu-HU" dirty="0" smtClean="0">
              <a:solidFill>
                <a:schemeClr val="tx1">
                  <a:lumMod val="95000"/>
                </a:schemeClr>
              </a:solidFill>
            </a:endParaRPr>
          </a:p>
          <a:p>
            <a:pPr marL="0" indent="0">
              <a:buNone/>
            </a:pPr>
            <a:r>
              <a:rPr lang="de-DE" dirty="0" smtClean="0">
                <a:solidFill>
                  <a:schemeClr val="tx1">
                    <a:lumMod val="95000"/>
                  </a:schemeClr>
                </a:solidFill>
              </a:rPr>
              <a:t>- Es gibt den großen Konzertsaal mit 2100 Sitzplätzen </a:t>
            </a:r>
          </a:p>
          <a:p>
            <a:pPr marL="0" indent="0">
              <a:buNone/>
            </a:pPr>
            <a:r>
              <a:rPr lang="de-DE" dirty="0" smtClean="0">
                <a:solidFill>
                  <a:schemeClr val="tx1">
                    <a:lumMod val="95000"/>
                  </a:schemeClr>
                </a:solidFill>
              </a:rPr>
              <a:t>- Ein kleinen mit 550 Sitzplätzen</a:t>
            </a:r>
          </a:p>
          <a:p>
            <a:pPr marL="0" indent="0">
              <a:buNone/>
            </a:pPr>
            <a:r>
              <a:rPr lang="de-DE" dirty="0" smtClean="0">
                <a:solidFill>
                  <a:schemeClr val="tx1">
                    <a:lumMod val="95000"/>
                  </a:schemeClr>
                </a:solidFill>
              </a:rPr>
              <a:t>- Ein </a:t>
            </a:r>
            <a:r>
              <a:rPr lang="de-DE" dirty="0">
                <a:solidFill>
                  <a:schemeClr val="tx1">
                    <a:lumMod val="95000"/>
                  </a:schemeClr>
                </a:solidFill>
              </a:rPr>
              <a:t>dritten </a:t>
            </a:r>
            <a:r>
              <a:rPr lang="de-DE" dirty="0" smtClean="0">
                <a:solidFill>
                  <a:schemeClr val="tx1">
                    <a:lumMod val="95000"/>
                  </a:schemeClr>
                </a:solidFill>
              </a:rPr>
              <a:t>Saal mit </a:t>
            </a:r>
            <a:r>
              <a:rPr lang="de-DE" dirty="0">
                <a:solidFill>
                  <a:schemeClr val="tx1">
                    <a:lumMod val="95000"/>
                  </a:schemeClr>
                </a:solidFill>
              </a:rPr>
              <a:t>170 Sitzplätzen</a:t>
            </a:r>
            <a:r>
              <a:rPr lang="de-DE" dirty="0" smtClean="0">
                <a:solidFill>
                  <a:schemeClr val="tx1">
                    <a:lumMod val="95000"/>
                  </a:schemeClr>
                </a:solidFill>
              </a:rPr>
              <a:t>.</a:t>
            </a:r>
            <a:endParaRPr lang="de-DE" baseline="30000" dirty="0">
              <a:solidFill>
                <a:schemeClr val="tx1">
                  <a:lumMod val="95000"/>
                </a:schemeClr>
              </a:solidFill>
            </a:endParaRPr>
          </a:p>
          <a:p>
            <a:pPr marL="0" indent="0">
              <a:buNone/>
            </a:pPr>
            <a:r>
              <a:rPr lang="de-DE" dirty="0" smtClean="0">
                <a:solidFill>
                  <a:schemeClr val="tx1">
                    <a:lumMod val="95000"/>
                  </a:schemeClr>
                </a:solidFill>
              </a:rPr>
              <a:t>- In </a:t>
            </a:r>
            <a:r>
              <a:rPr lang="de-DE" dirty="0">
                <a:solidFill>
                  <a:schemeClr val="tx1">
                    <a:lumMod val="95000"/>
                  </a:schemeClr>
                </a:solidFill>
              </a:rPr>
              <a:t>der Elbphilharmonie ist kein Sitzplatz weiter als 30 Meter vom Dirigentenpult </a:t>
            </a:r>
            <a:r>
              <a:rPr lang="de-DE" dirty="0" smtClean="0">
                <a:solidFill>
                  <a:schemeClr val="tx1">
                    <a:lumMod val="95000"/>
                  </a:schemeClr>
                </a:solidFill>
              </a:rPr>
              <a:t>   entfernt</a:t>
            </a:r>
            <a:endParaRPr lang="de-DE" baseline="30000" dirty="0">
              <a:solidFill>
                <a:schemeClr val="tx1">
                  <a:lumMod val="95000"/>
                </a:schemeClr>
              </a:solidFill>
            </a:endParaRPr>
          </a:p>
          <a:p>
            <a:pPr marL="0" indent="0">
              <a:buNone/>
            </a:pPr>
            <a:r>
              <a:rPr lang="de-DE" dirty="0" smtClean="0">
                <a:solidFill>
                  <a:schemeClr val="tx1">
                    <a:lumMod val="95000"/>
                  </a:schemeClr>
                </a:solidFill>
              </a:rPr>
              <a:t>- </a:t>
            </a:r>
            <a:r>
              <a:rPr lang="de-DE" dirty="0">
                <a:solidFill>
                  <a:schemeClr val="tx1">
                    <a:lumMod val="95000"/>
                  </a:schemeClr>
                </a:solidFill>
              </a:rPr>
              <a:t>Der Saal ist 25 Meter </a:t>
            </a:r>
            <a:r>
              <a:rPr lang="de-DE" dirty="0" smtClean="0">
                <a:solidFill>
                  <a:schemeClr val="tx1">
                    <a:lumMod val="95000"/>
                  </a:schemeClr>
                </a:solidFill>
              </a:rPr>
              <a:t>hoch</a:t>
            </a:r>
            <a:endParaRPr lang="de-DE" dirty="0">
              <a:solidFill>
                <a:schemeClr val="tx1">
                  <a:lumMod val="95000"/>
                </a:schemeClr>
              </a:solidFill>
            </a:endParaRPr>
          </a:p>
          <a:p>
            <a:endParaRPr lang="de-DE" dirty="0"/>
          </a:p>
        </p:txBody>
      </p:sp>
      <p:pic>
        <p:nvPicPr>
          <p:cNvPr id="4" name="Grafik 3"/>
          <p:cNvPicPr>
            <a:picLocks noChangeAspect="1"/>
          </p:cNvPicPr>
          <p:nvPr/>
        </p:nvPicPr>
        <p:blipFill>
          <a:blip r:embed="rId2"/>
          <a:stretch>
            <a:fillRect/>
          </a:stretch>
        </p:blipFill>
        <p:spPr>
          <a:xfrm>
            <a:off x="6257328" y="422364"/>
            <a:ext cx="4896992" cy="3078482"/>
          </a:xfrm>
          <a:prstGeom prst="rect">
            <a:avLst/>
          </a:prstGeom>
        </p:spPr>
      </p:pic>
    </p:spTree>
    <p:extLst>
      <p:ext uri="{BB962C8B-B14F-4D97-AF65-F5344CB8AC3E}">
        <p14:creationId xmlns:p14="http://schemas.microsoft.com/office/powerpoint/2010/main" xmlns="" val="364699661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180976"/>
            <a:ext cx="8534400" cy="1076324"/>
          </a:xfrm>
        </p:spPr>
        <p:txBody>
          <a:bodyPr/>
          <a:lstStyle/>
          <a:p>
            <a:r>
              <a:rPr lang="de-DE" dirty="0" smtClean="0"/>
              <a:t>  </a:t>
            </a:r>
            <a:r>
              <a:rPr lang="de-DE" b="1" dirty="0" smtClean="0">
                <a:solidFill>
                  <a:srgbClr val="C00000"/>
                </a:solidFill>
              </a:rPr>
              <a:t>Eröffnung</a:t>
            </a:r>
            <a:endParaRPr lang="de-DE" b="1" dirty="0">
              <a:solidFill>
                <a:srgbClr val="C00000"/>
              </a:solidFill>
            </a:endParaRPr>
          </a:p>
        </p:txBody>
      </p:sp>
      <p:sp>
        <p:nvSpPr>
          <p:cNvPr id="3" name="Inhaltsplatzhalter 2"/>
          <p:cNvSpPr>
            <a:spLocks noGrp="1"/>
          </p:cNvSpPr>
          <p:nvPr>
            <p:ph idx="1"/>
          </p:nvPr>
        </p:nvSpPr>
        <p:spPr>
          <a:xfrm>
            <a:off x="684211" y="1162050"/>
            <a:ext cx="10926763" cy="5381625"/>
          </a:xfrm>
        </p:spPr>
        <p:txBody>
          <a:bodyPr>
            <a:normAutofit/>
          </a:bodyPr>
          <a:lstStyle/>
          <a:p>
            <a:pPr marL="0" indent="0">
              <a:buNone/>
            </a:pPr>
            <a:r>
              <a:rPr lang="de-DE" dirty="0" smtClean="0">
                <a:solidFill>
                  <a:schemeClr val="tx1">
                    <a:lumMod val="95000"/>
                  </a:schemeClr>
                </a:solidFill>
              </a:rPr>
              <a:t>- Die </a:t>
            </a:r>
            <a:r>
              <a:rPr lang="de-DE" dirty="0">
                <a:solidFill>
                  <a:schemeClr val="tx1">
                    <a:lumMod val="95000"/>
                  </a:schemeClr>
                </a:solidFill>
              </a:rPr>
              <a:t>feierliche Einweihung des Konzertbereichs erfolgte am 11. und 12. Januar 2017 mit dem Konzert „</a:t>
            </a:r>
            <a:r>
              <a:rPr lang="de-DE" b="1" dirty="0">
                <a:solidFill>
                  <a:schemeClr val="tx1">
                    <a:lumMod val="95000"/>
                  </a:schemeClr>
                </a:solidFill>
                <a:hlinkClick r:id="rId2" tooltip="Eröffnungskonzert der Elbphilharmonie 2017"/>
              </a:rPr>
              <a:t>Zum Raum wird hier die Zeit</a:t>
            </a:r>
            <a:r>
              <a:rPr lang="de-DE" dirty="0" smtClean="0">
                <a:solidFill>
                  <a:schemeClr val="tx1">
                    <a:lumMod val="95000"/>
                  </a:schemeClr>
                </a:solidFill>
              </a:rPr>
              <a:t>“</a:t>
            </a:r>
          </a:p>
          <a:p>
            <a:pPr marL="0" indent="0">
              <a:buNone/>
            </a:pPr>
            <a:r>
              <a:rPr lang="de-DE" dirty="0" smtClean="0">
                <a:solidFill>
                  <a:schemeClr val="tx1">
                    <a:lumMod val="95000"/>
                  </a:schemeClr>
                </a:solidFill>
              </a:rPr>
              <a:t>-  Über </a:t>
            </a:r>
            <a:r>
              <a:rPr lang="de-DE" dirty="0">
                <a:solidFill>
                  <a:schemeClr val="tx1">
                    <a:lumMod val="95000"/>
                  </a:schemeClr>
                </a:solidFill>
              </a:rPr>
              <a:t>2000 </a:t>
            </a:r>
            <a:r>
              <a:rPr lang="de-DE" dirty="0" smtClean="0">
                <a:solidFill>
                  <a:schemeClr val="tx1">
                    <a:lumMod val="95000"/>
                  </a:schemeClr>
                </a:solidFill>
              </a:rPr>
              <a:t>Besuchern kamen zur </a:t>
            </a:r>
            <a:r>
              <a:rPr lang="de-DE" dirty="0">
                <a:solidFill>
                  <a:schemeClr val="tx1">
                    <a:lumMod val="95000"/>
                  </a:schemeClr>
                </a:solidFill>
              </a:rPr>
              <a:t>E</a:t>
            </a:r>
            <a:r>
              <a:rPr lang="de-DE" dirty="0" smtClean="0">
                <a:solidFill>
                  <a:schemeClr val="tx1">
                    <a:lumMod val="95000"/>
                  </a:schemeClr>
                </a:solidFill>
              </a:rPr>
              <a:t>inweihung</a:t>
            </a:r>
          </a:p>
          <a:p>
            <a:pPr marL="0" indent="0">
              <a:buNone/>
            </a:pPr>
            <a:r>
              <a:rPr lang="de-DE" dirty="0" smtClean="0">
                <a:solidFill>
                  <a:schemeClr val="tx1">
                    <a:lumMod val="95000"/>
                  </a:schemeClr>
                </a:solidFill>
              </a:rPr>
              <a:t>- Etwa </a:t>
            </a:r>
            <a:r>
              <a:rPr lang="de-DE" dirty="0">
                <a:solidFill>
                  <a:schemeClr val="tx1">
                    <a:lumMod val="95000"/>
                  </a:schemeClr>
                </a:solidFill>
              </a:rPr>
              <a:t>1000 Eintrittskarten waren in einer Lotterie für Hamburger verlost </a:t>
            </a:r>
            <a:r>
              <a:rPr lang="de-DE" dirty="0" smtClean="0">
                <a:solidFill>
                  <a:schemeClr val="tx1">
                    <a:lumMod val="95000"/>
                  </a:schemeClr>
                </a:solidFill>
              </a:rPr>
              <a:t>worden</a:t>
            </a:r>
          </a:p>
          <a:p>
            <a:pPr marL="0" indent="0">
              <a:buNone/>
            </a:pPr>
            <a:r>
              <a:rPr lang="de-DE" dirty="0" smtClean="0">
                <a:solidFill>
                  <a:schemeClr val="tx1">
                    <a:lumMod val="95000"/>
                  </a:schemeClr>
                </a:solidFill>
              </a:rPr>
              <a:t>-  </a:t>
            </a:r>
            <a:r>
              <a:rPr lang="de-DE" dirty="0">
                <a:solidFill>
                  <a:schemeClr val="tx1">
                    <a:lumMod val="95000"/>
                  </a:schemeClr>
                </a:solidFill>
              </a:rPr>
              <a:t>Auch viele Spender für die Philharmonie </a:t>
            </a:r>
            <a:r>
              <a:rPr lang="de-DE" dirty="0" smtClean="0">
                <a:solidFill>
                  <a:schemeClr val="tx1">
                    <a:lumMod val="95000"/>
                  </a:schemeClr>
                </a:solidFill>
              </a:rPr>
              <a:t>sind  gekommen</a:t>
            </a:r>
          </a:p>
          <a:p>
            <a:pPr marL="0" indent="0">
              <a:buNone/>
            </a:pPr>
            <a:r>
              <a:rPr lang="de-DE" dirty="0" smtClean="0">
                <a:solidFill>
                  <a:schemeClr val="tx1">
                    <a:lumMod val="95000"/>
                  </a:schemeClr>
                </a:solidFill>
              </a:rPr>
              <a:t>-  </a:t>
            </a:r>
            <a:r>
              <a:rPr lang="de-DE" dirty="0">
                <a:solidFill>
                  <a:schemeClr val="tx1">
                    <a:lumMod val="95000"/>
                  </a:schemeClr>
                </a:solidFill>
              </a:rPr>
              <a:t>Während des Eröffnungskonzerts am 11. Januar 2017 wurde die Fassade der </a:t>
            </a:r>
            <a:r>
              <a:rPr lang="hu-HU" dirty="0" smtClean="0">
                <a:solidFill>
                  <a:schemeClr val="tx1">
                    <a:lumMod val="95000"/>
                  </a:schemeClr>
                </a:solidFill>
              </a:rPr>
              <a:t>	</a:t>
            </a:r>
            <a:r>
              <a:rPr lang="de-DE" dirty="0" smtClean="0">
                <a:solidFill>
                  <a:schemeClr val="tx1">
                    <a:lumMod val="95000"/>
                  </a:schemeClr>
                </a:solidFill>
              </a:rPr>
              <a:t>Elbphilharmonie </a:t>
            </a:r>
            <a:r>
              <a:rPr lang="de-DE" dirty="0">
                <a:solidFill>
                  <a:schemeClr val="tx1">
                    <a:lumMod val="95000"/>
                  </a:schemeClr>
                </a:solidFill>
              </a:rPr>
              <a:t>durch eine Lichtshow </a:t>
            </a:r>
            <a:r>
              <a:rPr lang="de-DE" dirty="0" smtClean="0">
                <a:solidFill>
                  <a:schemeClr val="tx1">
                    <a:lumMod val="95000"/>
                  </a:schemeClr>
                </a:solidFill>
              </a:rPr>
              <a:t>illuminiert </a:t>
            </a:r>
          </a:p>
          <a:p>
            <a:pPr marL="0" indent="0">
              <a:buNone/>
            </a:pPr>
            <a:r>
              <a:rPr lang="de-DE" dirty="0" smtClean="0">
                <a:solidFill>
                  <a:schemeClr val="tx1">
                    <a:lumMod val="95000"/>
                  </a:schemeClr>
                </a:solidFill>
              </a:rPr>
              <a:t>- Am </a:t>
            </a:r>
            <a:r>
              <a:rPr lang="de-DE" dirty="0">
                <a:solidFill>
                  <a:schemeClr val="tx1">
                    <a:lumMod val="95000"/>
                  </a:schemeClr>
                </a:solidFill>
              </a:rPr>
              <a:t>12. Januar 2017 eröffnete das Ensemble Resonanz mit dem </a:t>
            </a:r>
            <a:r>
              <a:rPr lang="de-DE" dirty="0" smtClean="0">
                <a:solidFill>
                  <a:schemeClr val="tx1">
                    <a:lumMod val="95000"/>
                  </a:schemeClr>
                </a:solidFill>
              </a:rPr>
              <a:t>Programm ,, </a:t>
            </a:r>
            <a:r>
              <a:rPr lang="de-DE" i="1" dirty="0" err="1">
                <a:solidFill>
                  <a:schemeClr val="tx1">
                    <a:lumMod val="95000"/>
                  </a:schemeClr>
                </a:solidFill>
              </a:rPr>
              <a:t>Into</a:t>
            </a:r>
            <a:r>
              <a:rPr lang="de-DE" i="1" dirty="0">
                <a:solidFill>
                  <a:schemeClr val="tx1">
                    <a:lumMod val="95000"/>
                  </a:schemeClr>
                </a:solidFill>
              </a:rPr>
              <a:t> </a:t>
            </a:r>
            <a:r>
              <a:rPr lang="de-DE" i="1" dirty="0" err="1">
                <a:solidFill>
                  <a:schemeClr val="tx1">
                    <a:lumMod val="95000"/>
                  </a:schemeClr>
                </a:solidFill>
              </a:rPr>
              <a:t>the</a:t>
            </a:r>
            <a:r>
              <a:rPr lang="de-DE" i="1" dirty="0">
                <a:solidFill>
                  <a:schemeClr val="tx1">
                    <a:lumMod val="95000"/>
                  </a:schemeClr>
                </a:solidFill>
              </a:rPr>
              <a:t> </a:t>
            </a:r>
            <a:r>
              <a:rPr lang="de-DE" i="1" dirty="0" err="1" smtClean="0">
                <a:solidFill>
                  <a:schemeClr val="tx1">
                    <a:lumMod val="95000"/>
                  </a:schemeClr>
                </a:solidFill>
              </a:rPr>
              <a:t>Unknown</a:t>
            </a:r>
            <a:r>
              <a:rPr lang="de-DE" i="1" dirty="0" smtClean="0">
                <a:solidFill>
                  <a:schemeClr val="tx1">
                    <a:lumMod val="95000"/>
                  </a:schemeClr>
                </a:solidFill>
              </a:rPr>
              <a:t>“</a:t>
            </a:r>
            <a:r>
              <a:rPr lang="de-DE" dirty="0" smtClean="0">
                <a:solidFill>
                  <a:schemeClr val="tx1">
                    <a:lumMod val="95000"/>
                  </a:schemeClr>
                </a:solidFill>
              </a:rPr>
              <a:t> </a:t>
            </a:r>
            <a:r>
              <a:rPr lang="de-DE" dirty="0">
                <a:solidFill>
                  <a:schemeClr val="tx1">
                    <a:lumMod val="95000"/>
                  </a:schemeClr>
                </a:solidFill>
              </a:rPr>
              <a:t>den Kleinen Saal der Elbphilharmonie. </a:t>
            </a:r>
          </a:p>
        </p:txBody>
      </p:sp>
    </p:spTree>
    <p:extLst>
      <p:ext uri="{BB962C8B-B14F-4D97-AF65-F5344CB8AC3E}">
        <p14:creationId xmlns:p14="http://schemas.microsoft.com/office/powerpoint/2010/main" xmlns="" val="75066653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a:stretch>
            <a:fillRect/>
          </a:stretch>
        </p:blipFill>
        <p:spPr>
          <a:xfrm>
            <a:off x="1183084" y="590550"/>
            <a:ext cx="9237266" cy="5743575"/>
          </a:xfrm>
          <a:prstGeom prst="rect">
            <a:avLst/>
          </a:prstGeom>
        </p:spPr>
      </p:pic>
    </p:spTree>
    <p:extLst>
      <p:ext uri="{BB962C8B-B14F-4D97-AF65-F5344CB8AC3E}">
        <p14:creationId xmlns:p14="http://schemas.microsoft.com/office/powerpoint/2010/main" xmlns="" val="233569437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295276"/>
            <a:ext cx="8534400" cy="1238249"/>
          </a:xfrm>
        </p:spPr>
        <p:txBody>
          <a:bodyPr/>
          <a:lstStyle/>
          <a:p>
            <a:r>
              <a:rPr lang="de-DE" dirty="0" smtClean="0">
                <a:solidFill>
                  <a:srgbClr val="C00000"/>
                </a:solidFill>
              </a:rPr>
              <a:t>   </a:t>
            </a:r>
            <a:r>
              <a:rPr lang="de-DE" b="1" dirty="0" smtClean="0">
                <a:solidFill>
                  <a:srgbClr val="C00000"/>
                </a:solidFill>
              </a:rPr>
              <a:t>Finanzierungen</a:t>
            </a:r>
            <a:r>
              <a:rPr lang="de-DE" dirty="0" smtClean="0">
                <a:solidFill>
                  <a:srgbClr val="C00000"/>
                </a:solidFill>
              </a:rPr>
              <a:t> </a:t>
            </a:r>
            <a:endParaRPr lang="de-DE" dirty="0">
              <a:solidFill>
                <a:srgbClr val="C00000"/>
              </a:solidFill>
            </a:endParaRPr>
          </a:p>
        </p:txBody>
      </p:sp>
      <p:sp>
        <p:nvSpPr>
          <p:cNvPr id="3" name="Inhaltsplatzhalter 2"/>
          <p:cNvSpPr>
            <a:spLocks noGrp="1"/>
          </p:cNvSpPr>
          <p:nvPr>
            <p:ph idx="1"/>
          </p:nvPr>
        </p:nvSpPr>
        <p:spPr>
          <a:xfrm>
            <a:off x="771525" y="1409700"/>
            <a:ext cx="9744075" cy="5143500"/>
          </a:xfrm>
        </p:spPr>
        <p:txBody>
          <a:bodyPr>
            <a:normAutofit lnSpcReduction="10000"/>
          </a:bodyPr>
          <a:lstStyle/>
          <a:p>
            <a:pPr marL="0" indent="0">
              <a:buNone/>
            </a:pPr>
            <a:r>
              <a:rPr lang="de-DE" sz="2400" dirty="0" smtClean="0">
                <a:solidFill>
                  <a:schemeClr val="tx2">
                    <a:lumMod val="20000"/>
                    <a:lumOff val="80000"/>
                  </a:schemeClr>
                </a:solidFill>
              </a:rPr>
              <a:t>- </a:t>
            </a:r>
            <a:r>
              <a:rPr lang="hu-HU" sz="2400" dirty="0" err="1" smtClean="0">
                <a:solidFill>
                  <a:schemeClr val="tx2">
                    <a:lumMod val="20000"/>
                    <a:lumOff val="80000"/>
                  </a:schemeClr>
                </a:solidFill>
              </a:rPr>
              <a:t>Eine</a:t>
            </a:r>
            <a:r>
              <a:rPr lang="hu-HU" sz="2400" dirty="0" smtClean="0">
                <a:solidFill>
                  <a:schemeClr val="tx2">
                    <a:lumMod val="20000"/>
                    <a:lumOff val="80000"/>
                  </a:schemeClr>
                </a:solidFill>
              </a:rPr>
              <a:t> </a:t>
            </a:r>
            <a:r>
              <a:rPr lang="de-DE" sz="2400" dirty="0" smtClean="0">
                <a:solidFill>
                  <a:schemeClr val="tx2">
                    <a:lumMod val="20000"/>
                    <a:lumOff val="80000"/>
                  </a:schemeClr>
                </a:solidFill>
              </a:rPr>
              <a:t>Spendensumme </a:t>
            </a:r>
            <a:r>
              <a:rPr lang="de-DE" sz="2400" dirty="0">
                <a:solidFill>
                  <a:schemeClr val="tx2">
                    <a:lumMod val="20000"/>
                    <a:lumOff val="80000"/>
                  </a:schemeClr>
                </a:solidFill>
              </a:rPr>
              <a:t>konnte </a:t>
            </a:r>
            <a:r>
              <a:rPr lang="de-DE" sz="2400" dirty="0" smtClean="0">
                <a:solidFill>
                  <a:schemeClr val="tx2">
                    <a:lumMod val="20000"/>
                    <a:lumOff val="80000"/>
                  </a:schemeClr>
                </a:solidFill>
              </a:rPr>
              <a:t>durch </a:t>
            </a:r>
            <a:r>
              <a:rPr lang="de-DE" sz="2400" dirty="0">
                <a:solidFill>
                  <a:schemeClr val="tx2">
                    <a:lumMod val="20000"/>
                    <a:lumOff val="80000"/>
                  </a:schemeClr>
                </a:solidFill>
              </a:rPr>
              <a:t>eine Großspende in Höhe von </a:t>
            </a:r>
            <a:r>
              <a:rPr lang="de-DE" sz="2400" b="1" dirty="0">
                <a:solidFill>
                  <a:schemeClr val="tx2">
                    <a:lumMod val="20000"/>
                    <a:lumOff val="80000"/>
                  </a:schemeClr>
                </a:solidFill>
              </a:rPr>
              <a:t>30 Millionen Euro </a:t>
            </a:r>
            <a:r>
              <a:rPr lang="de-DE" sz="2400" dirty="0">
                <a:solidFill>
                  <a:schemeClr val="tx2">
                    <a:lumMod val="20000"/>
                    <a:lumOff val="80000"/>
                  </a:schemeClr>
                </a:solidFill>
              </a:rPr>
              <a:t>vom </a:t>
            </a:r>
            <a:r>
              <a:rPr lang="de-DE" sz="2400" dirty="0" smtClean="0">
                <a:solidFill>
                  <a:schemeClr val="tx2">
                    <a:lumMod val="20000"/>
                    <a:lumOff val="80000"/>
                  </a:schemeClr>
                </a:solidFill>
              </a:rPr>
              <a:t>Unternehmen  </a:t>
            </a:r>
            <a:r>
              <a:rPr lang="de-DE" sz="2400" dirty="0">
                <a:solidFill>
                  <a:schemeClr val="tx2">
                    <a:lumMod val="20000"/>
                    <a:lumOff val="80000"/>
                  </a:schemeClr>
                </a:solidFill>
              </a:rPr>
              <a:t>aufgebracht </a:t>
            </a:r>
            <a:r>
              <a:rPr lang="de-DE" sz="2400" dirty="0" smtClean="0">
                <a:solidFill>
                  <a:schemeClr val="tx2">
                    <a:lumMod val="20000"/>
                    <a:lumOff val="80000"/>
                  </a:schemeClr>
                </a:solidFill>
              </a:rPr>
              <a:t>werden</a:t>
            </a:r>
          </a:p>
          <a:p>
            <a:pPr marL="0" indent="0">
              <a:buNone/>
            </a:pPr>
            <a:r>
              <a:rPr lang="de-DE" sz="2400" dirty="0" smtClean="0">
                <a:solidFill>
                  <a:schemeClr val="tx2">
                    <a:lumMod val="20000"/>
                    <a:lumOff val="80000"/>
                  </a:schemeClr>
                </a:solidFill>
              </a:rPr>
              <a:t>- Am </a:t>
            </a:r>
            <a:r>
              <a:rPr lang="de-DE" sz="2400" dirty="0">
                <a:solidFill>
                  <a:schemeClr val="tx2">
                    <a:lumMod val="20000"/>
                    <a:lumOff val="80000"/>
                  </a:schemeClr>
                </a:solidFill>
              </a:rPr>
              <a:t>31. Oktober 2005 wurde die „Stiftung Elbphilharmonie“ gegründet, um weitere Spenden und </a:t>
            </a:r>
            <a:r>
              <a:rPr lang="de-DE" sz="2400" dirty="0" err="1">
                <a:solidFill>
                  <a:schemeClr val="tx2">
                    <a:lumMod val="20000"/>
                    <a:lumOff val="80000"/>
                  </a:schemeClr>
                </a:solidFill>
              </a:rPr>
              <a:t>Z</a:t>
            </a:r>
            <a:r>
              <a:rPr lang="de-DE" sz="2400" dirty="0" err="1" smtClean="0">
                <a:solidFill>
                  <a:schemeClr val="tx2">
                    <a:lumMod val="20000"/>
                    <a:lumOff val="80000"/>
                  </a:schemeClr>
                </a:solidFill>
              </a:rPr>
              <a:t>ustiftungen</a:t>
            </a:r>
            <a:r>
              <a:rPr lang="de-DE" sz="2400" dirty="0" smtClean="0">
                <a:solidFill>
                  <a:schemeClr val="tx2">
                    <a:lumMod val="20000"/>
                    <a:lumOff val="80000"/>
                  </a:schemeClr>
                </a:solidFill>
              </a:rPr>
              <a:t> einzuwerben</a:t>
            </a:r>
            <a:endParaRPr lang="de-DE" sz="2400" dirty="0">
              <a:solidFill>
                <a:schemeClr val="tx2">
                  <a:lumMod val="20000"/>
                  <a:lumOff val="80000"/>
                </a:schemeClr>
              </a:solidFill>
            </a:endParaRPr>
          </a:p>
          <a:p>
            <a:pPr marL="0" indent="0">
              <a:buNone/>
            </a:pPr>
            <a:r>
              <a:rPr lang="de-DE" sz="2400" dirty="0" smtClean="0">
                <a:solidFill>
                  <a:schemeClr val="tx2">
                    <a:lumMod val="20000"/>
                    <a:lumOff val="80000"/>
                  </a:schemeClr>
                </a:solidFill>
              </a:rPr>
              <a:t>- Das </a:t>
            </a:r>
            <a:r>
              <a:rPr lang="de-DE" sz="2400" dirty="0">
                <a:solidFill>
                  <a:schemeClr val="tx2">
                    <a:lumMod val="20000"/>
                    <a:lumOff val="80000"/>
                  </a:schemeClr>
                </a:solidFill>
              </a:rPr>
              <a:t>Angebot des Konsortiums </a:t>
            </a:r>
            <a:r>
              <a:rPr lang="de-DE" sz="2400" dirty="0" smtClean="0">
                <a:solidFill>
                  <a:schemeClr val="tx2">
                    <a:lumMod val="20000"/>
                    <a:lumOff val="80000"/>
                  </a:schemeClr>
                </a:solidFill>
              </a:rPr>
              <a:t>von </a:t>
            </a:r>
            <a:r>
              <a:rPr lang="de-DE" sz="2400" dirty="0">
                <a:solidFill>
                  <a:schemeClr val="tx2">
                    <a:lumMod val="20000"/>
                    <a:lumOff val="80000"/>
                  </a:schemeClr>
                </a:solidFill>
              </a:rPr>
              <a:t>2006, das den Zuschlag erhielt, belief sich auf 241 Millionen Euro, davon sollten 114 Millionen Euro von der Stadt Hamburg getragen </a:t>
            </a:r>
            <a:r>
              <a:rPr lang="de-DE" sz="2400" dirty="0" smtClean="0">
                <a:solidFill>
                  <a:schemeClr val="tx2">
                    <a:lumMod val="20000"/>
                    <a:lumOff val="80000"/>
                  </a:schemeClr>
                </a:solidFill>
              </a:rPr>
              <a:t>werden</a:t>
            </a:r>
            <a:endParaRPr lang="de-DE" sz="2400" dirty="0">
              <a:solidFill>
                <a:schemeClr val="tx2">
                  <a:lumMod val="20000"/>
                  <a:lumOff val="80000"/>
                </a:schemeClr>
              </a:solidFill>
            </a:endParaRPr>
          </a:p>
          <a:p>
            <a:pPr marL="0" indent="0">
              <a:buFontTx/>
              <a:buChar char="-"/>
            </a:pPr>
            <a:r>
              <a:rPr lang="de-DE" sz="2400" dirty="0" smtClean="0">
                <a:solidFill>
                  <a:schemeClr val="tx2">
                    <a:lumMod val="20000"/>
                    <a:lumOff val="80000"/>
                  </a:schemeClr>
                </a:solidFill>
              </a:rPr>
              <a:t>Weitere </a:t>
            </a:r>
            <a:r>
              <a:rPr lang="de-DE" sz="2400" dirty="0">
                <a:solidFill>
                  <a:schemeClr val="tx2">
                    <a:lumMod val="20000"/>
                    <a:lumOff val="80000"/>
                  </a:schemeClr>
                </a:solidFill>
              </a:rPr>
              <a:t>103 Millionen Euro sollten durch </a:t>
            </a:r>
            <a:r>
              <a:rPr lang="de-DE" sz="2400" dirty="0" smtClean="0">
                <a:solidFill>
                  <a:schemeClr val="tx2">
                    <a:lumMod val="20000"/>
                    <a:lumOff val="80000"/>
                  </a:schemeClr>
                </a:solidFill>
              </a:rPr>
              <a:t>die </a:t>
            </a:r>
            <a:r>
              <a:rPr lang="de-DE" sz="2400" dirty="0">
                <a:solidFill>
                  <a:schemeClr val="tx2">
                    <a:lumMod val="20000"/>
                    <a:lumOff val="80000"/>
                  </a:schemeClr>
                </a:solidFill>
              </a:rPr>
              <a:t>Mantelbebauung </a:t>
            </a:r>
            <a:r>
              <a:rPr lang="de-DE" sz="2400" dirty="0" smtClean="0">
                <a:solidFill>
                  <a:schemeClr val="tx2">
                    <a:lumMod val="20000"/>
                    <a:lumOff val="80000"/>
                  </a:schemeClr>
                </a:solidFill>
              </a:rPr>
              <a:t> </a:t>
            </a:r>
            <a:r>
              <a:rPr lang="de-DE" sz="2400" dirty="0">
                <a:solidFill>
                  <a:schemeClr val="tx2">
                    <a:lumMod val="20000"/>
                    <a:lumOff val="80000"/>
                  </a:schemeClr>
                </a:solidFill>
              </a:rPr>
              <a:t>privat finanziert und der Rest über Spenden aufgebracht </a:t>
            </a:r>
            <a:r>
              <a:rPr lang="de-DE" sz="2400" dirty="0" smtClean="0">
                <a:solidFill>
                  <a:schemeClr val="tx2">
                    <a:lumMod val="20000"/>
                    <a:lumOff val="80000"/>
                  </a:schemeClr>
                </a:solidFill>
              </a:rPr>
              <a:t>werden</a:t>
            </a:r>
          </a:p>
          <a:p>
            <a:pPr marL="0" indent="0">
              <a:buNone/>
            </a:pPr>
            <a:r>
              <a:rPr lang="de-DE" sz="2400" dirty="0" smtClean="0">
                <a:solidFill>
                  <a:schemeClr val="tx2">
                    <a:lumMod val="20000"/>
                    <a:lumOff val="80000"/>
                  </a:schemeClr>
                </a:solidFill>
              </a:rPr>
              <a:t>- Die </a:t>
            </a:r>
            <a:r>
              <a:rPr lang="de-DE" sz="2400" dirty="0">
                <a:solidFill>
                  <a:schemeClr val="tx2">
                    <a:lumMod val="20000"/>
                    <a:lumOff val="80000"/>
                  </a:schemeClr>
                </a:solidFill>
              </a:rPr>
              <a:t>Summe der eingegangenen Spenden für das Bauprojekt betrug bis Ende 2012 rund 69 Millionen Euro</a:t>
            </a:r>
          </a:p>
          <a:p>
            <a:endParaRPr lang="de-DE" dirty="0"/>
          </a:p>
        </p:txBody>
      </p:sp>
    </p:spTree>
    <p:extLst>
      <p:ext uri="{BB962C8B-B14F-4D97-AF65-F5344CB8AC3E}">
        <p14:creationId xmlns:p14="http://schemas.microsoft.com/office/powerpoint/2010/main" xmlns="" val="1299976312"/>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099895" y="408609"/>
            <a:ext cx="9992210" cy="5962405"/>
          </a:xfrm>
          <a:prstGeom prst="rect">
            <a:avLst/>
          </a:prstGeom>
        </p:spPr>
      </p:pic>
    </p:spTree>
    <p:extLst>
      <p:ext uri="{BB962C8B-B14F-4D97-AF65-F5344CB8AC3E}">
        <p14:creationId xmlns:p14="http://schemas.microsoft.com/office/powerpoint/2010/main" xmlns="" val="220085519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838200" y="365125"/>
            <a:ext cx="10515599" cy="1325563"/>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Familie </a:t>
            </a:r>
            <a:endParaRPr lang="de-DE" dirty="0"/>
          </a:p>
        </p:txBody>
      </p:sp>
      <p:sp>
        <p:nvSpPr>
          <p:cNvPr id="3" name="Inhaltsplatzhalter 2"/>
          <p:cNvSpPr txBox="1">
            <a:spLocks/>
          </p:cNvSpPr>
          <p:nvPr/>
        </p:nvSpPr>
        <p:spPr>
          <a:xfrm>
            <a:off x="838200" y="1825625"/>
            <a:ext cx="10515600" cy="435133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de-DE" dirty="0" smtClean="0">
                <a:solidFill>
                  <a:srgbClr val="222222"/>
                </a:solidFill>
                <a:latin typeface="Arial" panose="020B0604020202020204" pitchFamily="34" charset="0"/>
              </a:rPr>
              <a:t>Sein Großvater </a:t>
            </a:r>
            <a:r>
              <a:rPr lang="de-DE" dirty="0" smtClean="0">
                <a:solidFill>
                  <a:srgbClr val="0B0080"/>
                </a:solidFill>
                <a:latin typeface="Arial" panose="020B0604020202020204" pitchFamily="34" charset="0"/>
                <a:hlinkClick r:id="rId2" tooltip="Ludwig van Beethoven (Sänger)"/>
              </a:rPr>
              <a:t>Ludwig van Beethoven</a:t>
            </a:r>
            <a:r>
              <a:rPr lang="de-DE" dirty="0" smtClean="0">
                <a:solidFill>
                  <a:srgbClr val="222222"/>
                </a:solidFill>
                <a:latin typeface="Arial" panose="020B0604020202020204" pitchFamily="34" charset="0"/>
              </a:rPr>
              <a:t> (1712–1773) war der erste Musiker in der Familie. Er wurde 1733 als </a:t>
            </a:r>
            <a:r>
              <a:rPr lang="de-DE" dirty="0" smtClean="0">
                <a:solidFill>
                  <a:srgbClr val="0B0080"/>
                </a:solidFill>
                <a:latin typeface="Arial" panose="020B0604020202020204" pitchFamily="34" charset="0"/>
                <a:hlinkClick r:id="rId3" tooltip="Bass (Stimmlage)"/>
              </a:rPr>
              <a:t>Basssänger</a:t>
            </a:r>
            <a:r>
              <a:rPr lang="de-DE" dirty="0" smtClean="0">
                <a:solidFill>
                  <a:srgbClr val="222222"/>
                </a:solidFill>
                <a:latin typeface="Arial" panose="020B0604020202020204" pitchFamily="34" charset="0"/>
              </a:rPr>
              <a:t> nach Bonn berufen, 1761 ernannte ihn </a:t>
            </a:r>
            <a:r>
              <a:rPr lang="de-DE" dirty="0" smtClean="0">
                <a:solidFill>
                  <a:srgbClr val="0B0080"/>
                </a:solidFill>
                <a:latin typeface="Arial" panose="020B0604020202020204" pitchFamily="34" charset="0"/>
                <a:hlinkClick r:id="rId4" tooltip="Kurfürst"/>
              </a:rPr>
              <a:t>Kurfürst</a:t>
            </a:r>
            <a:r>
              <a:rPr lang="de-DE" dirty="0" smtClean="0">
                <a:solidFill>
                  <a:srgbClr val="222222"/>
                </a:solidFill>
                <a:latin typeface="Arial" panose="020B0604020202020204" pitchFamily="34" charset="0"/>
              </a:rPr>
              <a:t> und Erzbischof </a:t>
            </a:r>
            <a:r>
              <a:rPr lang="de-DE" dirty="0" smtClean="0">
                <a:solidFill>
                  <a:srgbClr val="0B0080"/>
                </a:solidFill>
                <a:latin typeface="Arial" panose="020B0604020202020204" pitchFamily="34" charset="0"/>
                <a:hlinkClick r:id="rId5" tooltip="Maximilian Friedrich von Königsegg-Rothenfels"/>
              </a:rPr>
              <a:t>Maximilian Friedrich</a:t>
            </a:r>
            <a:r>
              <a:rPr lang="de-DE" dirty="0" smtClean="0">
                <a:solidFill>
                  <a:srgbClr val="222222"/>
                </a:solidFill>
                <a:latin typeface="Arial" panose="020B0604020202020204" pitchFamily="34" charset="0"/>
              </a:rPr>
              <a:t> zum </a:t>
            </a:r>
            <a:r>
              <a:rPr lang="de-DE" dirty="0" smtClean="0">
                <a:solidFill>
                  <a:srgbClr val="0B0080"/>
                </a:solidFill>
                <a:latin typeface="Arial" panose="020B0604020202020204" pitchFamily="34" charset="0"/>
                <a:hlinkClick r:id="rId6" tooltip="Hofkapellmeister"/>
              </a:rPr>
              <a:t>Hofkapellmeister</a:t>
            </a:r>
            <a:r>
              <a:rPr lang="de-DE" dirty="0" smtClean="0">
                <a:solidFill>
                  <a:srgbClr val="222222"/>
                </a:solidFill>
                <a:latin typeface="Arial" panose="020B0604020202020204" pitchFamily="34" charset="0"/>
              </a:rPr>
              <a:t>. </a:t>
            </a:r>
          </a:p>
          <a:p>
            <a:r>
              <a:rPr lang="de-DE" dirty="0" smtClean="0">
                <a:solidFill>
                  <a:srgbClr val="222222"/>
                </a:solidFill>
                <a:latin typeface="Arial" panose="020B0604020202020204" pitchFamily="34" charset="0"/>
              </a:rPr>
              <a:t>Ludwigs Sohn </a:t>
            </a:r>
            <a:r>
              <a:rPr lang="de-DE" dirty="0" smtClean="0">
                <a:solidFill>
                  <a:srgbClr val="0B0080"/>
                </a:solidFill>
                <a:latin typeface="Arial" panose="020B0604020202020204" pitchFamily="34" charset="0"/>
                <a:hlinkClick r:id="rId7" tooltip="Johann van Beethoven"/>
              </a:rPr>
              <a:t>Johann</a:t>
            </a:r>
            <a:r>
              <a:rPr lang="de-DE" dirty="0" smtClean="0">
                <a:solidFill>
                  <a:srgbClr val="222222"/>
                </a:solidFill>
                <a:latin typeface="Arial" panose="020B0604020202020204" pitchFamily="34" charset="0"/>
              </a:rPr>
              <a:t> (* 14. November 1740, † 18. Dezember 1792) wurde </a:t>
            </a:r>
            <a:r>
              <a:rPr lang="de-DE" dirty="0" smtClean="0">
                <a:solidFill>
                  <a:srgbClr val="0B0080"/>
                </a:solidFill>
                <a:latin typeface="Arial" panose="020B0604020202020204" pitchFamily="34" charset="0"/>
                <a:hlinkClick r:id="rId8" tooltip="Tenor"/>
              </a:rPr>
              <a:t>Tenorsänger</a:t>
            </a:r>
            <a:r>
              <a:rPr lang="de-DE" dirty="0" smtClean="0">
                <a:solidFill>
                  <a:srgbClr val="222222"/>
                </a:solidFill>
                <a:latin typeface="Arial" panose="020B0604020202020204" pitchFamily="34" charset="0"/>
              </a:rPr>
              <a:t> und Musiklehrer.</a:t>
            </a:r>
            <a:r>
              <a:rPr lang="de-DE" baseline="30000" dirty="0" smtClean="0">
                <a:solidFill>
                  <a:srgbClr val="0B0080"/>
                </a:solidFill>
                <a:latin typeface="Arial" panose="020B0604020202020204" pitchFamily="34" charset="0"/>
              </a:rPr>
              <a:t> </a:t>
            </a:r>
            <a:r>
              <a:rPr lang="de-DE" dirty="0" smtClean="0">
                <a:solidFill>
                  <a:srgbClr val="222222"/>
                </a:solidFill>
                <a:latin typeface="Arial" panose="020B0604020202020204" pitchFamily="34" charset="0"/>
              </a:rPr>
              <a:t> </a:t>
            </a:r>
          </a:p>
          <a:p>
            <a:r>
              <a:rPr lang="de-DE" dirty="0" smtClean="0">
                <a:solidFill>
                  <a:srgbClr val="222222"/>
                </a:solidFill>
                <a:latin typeface="Arial" panose="020B0604020202020204" pitchFamily="34" charset="0"/>
              </a:rPr>
              <a:t>Am 12. November 1767 heiratete er die früh verwitwete </a:t>
            </a:r>
            <a:r>
              <a:rPr lang="de-DE" dirty="0" smtClean="0">
                <a:solidFill>
                  <a:srgbClr val="0B0080"/>
                </a:solidFill>
                <a:latin typeface="Arial" panose="020B0604020202020204" pitchFamily="34" charset="0"/>
                <a:hlinkClick r:id="rId9" tooltip="Maria Magdalena van Beethoven"/>
              </a:rPr>
              <a:t>Maria Magdalena </a:t>
            </a:r>
            <a:r>
              <a:rPr lang="de-DE" dirty="0" err="1" smtClean="0">
                <a:solidFill>
                  <a:srgbClr val="0B0080"/>
                </a:solidFill>
                <a:latin typeface="Arial" panose="020B0604020202020204" pitchFamily="34" charset="0"/>
                <a:hlinkClick r:id="rId9" tooltip="Maria Magdalena van Beethoven"/>
              </a:rPr>
              <a:t>Leym</a:t>
            </a:r>
            <a:r>
              <a:rPr lang="de-DE" dirty="0" smtClean="0">
                <a:solidFill>
                  <a:srgbClr val="0B0080"/>
                </a:solidFill>
                <a:latin typeface="Arial" panose="020B0604020202020204" pitchFamily="34" charset="0"/>
                <a:hlinkClick r:id="rId9" tooltip="Maria Magdalena van Beethoven"/>
              </a:rPr>
              <a:t> geb. </a:t>
            </a:r>
            <a:r>
              <a:rPr lang="de-DE" dirty="0" err="1" smtClean="0">
                <a:solidFill>
                  <a:srgbClr val="0B0080"/>
                </a:solidFill>
                <a:latin typeface="Arial" panose="020B0604020202020204" pitchFamily="34" charset="0"/>
                <a:hlinkClick r:id="rId9" tooltip="Maria Magdalena van Beethoven"/>
              </a:rPr>
              <a:t>Keverich</a:t>
            </a:r>
            <a:r>
              <a:rPr lang="de-DE" dirty="0" smtClean="0">
                <a:solidFill>
                  <a:srgbClr val="222222"/>
                </a:solidFill>
                <a:latin typeface="Arial" panose="020B0604020202020204" pitchFamily="34" charset="0"/>
              </a:rPr>
              <a:t> (* 19. Dezember 1746). </a:t>
            </a:r>
          </a:p>
          <a:p>
            <a:r>
              <a:rPr lang="de-DE" dirty="0" smtClean="0">
                <a:solidFill>
                  <a:srgbClr val="222222"/>
                </a:solidFill>
                <a:latin typeface="Arial" panose="020B0604020202020204" pitchFamily="34" charset="0"/>
              </a:rPr>
              <a:t>Aus der Ehe gingen sieben Kinder hervor, von denen nur drei das Säuglingsalter überlebten: Ludwig, Kaspar Karl (getauft 8. April 1774) und Nikolaus Johann (getauft 2. Oktober 1776). </a:t>
            </a:r>
            <a:endParaRPr lang="de-DE" dirty="0"/>
          </a:p>
        </p:txBody>
      </p:sp>
    </p:spTree>
    <p:extLst>
      <p:ext uri="{BB962C8B-B14F-4D97-AF65-F5344CB8AC3E}">
        <p14:creationId xmlns:p14="http://schemas.microsoft.com/office/powerpoint/2010/main" xmlns="" val="3880878511"/>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Segment">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27</TotalTime>
  <Words>478</Words>
  <Application>Microsoft Office PowerPoint</Application>
  <PresentationFormat>Egyéni</PresentationFormat>
  <Paragraphs>111</Paragraphs>
  <Slides>21</Slides>
  <Notes>0</Notes>
  <HiddenSlides>0</HiddenSlides>
  <MMClips>2</MMClips>
  <ScaleCrop>false</ScaleCrop>
  <HeadingPairs>
    <vt:vector size="4" baseType="variant">
      <vt:variant>
        <vt:lpstr>Téma</vt:lpstr>
      </vt:variant>
      <vt:variant>
        <vt:i4>1</vt:i4>
      </vt:variant>
      <vt:variant>
        <vt:lpstr>Diacímek</vt:lpstr>
      </vt:variant>
      <vt:variant>
        <vt:i4>21</vt:i4>
      </vt:variant>
    </vt:vector>
  </HeadingPairs>
  <TitlesOfParts>
    <vt:vector size="22" baseType="lpstr">
      <vt:lpstr>Segment</vt:lpstr>
      <vt:lpstr>KLASSISCHE MUSIK IN dEUTSCHLAND</vt:lpstr>
      <vt:lpstr>ein neues Wahrzeichen der Stadt und   ein „Kulturdenkmal für alle“   Eröffnet: 11. Januar 2017 Kapazität: 2.100 Bauzeit: 2007–2016  </vt:lpstr>
      <vt:lpstr>   Fakten </vt:lpstr>
      <vt:lpstr>Konzertsäle</vt:lpstr>
      <vt:lpstr>  Eröffnung</vt:lpstr>
      <vt:lpstr>6. dia</vt:lpstr>
      <vt:lpstr>   Finanzierungen </vt:lpstr>
      <vt:lpstr>8. dia</vt:lpstr>
      <vt:lpstr>9. dia</vt:lpstr>
      <vt:lpstr>10. dia</vt:lpstr>
      <vt:lpstr>11. dia</vt:lpstr>
      <vt:lpstr>12. dia</vt:lpstr>
      <vt:lpstr>13. dia</vt:lpstr>
      <vt:lpstr>14. dia</vt:lpstr>
      <vt:lpstr>15. dia</vt:lpstr>
      <vt:lpstr>16. dia</vt:lpstr>
      <vt:lpstr>17. dia</vt:lpstr>
      <vt:lpstr>18. dia</vt:lpstr>
      <vt:lpstr>19. dia</vt:lpstr>
      <vt:lpstr>20. dia</vt:lpstr>
      <vt:lpstr>21. dia</vt:lpstr>
    </vt:vector>
  </TitlesOfParts>
  <Company>MNS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Lara-Marie Ternes</dc:creator>
  <cp:lastModifiedBy>REFKOLL</cp:lastModifiedBy>
  <cp:revision>16</cp:revision>
  <dcterms:created xsi:type="dcterms:W3CDTF">2019-03-20T11:07:58Z</dcterms:created>
  <dcterms:modified xsi:type="dcterms:W3CDTF">2019-04-01T07:35:27Z</dcterms:modified>
</cp:coreProperties>
</file>