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 type="screen4x3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04" y="-7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3B6C374-0041-4971-AFD0-F017E6A5027C}" type="slidenum">
              <a:t>‹#›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/>
          <a:p>
            <a:pPr lvl="0"/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0F0A5075-1934-40D6-A8DD-7208D64421AA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lvl="0" indent="-216000" rtl="0" hangingPunct="0">
      <a:buNone/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8718B7E0-C931-40C3-93A6-4647C1FA017F}" type="slidenum">
              <a:t>1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5280" cy="4008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22913173-D2CE-4381-9AF0-7FE61D27D19B}" type="slidenum">
              <a:t>2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5280" cy="4008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16E0471A-FD6A-44D6-9A32-8A36BE2B945D}" type="slidenum">
              <a:t>3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5280" cy="4008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51A9A4A-25AB-465E-8B9E-79BFA97B1D11}" type="slidenum">
              <a:t>4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5280" cy="4008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957DA153-A365-41C9-B2E3-91193489489B}" type="slidenum">
              <a:t>5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5280" cy="4008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3ABC2D39-8728-40F5-811D-2161FCAED79D}" type="slidenum">
              <a:t>6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5280" cy="4008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7E65106-DEAA-4BFA-87B5-CA62D7C0080E}" type="slidenum">
              <a:t>7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5280" cy="4008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D0A33EB1-238E-4738-9C1F-CC1F7A98B3F4}" type="slidenum">
              <a:t>8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6640" y="812880"/>
            <a:ext cx="5345280" cy="4008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1260360" y="1236599"/>
            <a:ext cx="7559640" cy="263196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260360" y="3970440"/>
            <a:ext cx="7559640" cy="1825560"/>
          </a:xfrm>
        </p:spPr>
        <p:txBody>
          <a:bodyPr anchorCtr="1"/>
          <a:lstStyle>
            <a:lvl1pPr algn="ctr">
              <a:defRPr sz="2400">
                <a:ln>
                  <a:noFill/>
                </a:ln>
                <a:cs typeface="Mangal" pitchFamily="2"/>
              </a:defRPr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437AC8-02E4-4C2C-B654-AACEB2730106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7E0834-F143-46D9-879B-97BF9321118E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7308720" y="301680"/>
            <a:ext cx="2266920" cy="5851440"/>
          </a:xfrm>
        </p:spPr>
        <p:txBody>
          <a:bodyPr vert="eaVer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503280" y="301680"/>
            <a:ext cx="6653159" cy="5851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55978C-A96C-4E67-BEAC-159B20E02C08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title" idx="4294967295"/>
          </p:nvPr>
        </p:nvSpPr>
        <p:spPr>
          <a:xfrm>
            <a:off x="503999" y="1769040"/>
            <a:ext cx="9071640" cy="4384440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FF9BA5-3F73-426F-B627-DC5F9D93BD5E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87239" y="1884240"/>
            <a:ext cx="8694720" cy="3144959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687239" y="5059440"/>
            <a:ext cx="8694720" cy="1652760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E18AF4-70FA-433C-B50C-E65788F31809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title" idx="4294967295"/>
          </p:nvPr>
        </p:nvSpPr>
        <p:spPr>
          <a:xfrm>
            <a:off x="503280" y="1768320"/>
            <a:ext cx="4459320" cy="4384800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type="title" idx="4294967295"/>
          </p:nvPr>
        </p:nvSpPr>
        <p:spPr>
          <a:xfrm>
            <a:off x="5114879" y="1768320"/>
            <a:ext cx="4460760" cy="4384800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7A78FF-4773-4525-84FE-79421E2335D2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19" y="403200"/>
            <a:ext cx="8694720" cy="1460519"/>
          </a:xfrm>
        </p:spPr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693719" y="1852560"/>
            <a:ext cx="4265640" cy="907919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type="title" idx="4294967295"/>
          </p:nvPr>
        </p:nvSpPr>
        <p:spPr>
          <a:xfrm>
            <a:off x="693719" y="2760840"/>
            <a:ext cx="4265640" cy="4062239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5103720" y="1852560"/>
            <a:ext cx="4284720" cy="907919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type="title" idx="4294967295"/>
          </p:nvPr>
        </p:nvSpPr>
        <p:spPr>
          <a:xfrm>
            <a:off x="5103720" y="2760840"/>
            <a:ext cx="4284720" cy="4062239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B40D6-F63E-473F-AD99-89E63024BE6E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C5B98F-E62D-472F-B06F-0BFCAA56DCDF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7D947E-8DB0-4CFA-B8F1-F39C24546ED9}" type="slidenum">
              <a:t>‹#›</a:t>
            </a:fld>
            <a:endParaRPr lang="fr-FR"/>
          </a:p>
        </p:txBody>
      </p:sp>
      <p:sp>
        <p:nvSpPr>
          <p:cNvPr id="5" name="Cím 4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2000" cy="12618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zöveg helye 5"/>
          <p:cNvSpPr txBox="1">
            <a:spLocks noGrp="1"/>
          </p:cNvSpPr>
          <p:nvPr>
            <p:ph type="body" idx="4294967295"/>
          </p:nvPr>
        </p:nvSpPr>
        <p:spPr>
          <a:xfrm>
            <a:off x="503999" y="1768680"/>
            <a:ext cx="9072000" cy="4384080"/>
          </a:xfrm>
        </p:spPr>
        <p:txBody>
          <a:bodyPr/>
          <a:lstStyle>
            <a:lvl1pPr>
              <a:spcAft>
                <a:spcPts val="1417"/>
              </a:spcAft>
              <a:defRPr>
                <a:ln>
                  <a:noFill/>
                </a:ln>
                <a:cs typeface="Mangal" pitchFamily="2"/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19" y="503280"/>
            <a:ext cx="3251159" cy="176544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title" idx="4294967295"/>
          </p:nvPr>
        </p:nvSpPr>
        <p:spPr>
          <a:xfrm>
            <a:off x="4286160" y="1089000"/>
            <a:ext cx="5102280" cy="5372280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693719" y="2268360"/>
            <a:ext cx="3251159" cy="420048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7F9AF5-D17D-446E-8C06-3A0F4E4B9B0C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19" y="503280"/>
            <a:ext cx="3251159" cy="176544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title" idx="4294967295"/>
          </p:nvPr>
        </p:nvSpPr>
        <p:spPr>
          <a:xfrm>
            <a:off x="4286160" y="1089000"/>
            <a:ext cx="5102280" cy="5372280"/>
          </a:xfrm>
        </p:spPr>
        <p:txBody>
          <a:bodyPr anchor="t" anchorCtr="0"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693719" y="2268360"/>
            <a:ext cx="3251159" cy="420048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FC68CD-FD1A-4A20-9DD4-0AE532EB286D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1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CF77761E-D17D-4BB2-B5EB-15F85743CB36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lvl="0" algn="ctr" rtl="0" hangingPunct="0">
        <a:buNone/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lvl="0" indent="0" rtl="0" hangingPunct="0">
        <a:lnSpc>
          <a:spcPct val="100000"/>
        </a:lnSpc>
        <a:spcBef>
          <a:spcPts val="0"/>
        </a:spcBef>
        <a:spcAft>
          <a:spcPts val="1414"/>
        </a:spcAft>
        <a:buNone/>
        <a:tabLst/>
        <a:defRPr lang="fr-FR" sz="32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</a:defRPr>
      </a:lvl1pPr>
      <a:lvl2pPr marL="685799" marR="0" lvl="1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spc="0" baseline="0">
          <a:solidFill>
            <a:srgbClr val="000000"/>
          </a:solidFill>
          <a:latin typeface="Calibri"/>
        </a:defRPr>
      </a:lvl2pPr>
      <a:lvl3pPr marL="1143000" marR="0" lvl="2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spc="0" baseline="0">
          <a:solidFill>
            <a:srgbClr val="000000"/>
          </a:solidFill>
          <a:latin typeface="Calibri"/>
        </a:defRPr>
      </a:lvl3pPr>
      <a:lvl4pPr marL="1600200" marR="0" lvl="3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spc="0" baseline="0">
          <a:solidFill>
            <a:srgbClr val="000000"/>
          </a:solidFill>
          <a:latin typeface="Calibri"/>
        </a:defRPr>
      </a:lvl4pPr>
      <a:lvl5pPr marL="2057400" marR="0" lvl="4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spc="0" baseline="0">
          <a:solidFill>
            <a:srgbClr val="000000"/>
          </a:solidFill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596880"/>
            <a:ext cx="9071640" cy="6706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rgbClr val="000000"/>
                </a:solidFill>
              </a:rPr>
              <a:t>The organization of the EU</a:t>
            </a:r>
          </a:p>
        </p:txBody>
      </p:sp>
      <p:pic>
        <p:nvPicPr>
          <p:cNvPr id="3" name="Image 2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288000" y="1563480"/>
            <a:ext cx="4643280" cy="3096000"/>
          </a:xfr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5184000" y="1563480"/>
            <a:ext cx="4643280" cy="3089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alphaModFix/>
            <a:lum/>
          </a:blip>
          <a:srcRect/>
          <a:stretch>
            <a:fillRect/>
          </a:stretch>
        </p:blipFill>
        <p:spPr>
          <a:xfrm>
            <a:off x="3770640" y="4896000"/>
            <a:ext cx="2565360" cy="2565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32000" y="2304000"/>
            <a:ext cx="4426560" cy="2595240"/>
          </a:xfrm>
        </p:spPr>
      </p:pic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74560" y="361440"/>
            <a:ext cx="4426560" cy="64800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</a:pPr>
            <a:r>
              <a:rPr lang="fr-FR"/>
              <a:t>751 european deputies which represent 380 million electors coming from 28 states</a:t>
            </a:r>
          </a:p>
          <a:p>
            <a:pPr marL="0" lvl="0" indent="0">
              <a:spcAft>
                <a:spcPts val="1414"/>
              </a:spcAft>
            </a:pPr>
            <a:r>
              <a:rPr lang="fr-FR"/>
              <a:t>Their role is to vote laws.</a:t>
            </a:r>
          </a:p>
          <a:p>
            <a:pPr marL="0" lvl="0" indent="0">
              <a:spcAft>
                <a:spcPts val="1414"/>
              </a:spcAft>
            </a:pPr>
            <a:r>
              <a:rPr lang="fr-FR"/>
              <a:t>751 europäischen Abgeordneten, die 380 Millionen Menschen aus 28 Länder vertreten.</a:t>
            </a:r>
          </a:p>
          <a:p>
            <a:pPr marL="0" lvl="0" indent="0">
              <a:spcAft>
                <a:spcPts val="1414"/>
              </a:spcAft>
            </a:pPr>
            <a:r>
              <a:rPr lang="fr-FR"/>
              <a:t>Sie stimmen die Gesetze ab.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03999" y="1923119"/>
            <a:ext cx="4426560" cy="3404880"/>
          </a:xfrm>
        </p:spPr>
      </p:pic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149440" y="655560"/>
            <a:ext cx="442656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</a:pPr>
            <a:r>
              <a:rPr lang="fr-FR"/>
              <a:t>The european council gather 820 million inhabitants of 47 member states.</a:t>
            </a:r>
          </a:p>
          <a:p>
            <a:pPr marL="0" lvl="0" indent="0">
              <a:spcAft>
                <a:spcPts val="1414"/>
              </a:spcAft>
            </a:pPr>
            <a:r>
              <a:rPr lang="fr-FR"/>
              <a:t>Their role : protect human rights and consolidate democracy in the countries.</a:t>
            </a:r>
          </a:p>
          <a:p>
            <a:pPr marL="0" lvl="0" indent="0">
              <a:spcAft>
                <a:spcPts val="1414"/>
              </a:spcAft>
            </a:pPr>
            <a:r>
              <a:rPr lang="fr-FR"/>
              <a:t>Europäischer Rat sammelt 820Milionen Menschen aus 47 Ländern.</a:t>
            </a:r>
          </a:p>
          <a:p>
            <a:pPr marL="0" lvl="0" indent="0">
              <a:spcAft>
                <a:spcPts val="1414"/>
              </a:spcAft>
              <a:buNone/>
            </a:pP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03999" y="2429640"/>
            <a:ext cx="4426560" cy="3062520"/>
          </a:xfrm>
        </p:spPr>
      </p:pic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149440" y="1440000"/>
            <a:ext cx="442656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</a:pPr>
            <a:r>
              <a:rPr lang="fr-FR"/>
              <a:t>There are 34 000 people.</a:t>
            </a:r>
          </a:p>
          <a:p>
            <a:pPr marL="0" lvl="0" indent="0">
              <a:spcAft>
                <a:spcPts val="1414"/>
              </a:spcAft>
            </a:pPr>
            <a:r>
              <a:rPr lang="fr-FR"/>
              <a:t>Its role : decide about european politics.</a:t>
            </a:r>
          </a:p>
          <a:p>
            <a:pPr marL="0" lvl="0" indent="0">
              <a:spcAft>
                <a:spcPts val="1414"/>
              </a:spcAft>
            </a:pPr>
            <a:endParaRPr lang="fr-FR"/>
          </a:p>
          <a:p>
            <a:pPr marL="0" lvl="0" indent="0">
              <a:spcAft>
                <a:spcPts val="1414"/>
              </a:spcAft>
            </a:pPr>
            <a:r>
              <a:rPr lang="fr-FR"/>
              <a:t>Die Kommission kümmert sich um die europäische Politik.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799200" y="1768680"/>
            <a:ext cx="3836160" cy="4384440"/>
          </a:xfrm>
        </p:spPr>
      </p:pic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149440" y="1440000"/>
            <a:ext cx="442656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</a:pPr>
            <a:r>
              <a:rPr lang="fr-FR"/>
              <a:t>Its role : respect the european justice and establish the european rules.</a:t>
            </a:r>
          </a:p>
          <a:p>
            <a:pPr marL="0" lvl="0" indent="0">
              <a:spcAft>
                <a:spcPts val="1414"/>
              </a:spcAft>
            </a:pPr>
            <a:r>
              <a:rPr lang="fr-FR"/>
              <a:t>Diese Kommission kämpft für die europäische Gerechtigkeit und richtet die europäischen Regelungen auf.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03999" y="2518920"/>
            <a:ext cx="4426560" cy="1945080"/>
          </a:xfrm>
        </p:spPr>
      </p:pic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151960" y="1303560"/>
            <a:ext cx="442656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</a:pPr>
            <a:r>
              <a:rPr lang="fr-FR"/>
              <a:t>Its role : decide monetary politics in the european community.</a:t>
            </a:r>
          </a:p>
          <a:p>
            <a:pPr marL="0" lvl="0" indent="0">
              <a:spcAft>
                <a:spcPts val="1414"/>
              </a:spcAft>
            </a:pPr>
            <a:r>
              <a:rPr lang="fr-FR"/>
              <a:t>It is composed of 19 states.</a:t>
            </a:r>
          </a:p>
          <a:p>
            <a:pPr marL="0" lvl="0" indent="0">
              <a:spcAft>
                <a:spcPts val="1414"/>
              </a:spcAft>
            </a:pPr>
            <a:r>
              <a:rPr lang="fr-FR"/>
              <a:t>Die europäische Bank entscheidet der Währungspolitik. Sie besteht aus 19 Ländern.</a:t>
            </a:r>
          </a:p>
          <a:p>
            <a:pPr marL="0" lvl="0" indent="0">
              <a:spcAft>
                <a:spcPts val="1414"/>
              </a:spcAft>
            </a:pP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24880" y="1512000"/>
            <a:ext cx="4384440" cy="4384440"/>
          </a:xfrm>
        </p:spPr>
      </p:pic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149440" y="936000"/>
            <a:ext cx="442656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</a:pPr>
            <a:r>
              <a:rPr lang="fr-FR"/>
              <a:t>1 member every state</a:t>
            </a:r>
          </a:p>
          <a:p>
            <a:pPr marL="0" lvl="0" indent="0">
              <a:spcAft>
                <a:spcPts val="1414"/>
              </a:spcAft>
            </a:pPr>
            <a:r>
              <a:rPr lang="fr-FR"/>
              <a:t>of European Union.</a:t>
            </a:r>
          </a:p>
          <a:p>
            <a:pPr marL="0" lvl="0" indent="0">
              <a:spcAft>
                <a:spcPts val="1414"/>
              </a:spcAft>
            </a:pPr>
            <a:r>
              <a:rPr lang="fr-FR"/>
              <a:t>They are nominated for 6 years.</a:t>
            </a:r>
          </a:p>
          <a:p>
            <a:pPr marL="0" lvl="0" indent="0">
              <a:spcAft>
                <a:spcPts val="1414"/>
              </a:spcAft>
            </a:pPr>
            <a:r>
              <a:rPr lang="fr-FR"/>
              <a:t>Sie besteht auf einem Mitglied aus jedem Land. Die Mitglieder sind für sechs Jahre ernannt.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rgbClr val="000000"/>
                </a:solidFill>
              </a:rPr>
              <a:t>Symbols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4294967295"/>
          </p:nvPr>
        </p:nvSpPr>
        <p:spPr>
          <a:xfrm>
            <a:off x="5151960" y="1769040"/>
            <a:ext cx="442656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125</Words>
  <Application>Microsoft Office PowerPoint</Application>
  <PresentationFormat>Diavetítés a képernyőre (4:3 oldalarány)</PresentationFormat>
  <Paragraphs>30</Paragraphs>
  <Slides>8</Slides>
  <Notes>8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Standard</vt:lpstr>
      <vt:lpstr>The organization of the EU</vt:lpstr>
      <vt:lpstr>2. dia</vt:lpstr>
      <vt:lpstr>3. dia</vt:lpstr>
      <vt:lpstr>4. dia</vt:lpstr>
      <vt:lpstr>5. dia</vt:lpstr>
      <vt:lpstr>6. dia</vt:lpstr>
      <vt:lpstr>7. dia</vt:lpstr>
      <vt:lpstr>Symbols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organization of EU</dc:title>
  <dc:creator>Zsolti</dc:creator>
  <cp:lastModifiedBy>Zsolti</cp:lastModifiedBy>
  <cp:revision>4</cp:revision>
  <dcterms:created xsi:type="dcterms:W3CDTF">2017-11-15T09:03:16Z</dcterms:created>
  <dcterms:modified xsi:type="dcterms:W3CDTF">2018-01-08T17:03:40Z</dcterms:modified>
</cp:coreProperties>
</file>