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5" r:id="rId4"/>
    <p:sldId id="258" r:id="rId5"/>
    <p:sldId id="266" r:id="rId6"/>
    <p:sldId id="259" r:id="rId7"/>
    <p:sldId id="267" r:id="rId8"/>
    <p:sldId id="260" r:id="rId9"/>
    <p:sldId id="268" r:id="rId10"/>
    <p:sldId id="261" r:id="rId11"/>
    <p:sldId id="269" r:id="rId12"/>
    <p:sldId id="262" r:id="rId13"/>
    <p:sldId id="278" r:id="rId14"/>
    <p:sldId id="263" r:id="rId15"/>
    <p:sldId id="279" r:id="rId16"/>
    <p:sldId id="264" r:id="rId17"/>
    <p:sldId id="270" r:id="rId18"/>
    <p:sldId id="271" r:id="rId19"/>
    <p:sldId id="272" r:id="rId20"/>
    <p:sldId id="273" r:id="rId21"/>
    <p:sldId id="274" r:id="rId22"/>
    <p:sldId id="275" r:id="rId23"/>
    <p:sldId id="277" r:id="rId24"/>
    <p:sldId id="276" r:id="rId25"/>
    <p:sldId id="280" r:id="rId26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9" autoAdjust="0"/>
    <p:restoredTop sz="94660"/>
  </p:normalViewPr>
  <p:slideViewPr>
    <p:cSldViewPr>
      <p:cViewPr varScale="1">
        <p:scale>
          <a:sx n="73" d="100"/>
          <a:sy n="73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F80F157C-7969-4F5A-9DAB-4C3037211D7C}" type="datetimeFigureOut">
              <a:rPr lang="hu-HU" smtClean="0"/>
              <a:pPr/>
              <a:t>2018.06.04.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03A8781B-8848-491C-BB3D-4A50C4BE34CE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85965706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F157C-7969-4F5A-9DAB-4C3037211D7C}" type="datetimeFigureOut">
              <a:rPr lang="hu-HU" smtClean="0"/>
              <a:pPr/>
              <a:t>2018.06.04.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8781B-8848-491C-BB3D-4A50C4BE34CE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2119743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F157C-7969-4F5A-9DAB-4C3037211D7C}" type="datetimeFigureOut">
              <a:rPr lang="hu-HU" smtClean="0"/>
              <a:pPr/>
              <a:t>2018.06.04.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8781B-8848-491C-BB3D-4A50C4BE34CE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2700141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F157C-7969-4F5A-9DAB-4C3037211D7C}" type="datetimeFigureOut">
              <a:rPr lang="hu-HU" smtClean="0"/>
              <a:pPr/>
              <a:t>2018.06.04.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8781B-8848-491C-BB3D-4A50C4BE34CE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71646134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F157C-7969-4F5A-9DAB-4C3037211D7C}" type="datetimeFigureOut">
              <a:rPr lang="hu-HU" smtClean="0"/>
              <a:pPr/>
              <a:t>2018.06.04.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8781B-8848-491C-BB3D-4A50C4BE34CE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451332134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F157C-7969-4F5A-9DAB-4C3037211D7C}" type="datetimeFigureOut">
              <a:rPr lang="hu-HU" smtClean="0"/>
              <a:pPr/>
              <a:t>2018.06.04.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8781B-8848-491C-BB3D-4A50C4BE34CE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15210735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F157C-7969-4F5A-9DAB-4C3037211D7C}" type="datetimeFigureOut">
              <a:rPr lang="hu-HU" smtClean="0"/>
              <a:pPr/>
              <a:t>2018.06.04.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8781B-8848-491C-BB3D-4A50C4BE34CE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59100970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F157C-7969-4F5A-9DAB-4C3037211D7C}" type="datetimeFigureOut">
              <a:rPr lang="hu-HU" smtClean="0"/>
              <a:pPr/>
              <a:t>2018.06.04.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8781B-8848-491C-BB3D-4A50C4BE34CE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60869338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F157C-7969-4F5A-9DAB-4C3037211D7C}" type="datetimeFigureOut">
              <a:rPr lang="hu-HU" smtClean="0"/>
              <a:pPr/>
              <a:t>2018.06.04.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8781B-8848-491C-BB3D-4A50C4BE34CE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34555927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F157C-7969-4F5A-9DAB-4C3037211D7C}" type="datetimeFigureOut">
              <a:rPr lang="hu-HU" smtClean="0"/>
              <a:pPr/>
              <a:t>2018.06.04.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8781B-8848-491C-BB3D-4A50C4BE34CE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10904840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F157C-7969-4F5A-9DAB-4C3037211D7C}" type="datetimeFigureOut">
              <a:rPr lang="hu-HU" smtClean="0"/>
              <a:pPr/>
              <a:t>2018.06.04.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8781B-8848-491C-BB3D-4A50C4BE34CE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2624967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F157C-7969-4F5A-9DAB-4C3037211D7C}" type="datetimeFigureOut">
              <a:rPr lang="hu-HU" smtClean="0"/>
              <a:pPr/>
              <a:t>2018.06.04.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8781B-8848-491C-BB3D-4A50C4BE34CE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58133842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F157C-7969-4F5A-9DAB-4C3037211D7C}" type="datetimeFigureOut">
              <a:rPr lang="hu-HU" smtClean="0"/>
              <a:pPr/>
              <a:t>2018.06.04.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8781B-8848-491C-BB3D-4A50C4BE34CE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9606807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F157C-7969-4F5A-9DAB-4C3037211D7C}" type="datetimeFigureOut">
              <a:rPr lang="hu-HU" smtClean="0"/>
              <a:pPr/>
              <a:t>2018.06.04.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8781B-8848-491C-BB3D-4A50C4BE34CE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91000950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F157C-7969-4F5A-9DAB-4C3037211D7C}" type="datetimeFigureOut">
              <a:rPr lang="hu-HU" smtClean="0"/>
              <a:pPr/>
              <a:t>2018.06.04.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8781B-8848-491C-BB3D-4A50C4BE34CE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94511646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F157C-7969-4F5A-9DAB-4C3037211D7C}" type="datetimeFigureOut">
              <a:rPr lang="hu-HU" smtClean="0"/>
              <a:pPr/>
              <a:t>2018.06.04.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8781B-8848-491C-BB3D-4A50C4BE34CE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8665262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F157C-7969-4F5A-9DAB-4C3037211D7C}" type="datetimeFigureOut">
              <a:rPr lang="hu-HU" smtClean="0"/>
              <a:pPr/>
              <a:t>2018.06.04.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8781B-8848-491C-BB3D-4A50C4BE34CE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00150478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80F157C-7969-4F5A-9DAB-4C3037211D7C}" type="datetimeFigureOut">
              <a:rPr lang="hu-HU" smtClean="0"/>
              <a:pPr/>
              <a:t>2018.06.04.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3A8781B-8848-491C-BB3D-4A50C4BE34CE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498186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 spd="slow">
    <p:push dir="u"/>
  </p:transition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927955" y="1700808"/>
            <a:ext cx="5308866" cy="1515533"/>
          </a:xfrm>
        </p:spPr>
        <p:txBody>
          <a:bodyPr/>
          <a:lstStyle/>
          <a:p>
            <a:r>
              <a:rPr lang="hu-HU" dirty="0" smtClean="0"/>
              <a:t>Holidays in Hungary</a:t>
            </a:r>
            <a:br>
              <a:rPr lang="hu-HU" dirty="0" smtClean="0"/>
            </a:br>
            <a:r>
              <a:rPr lang="hu-HU" sz="2800" dirty="0" smtClean="0"/>
              <a:t>Ünnepek Magyarországon</a:t>
            </a:r>
            <a:endParaRPr lang="hu-HU" sz="28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927955" y="4653136"/>
            <a:ext cx="5308866" cy="1377651"/>
          </a:xfrm>
        </p:spPr>
        <p:txBody>
          <a:bodyPr/>
          <a:lstStyle/>
          <a:p>
            <a:r>
              <a:rPr lang="hu-HU" dirty="0" smtClean="0"/>
              <a:t>Készítette: Janovics Gréta, Erdei Dalma, </a:t>
            </a:r>
            <a:r>
              <a:rPr lang="hu-HU" dirty="0" err="1" smtClean="0"/>
              <a:t>Andrikó</a:t>
            </a:r>
            <a:r>
              <a:rPr lang="hu-HU" dirty="0" smtClean="0"/>
              <a:t> Cintia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40889338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200" b="1" dirty="0" err="1" smtClean="0"/>
              <a:t>Labour</a:t>
            </a:r>
            <a:r>
              <a:rPr lang="hu-HU" sz="3200" b="1" dirty="0" smtClean="0"/>
              <a:t> Day</a:t>
            </a:r>
            <a:r>
              <a:rPr lang="hu-HU" sz="3200" b="1" dirty="0"/>
              <a:t/>
            </a:r>
            <a:br>
              <a:rPr lang="hu-HU" sz="3200" b="1" dirty="0"/>
            </a:br>
            <a:r>
              <a:rPr lang="hu-HU" sz="2800" dirty="0" smtClean="0"/>
              <a:t>A munka ünnepe</a:t>
            </a:r>
            <a:br>
              <a:rPr lang="hu-HU" sz="2800" dirty="0" smtClean="0"/>
            </a:br>
            <a:r>
              <a:rPr lang="hu-HU" sz="2800" dirty="0" smtClean="0"/>
              <a:t>05.01. </a:t>
            </a: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err="1" smtClean="0"/>
              <a:t>Labour</a:t>
            </a:r>
            <a:r>
              <a:rPr lang="en-US" sz="2000" dirty="0" smtClean="0"/>
              <a:t> Day is an annual holiday to celebrate the achievements of workers</a:t>
            </a:r>
            <a:r>
              <a:rPr lang="hu-HU" sz="2000" dirty="0" smtClean="0"/>
              <a:t>, </a:t>
            </a:r>
            <a:r>
              <a:rPr lang="en-US" sz="2000" dirty="0" smtClean="0"/>
              <a:t>specifically the eight-hour day movement, which advocated eight hours for work, eight hours for recreation, and eight hours for rest.</a:t>
            </a:r>
            <a:r>
              <a:rPr lang="hu-HU" sz="2000" dirty="0" smtClean="0"/>
              <a:t> In most </a:t>
            </a:r>
            <a:r>
              <a:rPr lang="hu-HU" sz="2000" dirty="0" err="1" smtClean="0"/>
              <a:t>countries</a:t>
            </a:r>
            <a:r>
              <a:rPr lang="hu-HU" sz="2000" dirty="0" smtClean="0"/>
              <a:t> </a:t>
            </a:r>
            <a:r>
              <a:rPr lang="hu-HU" sz="2000" dirty="0" err="1" smtClean="0"/>
              <a:t>this</a:t>
            </a:r>
            <a:r>
              <a:rPr lang="hu-HU" sz="2000" dirty="0" smtClean="0"/>
              <a:t> </a:t>
            </a:r>
            <a:r>
              <a:rPr lang="hu-HU" sz="2000" dirty="0" err="1" smtClean="0"/>
              <a:t>day</a:t>
            </a:r>
            <a:r>
              <a:rPr lang="hu-HU" sz="2000" dirty="0" smtClean="0"/>
              <a:t> is a </a:t>
            </a:r>
            <a:r>
              <a:rPr lang="hu-HU" sz="2000" dirty="0" err="1" smtClean="0"/>
              <a:t>day</a:t>
            </a:r>
            <a:r>
              <a:rPr lang="hu-HU" sz="2000" dirty="0" smtClean="0"/>
              <a:t> </a:t>
            </a:r>
            <a:r>
              <a:rPr lang="hu-HU" sz="2000" dirty="0" err="1" smtClean="0"/>
              <a:t>off</a:t>
            </a:r>
            <a:r>
              <a:rPr lang="hu-HU" sz="2000" dirty="0" smtClean="0"/>
              <a:t>.</a:t>
            </a:r>
          </a:p>
          <a:p>
            <a:r>
              <a:rPr lang="hu-HU" sz="2000" dirty="0" smtClean="0"/>
              <a:t>A munka ünnepe egy éves ünnep, melyen megemlékezünk a munkás réteg által elért eredményekről, melyek közül különösen fontos a nyolc órás munkanap bevezetése. Eszerint egy munkanapnak nyolc óra munkából, nyolc óra szórakozásból és nyolc óra pihenésből kell állnia. Ez a nap legtöbb országban nemzeti szünnap. 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xmlns="" val="29830528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2276872"/>
            <a:ext cx="3591495" cy="241303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262269"/>
            <a:ext cx="3744416" cy="249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800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200" b="1" dirty="0" smtClean="0"/>
              <a:t>The Day of St. </a:t>
            </a:r>
            <a:r>
              <a:rPr lang="hu-HU" sz="3200" b="1" dirty="0" err="1" smtClean="0"/>
              <a:t>Ladislas</a:t>
            </a:r>
            <a:r>
              <a:rPr lang="hu-HU" sz="3200" b="1" dirty="0" smtClean="0"/>
              <a:t> </a:t>
            </a:r>
            <a:br>
              <a:rPr lang="hu-HU" sz="3200" b="1" dirty="0" smtClean="0"/>
            </a:br>
            <a:r>
              <a:rPr lang="hu-HU" sz="2800" dirty="0" smtClean="0"/>
              <a:t>Szent László nap </a:t>
            </a:r>
            <a:br>
              <a:rPr lang="hu-HU" sz="2800" dirty="0" smtClean="0"/>
            </a:br>
            <a:r>
              <a:rPr lang="hu-HU" sz="2800" dirty="0" smtClean="0"/>
              <a:t>06.27.</a:t>
            </a: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T</a:t>
            </a:r>
            <a:r>
              <a:rPr lang="hu-HU" dirty="0" err="1" smtClean="0"/>
              <a:t>his</a:t>
            </a:r>
            <a:r>
              <a:rPr lang="hu-HU" dirty="0" smtClean="0"/>
              <a:t> </a:t>
            </a:r>
            <a:r>
              <a:rPr lang="hu-HU" dirty="0" err="1" smtClean="0"/>
              <a:t>day</a:t>
            </a:r>
            <a:r>
              <a:rPr lang="hu-HU" dirty="0" smtClean="0"/>
              <a:t> is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birthday</a:t>
            </a:r>
            <a:r>
              <a:rPr lang="hu-HU" dirty="0" smtClean="0"/>
              <a:t> of </a:t>
            </a:r>
            <a:r>
              <a:rPr lang="hu-HU" dirty="0" err="1" smtClean="0"/>
              <a:t>one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greatest</a:t>
            </a:r>
            <a:r>
              <a:rPr lang="hu-HU" dirty="0" smtClean="0"/>
              <a:t> </a:t>
            </a:r>
            <a:r>
              <a:rPr lang="hu-HU" dirty="0" err="1" smtClean="0"/>
              <a:t>kings</a:t>
            </a:r>
            <a:r>
              <a:rPr lang="hu-HU" dirty="0" smtClean="0"/>
              <a:t> </a:t>
            </a:r>
            <a:r>
              <a:rPr lang="hu-HU" dirty="0" err="1" smtClean="0"/>
              <a:t>of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Hungarian</a:t>
            </a:r>
            <a:r>
              <a:rPr lang="hu-HU" dirty="0" smtClean="0"/>
              <a:t> </a:t>
            </a:r>
            <a:r>
              <a:rPr lang="hu-HU" dirty="0" err="1" smtClean="0"/>
              <a:t>history</a:t>
            </a:r>
            <a:r>
              <a:rPr lang="hu-HU" dirty="0" smtClean="0"/>
              <a:t>, St. </a:t>
            </a:r>
            <a:r>
              <a:rPr lang="hu-HU" dirty="0" err="1" smtClean="0"/>
              <a:t>Ladislas</a:t>
            </a:r>
            <a:endParaRPr lang="hu-HU" dirty="0" smtClean="0"/>
          </a:p>
          <a:p>
            <a:r>
              <a:rPr lang="hu-HU" dirty="0" smtClean="0"/>
              <a:t>Ez a nap a magyar történelem egyik legnagyobb uralkodójának, Szent Lászlónak a születésnapja. </a:t>
            </a:r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pPr marL="0" indent="0">
              <a:buNone/>
            </a:pP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xmlns="" val="5730252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692696"/>
            <a:ext cx="3390205" cy="423775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764704"/>
            <a:ext cx="3475261" cy="248993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10004" y="3501008"/>
            <a:ext cx="3743268" cy="24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12372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8229600" cy="1143000"/>
          </a:xfrm>
        </p:spPr>
        <p:txBody>
          <a:bodyPr>
            <a:noAutofit/>
          </a:bodyPr>
          <a:lstStyle/>
          <a:p>
            <a:r>
              <a:rPr lang="hu-HU" sz="3200" b="1" dirty="0" err="1"/>
              <a:t>Siege</a:t>
            </a:r>
            <a:r>
              <a:rPr lang="hu-HU" sz="3200" b="1" dirty="0"/>
              <a:t> of Nándorfehérvár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2800" dirty="0" smtClean="0"/>
              <a:t>Nándorfehérvári diadal</a:t>
            </a:r>
            <a:br>
              <a:rPr lang="pl-PL" sz="2800" dirty="0" smtClean="0"/>
            </a:br>
            <a:r>
              <a:rPr lang="pl-PL" sz="2800" dirty="0" smtClean="0"/>
              <a:t>07.22.</a:t>
            </a: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99592" y="2636912"/>
            <a:ext cx="7427168" cy="3057203"/>
          </a:xfrm>
        </p:spPr>
        <p:txBody>
          <a:bodyPr>
            <a:normAutofit fontScale="77500" lnSpcReduction="20000"/>
          </a:bodyPr>
          <a:lstStyle/>
          <a:p>
            <a:r>
              <a:rPr lang="hu-HU" sz="2800" dirty="0" err="1" smtClean="0"/>
              <a:t>On</a:t>
            </a:r>
            <a:r>
              <a:rPr lang="hu-HU" sz="2800" dirty="0" smtClean="0"/>
              <a:t> </a:t>
            </a:r>
            <a:r>
              <a:rPr lang="hu-HU" sz="2800" dirty="0" err="1" smtClean="0"/>
              <a:t>this</a:t>
            </a:r>
            <a:r>
              <a:rPr lang="hu-HU" sz="2800" dirty="0" smtClean="0"/>
              <a:t> </a:t>
            </a:r>
            <a:r>
              <a:rPr lang="hu-HU" sz="2800" dirty="0" err="1" smtClean="0"/>
              <a:t>day</a:t>
            </a:r>
            <a:r>
              <a:rPr lang="hu-HU" sz="2800" dirty="0" smtClean="0"/>
              <a:t> in </a:t>
            </a:r>
            <a:r>
              <a:rPr lang="hu-HU" sz="2800" dirty="0" err="1" smtClean="0"/>
              <a:t>history</a:t>
            </a:r>
            <a:r>
              <a:rPr lang="hu-HU" sz="2800" dirty="0" smtClean="0"/>
              <a:t> </a:t>
            </a:r>
            <a:r>
              <a:rPr lang="hu-HU" sz="2800" dirty="0" err="1" smtClean="0"/>
              <a:t>the</a:t>
            </a:r>
            <a:r>
              <a:rPr lang="hu-HU" sz="2800" dirty="0" smtClean="0"/>
              <a:t> </a:t>
            </a:r>
            <a:r>
              <a:rPr lang="hu-HU" sz="2800" dirty="0" err="1" smtClean="0"/>
              <a:t>Hungarian</a:t>
            </a:r>
            <a:r>
              <a:rPr lang="hu-HU" sz="2800" dirty="0" smtClean="0"/>
              <a:t> </a:t>
            </a:r>
            <a:r>
              <a:rPr lang="hu-HU" sz="2800" dirty="0" err="1" smtClean="0"/>
              <a:t>troops</a:t>
            </a:r>
            <a:r>
              <a:rPr lang="hu-HU" sz="2800" dirty="0" smtClean="0"/>
              <a:t> </a:t>
            </a:r>
            <a:r>
              <a:rPr lang="hu-HU" sz="2800" dirty="0" err="1" smtClean="0"/>
              <a:t>forced</a:t>
            </a:r>
            <a:r>
              <a:rPr lang="hu-HU" sz="2800" dirty="0" smtClean="0"/>
              <a:t> </a:t>
            </a:r>
            <a:r>
              <a:rPr lang="hu-HU" sz="2800" dirty="0" err="1" smtClean="0"/>
              <a:t>the</a:t>
            </a:r>
            <a:r>
              <a:rPr lang="hu-HU" sz="2800" dirty="0" smtClean="0"/>
              <a:t> </a:t>
            </a:r>
            <a:r>
              <a:rPr lang="hu-HU" sz="2800" dirty="0" err="1" smtClean="0"/>
              <a:t>Ottoman</a:t>
            </a:r>
            <a:r>
              <a:rPr lang="hu-HU" sz="2800" dirty="0" smtClean="0"/>
              <a:t> Empire </a:t>
            </a:r>
            <a:r>
              <a:rPr lang="hu-HU" sz="2800" dirty="0" err="1" smtClean="0"/>
              <a:t>to</a:t>
            </a:r>
            <a:r>
              <a:rPr lang="hu-HU" sz="2800" dirty="0" smtClean="0"/>
              <a:t> </a:t>
            </a:r>
            <a:r>
              <a:rPr lang="hu-HU" sz="2800" dirty="0" err="1" smtClean="0"/>
              <a:t>retreat</a:t>
            </a:r>
            <a:r>
              <a:rPr lang="hu-HU" sz="2800" dirty="0" smtClean="0"/>
              <a:t> </a:t>
            </a:r>
            <a:r>
              <a:rPr lang="hu-HU" sz="2800" dirty="0" err="1" smtClean="0"/>
              <a:t>from</a:t>
            </a:r>
            <a:r>
              <a:rPr lang="hu-HU" sz="2800" dirty="0" smtClean="0"/>
              <a:t> </a:t>
            </a:r>
            <a:r>
              <a:rPr lang="hu-HU" sz="2800" dirty="0" err="1" smtClean="0"/>
              <a:t>Belgrade</a:t>
            </a:r>
            <a:r>
              <a:rPr lang="hu-HU" sz="2800" dirty="0" smtClean="0"/>
              <a:t>. </a:t>
            </a:r>
            <a:r>
              <a:rPr lang="en-US" sz="2800" dirty="0"/>
              <a:t>The Pope celebrated the victory as well</a:t>
            </a:r>
            <a:r>
              <a:rPr lang="en-US" sz="2800" dirty="0" smtClean="0"/>
              <a:t>,</a:t>
            </a:r>
            <a:r>
              <a:rPr lang="hu-HU" sz="2800" dirty="0" smtClean="0"/>
              <a:t> and </a:t>
            </a:r>
            <a:r>
              <a:rPr lang="hu-HU" sz="2800" dirty="0" err="1" smtClean="0"/>
              <a:t>ordered</a:t>
            </a:r>
            <a:r>
              <a:rPr lang="en-US" sz="2800" dirty="0" smtClean="0"/>
              <a:t> the </a:t>
            </a:r>
            <a:r>
              <a:rPr lang="en-US" sz="2800" dirty="0"/>
              <a:t>noon bell ritual </a:t>
            </a:r>
            <a:r>
              <a:rPr lang="hu-HU" sz="2800" dirty="0" err="1" smtClean="0"/>
              <a:t>for</a:t>
            </a:r>
            <a:r>
              <a:rPr lang="hu-HU" sz="2800" dirty="0" smtClean="0"/>
              <a:t> </a:t>
            </a:r>
            <a:r>
              <a:rPr lang="hu-HU" sz="2800" dirty="0" err="1" smtClean="0"/>
              <a:t>the</a:t>
            </a:r>
            <a:r>
              <a:rPr lang="hu-HU" sz="2800" dirty="0" smtClean="0"/>
              <a:t> </a:t>
            </a:r>
            <a:r>
              <a:rPr lang="hu-HU" sz="2800" dirty="0" err="1" smtClean="0"/>
              <a:t>defenders</a:t>
            </a:r>
            <a:r>
              <a:rPr lang="hu-HU" sz="2800" dirty="0" smtClean="0"/>
              <a:t> of </a:t>
            </a:r>
            <a:r>
              <a:rPr lang="hu-HU" sz="2800" dirty="0" err="1" smtClean="0"/>
              <a:t>the</a:t>
            </a:r>
            <a:r>
              <a:rPr lang="hu-HU" sz="2800" dirty="0" smtClean="0"/>
              <a:t> </a:t>
            </a:r>
            <a:r>
              <a:rPr lang="hu-HU" sz="2800" dirty="0" err="1" smtClean="0"/>
              <a:t>fortress</a:t>
            </a:r>
            <a:r>
              <a:rPr lang="en-US" sz="2800" dirty="0" smtClean="0"/>
              <a:t>. </a:t>
            </a:r>
            <a:r>
              <a:rPr lang="en-US" sz="2800" dirty="0"/>
              <a:t>The day of the victory, 22 July, has been a memorial day in Hungary ever since. </a:t>
            </a:r>
            <a:endParaRPr lang="hu-HU" sz="2800" dirty="0" smtClean="0"/>
          </a:p>
          <a:p>
            <a:r>
              <a:rPr lang="hu-HU" sz="2800" dirty="0" smtClean="0"/>
              <a:t>Ezen a napon a magyar csapatok sikeresen visszavonulásra késztették az Oszmán Birodalom erőit Belgrád alól. A győzelmet a Pápa is ünnepelve fogadta és elrendelte, hogy a déli harangok az erőd védőiért szóljanak. A győzelem napja, július 22, azóta is a megemlékezés napja Magyarországon.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xmlns="" val="41059893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764704"/>
            <a:ext cx="2949897" cy="331167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1233845"/>
            <a:ext cx="3518694" cy="237339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9792" y="2996952"/>
            <a:ext cx="3504406" cy="312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58960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3200" b="1" dirty="0" smtClean="0"/>
              <a:t>The National </a:t>
            </a:r>
            <a:r>
              <a:rPr lang="hu-HU" sz="3200" b="1" dirty="0" err="1" smtClean="0"/>
              <a:t>Holiday</a:t>
            </a:r>
            <a:r>
              <a:rPr lang="hu-HU" sz="3200" b="1" dirty="0" smtClean="0"/>
              <a:t> of Hungary</a:t>
            </a:r>
            <a:br>
              <a:rPr lang="hu-HU" sz="3200" b="1" dirty="0" smtClean="0"/>
            </a:br>
            <a:r>
              <a:rPr lang="en-US" sz="2800" dirty="0" err="1" smtClean="0"/>
              <a:t>Államalapítás</a:t>
            </a:r>
            <a:r>
              <a:rPr lang="en-US" sz="2800" dirty="0" smtClean="0"/>
              <a:t> </a:t>
            </a:r>
            <a:r>
              <a:rPr lang="en-US" sz="2800" dirty="0" err="1" smtClean="0"/>
              <a:t>ünnepe</a:t>
            </a:r>
            <a:r>
              <a:rPr lang="hu-HU" sz="2800" dirty="0"/>
              <a:t/>
            </a:r>
            <a:br>
              <a:rPr lang="hu-HU" sz="2800" dirty="0"/>
            </a:br>
            <a:r>
              <a:rPr lang="hu-HU" sz="2800" dirty="0" smtClean="0"/>
              <a:t>08.20</a:t>
            </a:r>
            <a:r>
              <a:rPr lang="pl-PL" sz="2800" dirty="0" smtClean="0"/>
              <a:t>.</a:t>
            </a:r>
            <a:endParaRPr lang="hu-HU" sz="2800" dirty="0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It’s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official</a:t>
            </a:r>
            <a:r>
              <a:rPr lang="hu-HU" dirty="0" smtClean="0"/>
              <a:t> </a:t>
            </a:r>
            <a:r>
              <a:rPr lang="hu-HU" dirty="0" err="1" smtClean="0"/>
              <a:t>national</a:t>
            </a:r>
            <a:r>
              <a:rPr lang="hu-HU" dirty="0" smtClean="0"/>
              <a:t> </a:t>
            </a:r>
            <a:r>
              <a:rPr lang="hu-HU" dirty="0" err="1" smtClean="0"/>
              <a:t>holiday</a:t>
            </a:r>
            <a:r>
              <a:rPr lang="hu-HU" dirty="0" smtClean="0"/>
              <a:t> of Hungary </a:t>
            </a:r>
            <a:r>
              <a:rPr lang="hu-HU" dirty="0" err="1" smtClean="0"/>
              <a:t>when</a:t>
            </a:r>
            <a:r>
              <a:rPr lang="hu-HU" dirty="0" smtClean="0"/>
              <a:t> </a:t>
            </a:r>
            <a:r>
              <a:rPr lang="hu-HU" dirty="0" err="1" smtClean="0"/>
              <a:t>we</a:t>
            </a:r>
            <a:r>
              <a:rPr lang="hu-HU" dirty="0" smtClean="0"/>
              <a:t> </a:t>
            </a:r>
            <a:r>
              <a:rPr lang="hu-HU" dirty="0" err="1" smtClean="0"/>
              <a:t>celebrate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birth</a:t>
            </a:r>
            <a:r>
              <a:rPr lang="hu-HU" dirty="0" smtClean="0"/>
              <a:t> of </a:t>
            </a:r>
            <a:r>
              <a:rPr lang="hu-HU" dirty="0" err="1" smtClean="0"/>
              <a:t>our</a:t>
            </a:r>
            <a:r>
              <a:rPr lang="hu-HU" dirty="0" smtClean="0"/>
              <a:t> </a:t>
            </a:r>
            <a:r>
              <a:rPr lang="hu-HU" dirty="0" err="1" smtClean="0"/>
              <a:t>nation</a:t>
            </a:r>
            <a:r>
              <a:rPr lang="hu-HU" dirty="0" smtClean="0"/>
              <a:t> and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reign</a:t>
            </a:r>
            <a:r>
              <a:rPr lang="hu-HU" dirty="0" smtClean="0"/>
              <a:t> of St. Steven.</a:t>
            </a:r>
          </a:p>
          <a:p>
            <a:r>
              <a:rPr lang="hu-HU" dirty="0" smtClean="0"/>
              <a:t>Magyarország nemzeti ünnepe és hivatalos állami ünnepe az államalapítás az államalapítás és az államalapító Szent István király emlékére.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2207189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836712"/>
            <a:ext cx="3822866" cy="286007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2261107"/>
            <a:ext cx="4037037" cy="269135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3846812"/>
            <a:ext cx="3316957" cy="221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81286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/>
            </a:r>
            <a:br>
              <a:rPr lang="hu-HU" dirty="0" smtClean="0"/>
            </a:br>
            <a:r>
              <a:rPr lang="hu-HU" dirty="0" err="1" smtClean="0"/>
              <a:t>Herding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St. </a:t>
            </a:r>
            <a:r>
              <a:rPr lang="hu-HU" dirty="0" err="1" smtClean="0"/>
              <a:t>Michael’s</a:t>
            </a:r>
            <a:r>
              <a:rPr lang="hu-HU" dirty="0" smtClean="0"/>
              <a:t> </a:t>
            </a:r>
            <a:r>
              <a:rPr lang="hu-HU" dirty="0"/>
              <a:t>D</a:t>
            </a:r>
            <a:r>
              <a:rPr lang="hu-HU" dirty="0" smtClean="0"/>
              <a:t>ay</a:t>
            </a:r>
            <a:br>
              <a:rPr lang="hu-HU" dirty="0" smtClean="0"/>
            </a:br>
            <a:r>
              <a:rPr lang="hu-HU" sz="3100" dirty="0" smtClean="0"/>
              <a:t>Szent Mihály-napi behajtás</a:t>
            </a:r>
            <a:br>
              <a:rPr lang="hu-HU" sz="3100" dirty="0" smtClean="0"/>
            </a:br>
            <a:r>
              <a:rPr lang="hu-HU" sz="3100" dirty="0" smtClean="0"/>
              <a:t>09.29.</a:t>
            </a:r>
            <a:br>
              <a:rPr lang="hu-HU" sz="3100" dirty="0" smtClean="0"/>
            </a:br>
            <a:endParaRPr lang="hu-HU" sz="31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According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Hungarian</a:t>
            </a:r>
            <a:r>
              <a:rPr lang="hu-HU" dirty="0" smtClean="0"/>
              <a:t> </a:t>
            </a:r>
            <a:r>
              <a:rPr lang="hu-HU" dirty="0" err="1" smtClean="0"/>
              <a:t>folklore</a:t>
            </a:r>
            <a:r>
              <a:rPr lang="hu-HU" dirty="0" smtClean="0"/>
              <a:t> </a:t>
            </a:r>
            <a:r>
              <a:rPr lang="hu-HU" dirty="0" err="1" smtClean="0"/>
              <a:t>stock</a:t>
            </a:r>
            <a:r>
              <a:rPr lang="hu-HU" dirty="0" smtClean="0"/>
              <a:t> is </a:t>
            </a:r>
            <a:r>
              <a:rPr lang="hu-HU" dirty="0" err="1" smtClean="0"/>
              <a:t>herding</a:t>
            </a:r>
            <a:r>
              <a:rPr lang="hu-HU" dirty="0" smtClean="0"/>
              <a:t> </a:t>
            </a:r>
            <a:r>
              <a:rPr lang="hu-HU" dirty="0" err="1" smtClean="0"/>
              <a:t>from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meadow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this</a:t>
            </a:r>
            <a:r>
              <a:rPr lang="hu-HU" dirty="0" smtClean="0"/>
              <a:t> </a:t>
            </a:r>
            <a:r>
              <a:rPr lang="hu-HU" dirty="0" err="1" smtClean="0"/>
              <a:t>day</a:t>
            </a:r>
            <a:r>
              <a:rPr lang="hu-HU" dirty="0" smtClean="0"/>
              <a:t>.</a:t>
            </a:r>
          </a:p>
          <a:p>
            <a:r>
              <a:rPr lang="hu-HU" dirty="0" smtClean="0"/>
              <a:t>A </a:t>
            </a:r>
            <a:r>
              <a:rPr lang="hu-HU" dirty="0"/>
              <a:t>népi hagyomány szerint ezen a napon terelik be a mezőről a jószágot. </a:t>
            </a:r>
          </a:p>
        </p:txBody>
      </p:sp>
    </p:spTree>
    <p:extLst>
      <p:ext uri="{BB962C8B-B14F-4D97-AF65-F5344CB8AC3E}">
        <p14:creationId xmlns:p14="http://schemas.microsoft.com/office/powerpoint/2010/main" xmlns="" val="1207481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2492896"/>
            <a:ext cx="3388497" cy="237584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2492896"/>
            <a:ext cx="3537744" cy="234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83934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sz="4400" b="1" dirty="0" smtClean="0"/>
              <a:t>New Year</a:t>
            </a:r>
            <a:br>
              <a:rPr lang="hu-HU" sz="4400" b="1" dirty="0" smtClean="0"/>
            </a:br>
            <a:r>
              <a:rPr lang="hu-HU" sz="3100" dirty="0" smtClean="0"/>
              <a:t>Újév</a:t>
            </a:r>
            <a:br>
              <a:rPr lang="hu-HU" sz="3100" dirty="0" smtClean="0"/>
            </a:br>
            <a:r>
              <a:rPr lang="hu-HU" sz="3100" dirty="0" smtClean="0"/>
              <a:t>01.01.</a:t>
            </a:r>
            <a:endParaRPr lang="hu-HU" sz="31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73932" y="2708920"/>
            <a:ext cx="7416824" cy="2880320"/>
          </a:xfrm>
        </p:spPr>
        <p:txBody>
          <a:bodyPr/>
          <a:lstStyle/>
          <a:p>
            <a:r>
              <a:rPr lang="hu-HU" dirty="0" err="1" smtClean="0"/>
              <a:t>Hungarians</a:t>
            </a:r>
            <a:r>
              <a:rPr lang="hu-HU" dirty="0" smtClean="0"/>
              <a:t> </a:t>
            </a:r>
            <a:r>
              <a:rPr lang="hu-HU" dirty="0" err="1" smtClean="0"/>
              <a:t>celebrate</a:t>
            </a:r>
            <a:r>
              <a:rPr lang="hu-HU" dirty="0" smtClean="0"/>
              <a:t> New Year’s Eve in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same</a:t>
            </a:r>
            <a:r>
              <a:rPr lang="hu-HU" dirty="0" smtClean="0"/>
              <a:t> </a:t>
            </a:r>
            <a:r>
              <a:rPr lang="hu-HU" dirty="0" err="1" smtClean="0"/>
              <a:t>way</a:t>
            </a:r>
            <a:r>
              <a:rPr lang="hu-HU" dirty="0" smtClean="0"/>
              <a:t> </a:t>
            </a:r>
            <a:r>
              <a:rPr lang="hu-HU" dirty="0" err="1" smtClean="0"/>
              <a:t>as</a:t>
            </a:r>
            <a:r>
              <a:rPr lang="hu-HU" dirty="0" smtClean="0"/>
              <a:t> most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people</a:t>
            </a:r>
            <a:r>
              <a:rPr lang="hu-HU" dirty="0" smtClean="0"/>
              <a:t> </a:t>
            </a:r>
            <a:r>
              <a:rPr lang="hu-HU" dirty="0" err="1" smtClean="0"/>
              <a:t>from</a:t>
            </a:r>
            <a:r>
              <a:rPr lang="hu-HU" dirty="0" smtClean="0"/>
              <a:t> </a:t>
            </a:r>
            <a:r>
              <a:rPr lang="hu-HU" dirty="0" err="1" smtClean="0"/>
              <a:t>other</a:t>
            </a:r>
            <a:r>
              <a:rPr lang="hu-HU" dirty="0" smtClean="0"/>
              <a:t> </a:t>
            </a:r>
            <a:r>
              <a:rPr lang="hu-HU" dirty="0" err="1" smtClean="0"/>
              <a:t>parts</a:t>
            </a:r>
            <a:r>
              <a:rPr lang="hu-HU" dirty="0" smtClean="0"/>
              <a:t> </a:t>
            </a:r>
            <a:r>
              <a:rPr lang="hu-HU" dirty="0" err="1" smtClean="0"/>
              <a:t>of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world</a:t>
            </a:r>
            <a:r>
              <a:rPr lang="hu-HU" dirty="0" smtClean="0"/>
              <a:t>. </a:t>
            </a:r>
            <a:r>
              <a:rPr lang="hu-HU" dirty="0" err="1" smtClean="0"/>
              <a:t>They</a:t>
            </a:r>
            <a:r>
              <a:rPr lang="hu-HU" dirty="0" smtClean="0"/>
              <a:t> hold </a:t>
            </a:r>
            <a:r>
              <a:rPr lang="hu-HU" dirty="0" err="1" smtClean="0"/>
              <a:t>parties</a:t>
            </a:r>
            <a:r>
              <a:rPr lang="hu-HU" dirty="0" smtClean="0"/>
              <a:t> and </a:t>
            </a:r>
            <a:r>
              <a:rPr lang="hu-HU" dirty="0" err="1" smtClean="0"/>
              <a:t>toast</a:t>
            </a:r>
            <a:r>
              <a:rPr lang="hu-HU" dirty="0" smtClean="0"/>
              <a:t> </a:t>
            </a:r>
            <a:r>
              <a:rPr lang="hu-HU" dirty="0" err="1" smtClean="0"/>
              <a:t>at</a:t>
            </a:r>
            <a:r>
              <a:rPr lang="hu-HU" dirty="0" smtClean="0"/>
              <a:t> </a:t>
            </a:r>
            <a:r>
              <a:rPr lang="hu-HU" dirty="0" err="1" smtClean="0"/>
              <a:t>midnight</a:t>
            </a:r>
            <a:r>
              <a:rPr lang="hu-HU" dirty="0" smtClean="0"/>
              <a:t>.</a:t>
            </a:r>
          </a:p>
          <a:p>
            <a:r>
              <a:rPr lang="hu-HU" dirty="0" smtClean="0"/>
              <a:t>A magyarok ugyanúgy ünneplik az Újévet, mint a legtöbb ember a világ más részein. Partikat tartanak és koccintanak éjfélkor.</a:t>
            </a:r>
          </a:p>
          <a:p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xmlns="" val="1649874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3600" b="1" dirty="0" smtClean="0"/>
              <a:t>1956 </a:t>
            </a:r>
            <a:r>
              <a:rPr lang="hu-HU" sz="3600" b="1" dirty="0" err="1" smtClean="0"/>
              <a:t>Revolution</a:t>
            </a:r>
            <a:r>
              <a:rPr lang="hu-HU" sz="3600" b="1" dirty="0" smtClean="0"/>
              <a:t> </a:t>
            </a:r>
            <a:r>
              <a:rPr lang="hu-HU" sz="3600" b="1" dirty="0" err="1" smtClean="0"/>
              <a:t>Memorial</a:t>
            </a:r>
            <a:r>
              <a:rPr lang="hu-HU" sz="3600" b="1" dirty="0" smtClean="0"/>
              <a:t> Day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sz="2700" dirty="0" smtClean="0"/>
              <a:t>Az 1956-os forradalom és szabadságharc emléknapja</a:t>
            </a:r>
            <a:br>
              <a:rPr lang="hu-HU" sz="2700" dirty="0" smtClean="0"/>
            </a:br>
            <a:r>
              <a:rPr lang="hu-HU" sz="2700" dirty="0" smtClean="0"/>
              <a:t>10.23.</a:t>
            </a:r>
            <a:endParaRPr lang="hu-HU" sz="27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dirty="0" err="1" smtClean="0"/>
              <a:t>Hungarian</a:t>
            </a:r>
            <a:r>
              <a:rPr lang="hu-HU" dirty="0" smtClean="0"/>
              <a:t> </a:t>
            </a:r>
            <a:r>
              <a:rPr lang="hu-HU" dirty="0" err="1" smtClean="0"/>
              <a:t>revolution</a:t>
            </a:r>
            <a:r>
              <a:rPr lang="hu-HU" dirty="0" smtClean="0"/>
              <a:t> of 1956 </a:t>
            </a:r>
            <a:r>
              <a:rPr lang="hu-HU" dirty="0" err="1" smtClean="0"/>
              <a:t>it</a:t>
            </a:r>
            <a:r>
              <a:rPr lang="hu-HU" dirty="0" smtClean="0"/>
              <a:t> </a:t>
            </a:r>
            <a:r>
              <a:rPr lang="hu-HU" dirty="0" err="1" smtClean="0"/>
              <a:t>was</a:t>
            </a:r>
            <a:r>
              <a:rPr lang="hu-HU" dirty="0" smtClean="0"/>
              <a:t> </a:t>
            </a:r>
            <a:r>
              <a:rPr lang="hu-HU" dirty="0" err="1" smtClean="0"/>
              <a:t>nationwide</a:t>
            </a:r>
            <a:r>
              <a:rPr lang="hu-HU" dirty="0" smtClean="0"/>
              <a:t> </a:t>
            </a:r>
            <a:r>
              <a:rPr lang="hu-HU" dirty="0" err="1" smtClean="0"/>
              <a:t>revolt</a:t>
            </a:r>
            <a:r>
              <a:rPr lang="hu-HU" dirty="0" smtClean="0"/>
              <a:t> </a:t>
            </a:r>
            <a:r>
              <a:rPr lang="hu-HU" dirty="0" err="1" smtClean="0"/>
              <a:t>against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communist</a:t>
            </a:r>
            <a:r>
              <a:rPr lang="hu-HU" dirty="0" smtClean="0"/>
              <a:t> </a:t>
            </a:r>
            <a:r>
              <a:rPr lang="hu-HU" dirty="0" err="1" smtClean="0"/>
              <a:t>government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Hungarian</a:t>
            </a:r>
            <a:r>
              <a:rPr lang="hu-HU" dirty="0" smtClean="0"/>
              <a:t> </a:t>
            </a:r>
            <a:r>
              <a:rPr lang="hu-HU" dirty="0" err="1" smtClean="0"/>
              <a:t>People’s</a:t>
            </a:r>
            <a:r>
              <a:rPr lang="hu-HU" dirty="0" smtClean="0"/>
              <a:t> </a:t>
            </a:r>
            <a:r>
              <a:rPr lang="hu-HU" dirty="0" err="1" smtClean="0"/>
              <a:t>Republic</a:t>
            </a:r>
            <a:r>
              <a:rPr lang="hu-HU" dirty="0" smtClean="0"/>
              <a:t> and </a:t>
            </a:r>
            <a:r>
              <a:rPr lang="hu-HU" dirty="0" err="1" smtClean="0"/>
              <a:t>its</a:t>
            </a:r>
            <a:r>
              <a:rPr lang="hu-HU" dirty="0" smtClean="0"/>
              <a:t> </a:t>
            </a:r>
            <a:r>
              <a:rPr lang="hu-HU" dirty="0" err="1" smtClean="0"/>
              <a:t>Soviet-imposed</a:t>
            </a:r>
            <a:r>
              <a:rPr lang="hu-HU" dirty="0" smtClean="0"/>
              <a:t> </a:t>
            </a:r>
            <a:r>
              <a:rPr lang="hu-HU" dirty="0" err="1" smtClean="0"/>
              <a:t>policies</a:t>
            </a:r>
            <a:r>
              <a:rPr lang="hu-HU" dirty="0" smtClean="0"/>
              <a:t>. </a:t>
            </a:r>
            <a:r>
              <a:rPr lang="hu-HU" dirty="0" err="1" smtClean="0"/>
              <a:t>It</a:t>
            </a:r>
            <a:r>
              <a:rPr lang="hu-HU" dirty="0" smtClean="0"/>
              <a:t> </a:t>
            </a:r>
            <a:r>
              <a:rPr lang="hu-HU" dirty="0" err="1" smtClean="0"/>
              <a:t>was</a:t>
            </a:r>
            <a:r>
              <a:rPr lang="hu-HU" dirty="0" smtClean="0"/>
              <a:t> </a:t>
            </a:r>
            <a:r>
              <a:rPr lang="hu-HU" dirty="0" err="1" smtClean="0"/>
              <a:t>one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most </a:t>
            </a:r>
            <a:r>
              <a:rPr lang="hu-HU" dirty="0" err="1" smtClean="0"/>
              <a:t>prominent</a:t>
            </a:r>
            <a:r>
              <a:rPr lang="hu-HU" dirty="0" smtClean="0"/>
              <a:t> </a:t>
            </a:r>
            <a:r>
              <a:rPr lang="hu-HU" dirty="0" err="1" smtClean="0"/>
              <a:t>event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Hungarian</a:t>
            </a:r>
            <a:r>
              <a:rPr lang="hu-HU" dirty="0" smtClean="0"/>
              <a:t> </a:t>
            </a:r>
            <a:r>
              <a:rPr lang="hu-HU" dirty="0" err="1" smtClean="0"/>
              <a:t>history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20th </a:t>
            </a:r>
            <a:r>
              <a:rPr lang="hu-HU" dirty="0" err="1" smtClean="0"/>
              <a:t>century</a:t>
            </a:r>
            <a:r>
              <a:rPr lang="hu-HU" dirty="0" smtClean="0"/>
              <a:t>.</a:t>
            </a:r>
          </a:p>
          <a:p>
            <a:r>
              <a:rPr lang="hu-HU" dirty="0" smtClean="0"/>
              <a:t>Az </a:t>
            </a:r>
            <a:r>
              <a:rPr lang="hu-HU" dirty="0"/>
              <a:t>1956-os forradalom és szabadságharc Magyarország népének a sztálinista terror elleni forradalma és a szovjet megszállás ellen folytatott szabadságharca, amely a 20. századi magyar történelem egyik legmeghatározóbb eseménye volt.</a:t>
            </a:r>
          </a:p>
        </p:txBody>
      </p:sp>
    </p:spTree>
    <p:extLst>
      <p:ext uri="{BB962C8B-B14F-4D97-AF65-F5344CB8AC3E}">
        <p14:creationId xmlns:p14="http://schemas.microsoft.com/office/powerpoint/2010/main" xmlns="" val="37731202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5736" y="692696"/>
            <a:ext cx="3832281" cy="214372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692696"/>
            <a:ext cx="3096344" cy="305524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2924944"/>
            <a:ext cx="4379979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56191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76866" y="692696"/>
            <a:ext cx="6798734" cy="1303867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/>
            </a:r>
            <a:br>
              <a:rPr lang="hu-HU" dirty="0" smtClean="0"/>
            </a:br>
            <a:r>
              <a:rPr lang="hu-HU" b="1" dirty="0" err="1"/>
              <a:t>All</a:t>
            </a:r>
            <a:r>
              <a:rPr lang="hu-HU" b="1" dirty="0"/>
              <a:t> </a:t>
            </a:r>
            <a:r>
              <a:rPr lang="hu-HU" b="1" dirty="0" err="1"/>
              <a:t>Souls</a:t>
            </a:r>
            <a:r>
              <a:rPr lang="hu-HU" b="1" dirty="0"/>
              <a:t>' Day</a:t>
            </a:r>
            <a:br>
              <a:rPr lang="hu-HU" b="1" dirty="0"/>
            </a:br>
            <a:r>
              <a:rPr lang="hu-HU" sz="3100" dirty="0"/>
              <a:t>Halottak </a:t>
            </a:r>
            <a:r>
              <a:rPr lang="hu-HU" sz="3100" dirty="0" smtClean="0"/>
              <a:t>napja</a:t>
            </a:r>
            <a:br>
              <a:rPr lang="hu-HU" sz="3100" dirty="0" smtClean="0"/>
            </a:br>
            <a:r>
              <a:rPr lang="hu-HU" sz="3100" dirty="0" smtClean="0"/>
              <a:t>11.02.</a:t>
            </a:r>
            <a:endParaRPr lang="hu-HU" sz="31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It</a:t>
            </a:r>
            <a:r>
              <a:rPr lang="hu-HU" dirty="0"/>
              <a:t> is a </a:t>
            </a:r>
            <a:r>
              <a:rPr lang="hu-HU" dirty="0" err="1"/>
              <a:t>christian</a:t>
            </a:r>
            <a:r>
              <a:rPr lang="hu-HU" dirty="0"/>
              <a:t> </a:t>
            </a:r>
            <a:r>
              <a:rPr lang="hu-HU" dirty="0" err="1"/>
              <a:t>festival</a:t>
            </a:r>
            <a:r>
              <a:rPr lang="hu-HU" dirty="0"/>
              <a:t> </a:t>
            </a:r>
            <a:r>
              <a:rPr lang="hu-HU" dirty="0" err="1"/>
              <a:t>which</a:t>
            </a:r>
            <a:r>
              <a:rPr lang="hu-HU" dirty="0"/>
              <a:t> </a:t>
            </a:r>
            <a:r>
              <a:rPr lang="hu-HU" dirty="0" err="1"/>
              <a:t>commemorates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faithful</a:t>
            </a:r>
            <a:r>
              <a:rPr lang="hu-HU" dirty="0"/>
              <a:t> </a:t>
            </a:r>
            <a:r>
              <a:rPr lang="hu-HU" dirty="0" err="1"/>
              <a:t>departed</a:t>
            </a:r>
            <a:r>
              <a:rPr lang="hu-HU" dirty="0"/>
              <a:t>.</a:t>
            </a:r>
          </a:p>
          <a:p>
            <a:r>
              <a:rPr lang="hu-HU" dirty="0" smtClean="0"/>
              <a:t>A halottak napja keresztény ünnep az elhunyt, de az üdvösséget még el nem nyert, a tisztítótűzben lévő hívekért.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33517322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836712"/>
            <a:ext cx="3605783" cy="239457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1916832"/>
            <a:ext cx="3933056" cy="297710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6375" y="3307177"/>
            <a:ext cx="3573016" cy="267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72274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err="1" smtClean="0"/>
              <a:t>Christmas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sz="3100" dirty="0" smtClean="0"/>
              <a:t>Karácsony</a:t>
            </a:r>
            <a:br>
              <a:rPr lang="hu-HU" sz="3100" dirty="0" smtClean="0"/>
            </a:br>
            <a:r>
              <a:rPr lang="hu-HU" sz="3100" dirty="0" smtClean="0"/>
              <a:t>12.25-26.</a:t>
            </a:r>
            <a:endParaRPr lang="hu-HU" sz="31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Christmas</a:t>
            </a:r>
            <a:r>
              <a:rPr lang="hu-HU" dirty="0" smtClean="0"/>
              <a:t> is </a:t>
            </a:r>
            <a:r>
              <a:rPr lang="hu-HU" dirty="0" err="1" smtClean="0"/>
              <a:t>one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biggest</a:t>
            </a:r>
            <a:r>
              <a:rPr lang="hu-HU" dirty="0" smtClean="0"/>
              <a:t> </a:t>
            </a:r>
            <a:r>
              <a:rPr lang="hu-HU" dirty="0" err="1" smtClean="0"/>
              <a:t>christian</a:t>
            </a:r>
            <a:r>
              <a:rPr lang="hu-HU" dirty="0" smtClean="0"/>
              <a:t> </a:t>
            </a:r>
            <a:r>
              <a:rPr lang="hu-HU" dirty="0" err="1" smtClean="0"/>
              <a:t>holiday</a:t>
            </a:r>
            <a:r>
              <a:rPr lang="hu-HU" dirty="0" smtClean="0"/>
              <a:t> </a:t>
            </a:r>
            <a:r>
              <a:rPr lang="hu-HU" dirty="0" err="1" smtClean="0"/>
              <a:t>which</a:t>
            </a:r>
            <a:r>
              <a:rPr lang="hu-HU" dirty="0" smtClean="0"/>
              <a:t> </a:t>
            </a:r>
            <a:r>
              <a:rPr lang="hu-HU" dirty="0" err="1" smtClean="0"/>
              <a:t>celebrates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birth</a:t>
            </a:r>
            <a:r>
              <a:rPr lang="hu-HU" dirty="0" smtClean="0"/>
              <a:t> </a:t>
            </a:r>
            <a:r>
              <a:rPr lang="hu-HU" dirty="0" err="1" smtClean="0"/>
              <a:t>of</a:t>
            </a:r>
            <a:r>
              <a:rPr lang="hu-HU" dirty="0" smtClean="0"/>
              <a:t> </a:t>
            </a:r>
            <a:r>
              <a:rPr lang="hu-HU" dirty="0" err="1" smtClean="0"/>
              <a:t>Jesus</a:t>
            </a:r>
            <a:r>
              <a:rPr lang="hu-HU" dirty="0" smtClean="0"/>
              <a:t>. </a:t>
            </a:r>
            <a:r>
              <a:rPr lang="hu-HU" dirty="0" err="1" smtClean="0"/>
              <a:t>We</a:t>
            </a:r>
            <a:r>
              <a:rPr lang="hu-HU" dirty="0" smtClean="0"/>
              <a:t> </a:t>
            </a:r>
            <a:r>
              <a:rPr lang="hu-HU" dirty="0" err="1" smtClean="0"/>
              <a:t>decorate</a:t>
            </a:r>
            <a:r>
              <a:rPr lang="hu-HU" dirty="0" smtClean="0"/>
              <a:t> </a:t>
            </a:r>
            <a:r>
              <a:rPr lang="hu-HU" dirty="0" err="1" smtClean="0"/>
              <a:t>Christmas</a:t>
            </a:r>
            <a:r>
              <a:rPr lang="hu-HU" dirty="0" smtClean="0"/>
              <a:t> </a:t>
            </a:r>
            <a:r>
              <a:rPr lang="hu-HU" dirty="0" err="1" smtClean="0"/>
              <a:t>tree</a:t>
            </a:r>
            <a:r>
              <a:rPr lang="hu-HU" dirty="0" smtClean="0"/>
              <a:t>, </a:t>
            </a:r>
            <a:r>
              <a:rPr lang="hu-HU" dirty="0" err="1" smtClean="0"/>
              <a:t>give</a:t>
            </a:r>
            <a:r>
              <a:rPr lang="hu-HU" dirty="0" smtClean="0"/>
              <a:t> </a:t>
            </a:r>
            <a:r>
              <a:rPr lang="hu-HU" dirty="0" err="1" smtClean="0"/>
              <a:t>presents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each</a:t>
            </a:r>
            <a:r>
              <a:rPr lang="hu-HU" dirty="0" smtClean="0"/>
              <a:t> </a:t>
            </a:r>
            <a:r>
              <a:rPr lang="hu-HU" dirty="0" err="1" smtClean="0"/>
              <a:t>other</a:t>
            </a:r>
            <a:r>
              <a:rPr lang="hu-HU" dirty="0" smtClean="0"/>
              <a:t> and </a:t>
            </a:r>
            <a:r>
              <a:rPr lang="hu-HU" dirty="0" err="1" smtClean="0"/>
              <a:t>we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together</a:t>
            </a:r>
            <a:r>
              <a:rPr lang="hu-HU" dirty="0" smtClean="0"/>
              <a:t> </a:t>
            </a:r>
            <a:r>
              <a:rPr lang="hu-HU" dirty="0" err="1" smtClean="0"/>
              <a:t>with</a:t>
            </a:r>
            <a:r>
              <a:rPr lang="hu-HU" dirty="0" smtClean="0"/>
              <a:t> </a:t>
            </a:r>
            <a:r>
              <a:rPr lang="hu-HU" dirty="0" err="1" smtClean="0"/>
              <a:t>our</a:t>
            </a:r>
            <a:r>
              <a:rPr lang="hu-HU" dirty="0" smtClean="0"/>
              <a:t> </a:t>
            </a:r>
            <a:r>
              <a:rPr lang="hu-HU" dirty="0" err="1" smtClean="0"/>
              <a:t>family</a:t>
            </a:r>
            <a:r>
              <a:rPr lang="hu-HU" dirty="0" smtClean="0"/>
              <a:t>.</a:t>
            </a:r>
          </a:p>
          <a:p>
            <a:r>
              <a:rPr lang="hu-HU" dirty="0" smtClean="0"/>
              <a:t>A karácsony az egyik legnagyobb keresztény ünnep, amellyel Jézus Krisztus születésére emlékezünk.</a:t>
            </a:r>
            <a:r>
              <a:rPr lang="hu-HU" dirty="0"/>
              <a:t> </a:t>
            </a:r>
            <a:r>
              <a:rPr lang="hu-HU" dirty="0" smtClean="0"/>
              <a:t>Megajándékozzuk egymást, fát díszítünk és ilyenkor össze gyűl az egész család hogy együtt ünnepeljünk.</a:t>
            </a:r>
          </a:p>
        </p:txBody>
      </p:sp>
    </p:spTree>
    <p:extLst>
      <p:ext uri="{BB962C8B-B14F-4D97-AF65-F5344CB8AC3E}">
        <p14:creationId xmlns:p14="http://schemas.microsoft.com/office/powerpoint/2010/main" xmlns="" val="37463673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980728"/>
            <a:ext cx="3543300" cy="248438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2492896"/>
            <a:ext cx="3843118" cy="215214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3861048"/>
            <a:ext cx="3744416" cy="209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74969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2190362"/>
            <a:ext cx="4088284" cy="229709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3502191"/>
            <a:ext cx="3811488" cy="2560844"/>
          </a:xfrm>
          <a:prstGeom prst="rect">
            <a:avLst/>
          </a:prstGeom>
        </p:spPr>
      </p:pic>
      <p:pic>
        <p:nvPicPr>
          <p:cNvPr id="3" name="Tartalom helye 2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755576" y="931821"/>
            <a:ext cx="4560203" cy="23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2545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143000"/>
          </a:xfrm>
        </p:spPr>
        <p:txBody>
          <a:bodyPr>
            <a:noAutofit/>
          </a:bodyPr>
          <a:lstStyle/>
          <a:p>
            <a:r>
              <a:rPr lang="hu-HU" sz="3200" b="1" dirty="0" err="1" smtClean="0"/>
              <a:t>Remembrance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day</a:t>
            </a:r>
            <a:r>
              <a:rPr lang="hu-HU" sz="3200" b="1" dirty="0" smtClean="0"/>
              <a:t> of </a:t>
            </a:r>
            <a:r>
              <a:rPr lang="hu-HU" sz="3200" b="1" dirty="0" err="1" smtClean="0"/>
              <a:t>the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victims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of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the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communism</a:t>
            </a:r>
            <a:r>
              <a:rPr lang="hu-HU" sz="3200" b="1" dirty="0" smtClean="0"/>
              <a:t/>
            </a:r>
            <a:br>
              <a:rPr lang="hu-HU" sz="3200" b="1" dirty="0" smtClean="0"/>
            </a:br>
            <a:r>
              <a:rPr lang="en-US" sz="2400" dirty="0"/>
              <a:t>A </a:t>
            </a:r>
            <a:r>
              <a:rPr lang="en-US" sz="2400" dirty="0" err="1"/>
              <a:t>kommunizmus</a:t>
            </a:r>
            <a:r>
              <a:rPr lang="en-US" sz="2400" dirty="0"/>
              <a:t> </a:t>
            </a:r>
            <a:r>
              <a:rPr lang="en-US" sz="2400" dirty="0" err="1"/>
              <a:t>áldozatainak</a:t>
            </a:r>
            <a:r>
              <a:rPr lang="en-US" sz="2400" dirty="0"/>
              <a:t> </a:t>
            </a:r>
            <a:r>
              <a:rPr lang="en-US" sz="2400" dirty="0" err="1" smtClean="0"/>
              <a:t>emléknapja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smtClean="0"/>
              <a:t>02.25.</a:t>
            </a:r>
            <a:r>
              <a:rPr lang="en-US" sz="2400" dirty="0" smtClean="0"/>
              <a:t> </a:t>
            </a:r>
            <a:endParaRPr lang="hu-HU" sz="24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3568" y="2780928"/>
            <a:ext cx="8229600" cy="4525963"/>
          </a:xfrm>
        </p:spPr>
        <p:txBody>
          <a:bodyPr/>
          <a:lstStyle/>
          <a:p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this</a:t>
            </a:r>
            <a:r>
              <a:rPr lang="hu-HU" dirty="0" smtClean="0"/>
              <a:t> </a:t>
            </a:r>
            <a:r>
              <a:rPr lang="hu-HU" dirty="0" err="1" smtClean="0"/>
              <a:t>day</a:t>
            </a:r>
            <a:r>
              <a:rPr lang="hu-HU" dirty="0" smtClean="0"/>
              <a:t> </a:t>
            </a:r>
            <a:r>
              <a:rPr lang="hu-HU" dirty="0" err="1" smtClean="0"/>
              <a:t>Hungarians</a:t>
            </a:r>
            <a:r>
              <a:rPr lang="hu-HU" dirty="0" smtClean="0"/>
              <a:t> </a:t>
            </a:r>
            <a:r>
              <a:rPr lang="hu-HU" dirty="0" err="1" smtClean="0"/>
              <a:t>remember</a:t>
            </a:r>
            <a:r>
              <a:rPr lang="hu-HU" dirty="0" smtClean="0"/>
              <a:t> </a:t>
            </a:r>
            <a:r>
              <a:rPr lang="hu-HU" dirty="0" err="1" smtClean="0"/>
              <a:t>all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victims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communism</a:t>
            </a:r>
            <a:r>
              <a:rPr lang="hu-HU" dirty="0" smtClean="0"/>
              <a:t> </a:t>
            </a:r>
            <a:r>
              <a:rPr lang="hu-HU" dirty="0" err="1" smtClean="0"/>
              <a:t>which</a:t>
            </a:r>
            <a:r>
              <a:rPr lang="hu-HU" dirty="0" smtClean="0"/>
              <a:t> </a:t>
            </a:r>
            <a:r>
              <a:rPr lang="hu-HU" dirty="0" err="1" smtClean="0"/>
              <a:t>lasted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50 </a:t>
            </a:r>
            <a:r>
              <a:rPr lang="hu-HU" dirty="0" err="1" smtClean="0"/>
              <a:t>years</a:t>
            </a:r>
            <a:r>
              <a:rPr lang="hu-HU" dirty="0" smtClean="0"/>
              <a:t> in Hungary.</a:t>
            </a:r>
          </a:p>
          <a:p>
            <a:r>
              <a:rPr lang="hu-HU" dirty="0" smtClean="0"/>
              <a:t>Ezen a napon a magyarok az 50 éven át tartó kommunizmus áldozatairól emlékeznek meg.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25484493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764704"/>
            <a:ext cx="3528392" cy="224024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2204864"/>
            <a:ext cx="4457700" cy="261937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8735" y="4077072"/>
            <a:ext cx="5781675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60145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1433" y="1052736"/>
            <a:ext cx="8229600" cy="2146250"/>
          </a:xfrm>
        </p:spPr>
        <p:txBody>
          <a:bodyPr>
            <a:normAutofit fontScale="90000"/>
          </a:bodyPr>
          <a:lstStyle/>
          <a:p>
            <a:r>
              <a:rPr lang="hu-HU" sz="3600" b="1" dirty="0" smtClean="0"/>
              <a:t>1848/49 </a:t>
            </a:r>
            <a:r>
              <a:rPr lang="hu-HU" sz="3600" b="1" dirty="0" err="1" smtClean="0"/>
              <a:t>Revolution</a:t>
            </a:r>
            <a:r>
              <a:rPr lang="hu-HU" sz="3600" b="1" dirty="0" smtClean="0"/>
              <a:t> </a:t>
            </a:r>
            <a:r>
              <a:rPr lang="hu-HU" sz="3600" b="1" dirty="0" err="1" smtClean="0"/>
              <a:t>Memorial</a:t>
            </a:r>
            <a:r>
              <a:rPr lang="hu-HU" sz="3600" b="1" dirty="0" smtClean="0"/>
              <a:t> Day</a:t>
            </a:r>
            <a:r>
              <a:rPr lang="hu-HU" sz="2700" dirty="0" smtClean="0"/>
              <a:t/>
            </a:r>
            <a:br>
              <a:rPr lang="hu-HU" sz="2700" dirty="0" smtClean="0"/>
            </a:br>
            <a:r>
              <a:rPr lang="de-DE" sz="2700" dirty="0" err="1"/>
              <a:t>Az</a:t>
            </a:r>
            <a:r>
              <a:rPr lang="de-DE" sz="2700" dirty="0"/>
              <a:t> 1848/49-es </a:t>
            </a:r>
            <a:r>
              <a:rPr lang="de-DE" sz="2700" dirty="0" err="1"/>
              <a:t>forradalom</a:t>
            </a:r>
            <a:r>
              <a:rPr lang="de-DE" sz="2700" dirty="0"/>
              <a:t> </a:t>
            </a:r>
            <a:r>
              <a:rPr lang="de-DE" sz="2700" dirty="0" err="1"/>
              <a:t>és</a:t>
            </a:r>
            <a:r>
              <a:rPr lang="de-DE" sz="2700" dirty="0"/>
              <a:t> </a:t>
            </a:r>
            <a:r>
              <a:rPr lang="de-DE" sz="2700" dirty="0" err="1"/>
              <a:t>szabadságharc</a:t>
            </a:r>
            <a:r>
              <a:rPr lang="de-DE" sz="2700" dirty="0"/>
              <a:t> </a:t>
            </a:r>
            <a:r>
              <a:rPr lang="de-DE" sz="2700" dirty="0" err="1" smtClean="0"/>
              <a:t>emléknapja</a:t>
            </a:r>
            <a:r>
              <a:rPr lang="hu-HU" sz="2700" dirty="0" smtClean="0"/>
              <a:t/>
            </a:r>
            <a:br>
              <a:rPr lang="hu-HU" sz="2700" dirty="0" smtClean="0"/>
            </a:br>
            <a:r>
              <a:rPr lang="hu-HU" sz="2700" dirty="0" smtClean="0"/>
              <a:t>03.15.</a:t>
            </a:r>
            <a:r>
              <a:rPr lang="hu-HU" sz="2700" dirty="0"/>
              <a:t/>
            </a:r>
            <a:br>
              <a:rPr lang="hu-HU" sz="2700" dirty="0"/>
            </a:b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800" dirty="0"/>
              <a:t>March 15th is a national holiday in Hungary. It stands for democracy and freedom and it commemorates the Hungarian Revolution of 1848, which grew into a war for independence from Habsburg rule</a:t>
            </a:r>
            <a:r>
              <a:rPr lang="en-US" sz="2800" dirty="0" smtClean="0"/>
              <a:t>.</a:t>
            </a:r>
            <a:endParaRPr lang="hu-HU" sz="2800" dirty="0" smtClean="0"/>
          </a:p>
          <a:p>
            <a:r>
              <a:rPr lang="hu-HU" sz="2800" dirty="0" smtClean="0"/>
              <a:t>Március 15. Magyarország egyik nemzeti ünnepe. Ezen a napon a demokráciáért és a szabadság elnyeréséért kirobbant 1848-as forradalomra emlékezünk, amely a Habsburg uralom elleni szabadságharccá nőtte ki magát.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xmlns="" val="4607787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836712"/>
            <a:ext cx="3399284" cy="238340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1844824"/>
            <a:ext cx="4104456" cy="347542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3068960"/>
            <a:ext cx="3888432" cy="287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88265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200" b="1" dirty="0" err="1" smtClean="0"/>
              <a:t>Easter</a:t>
            </a:r>
            <a:r>
              <a:rPr lang="hu-HU" sz="3200" b="1" dirty="0" smtClean="0"/>
              <a:t> </a:t>
            </a:r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800" dirty="0" smtClean="0"/>
              <a:t>Húsvét</a:t>
            </a:r>
            <a:br>
              <a:rPr lang="hu-HU" sz="2800" dirty="0" smtClean="0"/>
            </a:br>
            <a:r>
              <a:rPr lang="hu-HU" sz="2800" dirty="0" smtClean="0"/>
              <a:t>04.21-22.</a:t>
            </a: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0621" y="2492896"/>
            <a:ext cx="7931224" cy="3744416"/>
          </a:xfrm>
        </p:spPr>
        <p:txBody>
          <a:bodyPr>
            <a:normAutofit fontScale="85000" lnSpcReduction="20000"/>
          </a:bodyPr>
          <a:lstStyle/>
          <a:p>
            <a:r>
              <a:rPr lang="hu-HU" sz="2000" dirty="0" err="1" smtClean="0"/>
              <a:t>Athough</a:t>
            </a:r>
            <a:r>
              <a:rPr lang="hu-HU" sz="2000" dirty="0" smtClean="0"/>
              <a:t> </a:t>
            </a:r>
            <a:r>
              <a:rPr lang="hu-HU" sz="2000" dirty="0" err="1" smtClean="0"/>
              <a:t>Easter</a:t>
            </a:r>
            <a:r>
              <a:rPr lang="hu-HU" sz="2000" dirty="0" smtClean="0"/>
              <a:t> is a </a:t>
            </a:r>
            <a:r>
              <a:rPr lang="hu-HU" sz="2000" dirty="0" err="1" smtClean="0"/>
              <a:t>christian</a:t>
            </a:r>
            <a:r>
              <a:rPr lang="hu-HU" sz="2000" dirty="0" smtClean="0"/>
              <a:t> </a:t>
            </a:r>
            <a:r>
              <a:rPr lang="hu-HU" sz="2000" dirty="0" err="1" smtClean="0"/>
              <a:t>tradition</a:t>
            </a:r>
            <a:r>
              <a:rPr lang="hu-HU" sz="2000" dirty="0" smtClean="0"/>
              <a:t> </a:t>
            </a:r>
            <a:r>
              <a:rPr lang="hu-HU" sz="2000" dirty="0" err="1" smtClean="0"/>
              <a:t>but</a:t>
            </a:r>
            <a:r>
              <a:rPr lang="hu-HU" sz="2000" dirty="0" smtClean="0"/>
              <a:t> </a:t>
            </a:r>
            <a:r>
              <a:rPr lang="hu-HU" sz="2000" dirty="0" err="1" smtClean="0"/>
              <a:t>Hungarians</a:t>
            </a:r>
            <a:r>
              <a:rPr lang="hu-HU" sz="2000" dirty="0" smtClean="0"/>
              <a:t> has a </a:t>
            </a:r>
            <a:r>
              <a:rPr lang="hu-HU" sz="2000" dirty="0" err="1" smtClean="0"/>
              <a:t>unique</a:t>
            </a:r>
            <a:r>
              <a:rPr lang="hu-HU" sz="2000" dirty="0" smtClean="0"/>
              <a:t> </a:t>
            </a:r>
            <a:r>
              <a:rPr lang="hu-HU" sz="2000" dirty="0" err="1" smtClean="0"/>
              <a:t>way</a:t>
            </a:r>
            <a:r>
              <a:rPr lang="hu-HU" sz="2000" dirty="0" smtClean="0"/>
              <a:t> </a:t>
            </a:r>
            <a:r>
              <a:rPr lang="hu-HU" sz="2000" dirty="0" err="1" smtClean="0"/>
              <a:t>to</a:t>
            </a:r>
            <a:r>
              <a:rPr lang="hu-HU" sz="2000" dirty="0" smtClean="0"/>
              <a:t> </a:t>
            </a:r>
            <a:r>
              <a:rPr lang="hu-HU" sz="2000" dirty="0" err="1" smtClean="0"/>
              <a:t>celebrate</a:t>
            </a:r>
            <a:r>
              <a:rPr lang="hu-HU" sz="2000" dirty="0" smtClean="0"/>
              <a:t> </a:t>
            </a:r>
            <a:r>
              <a:rPr lang="hu-HU" sz="2000" dirty="0" err="1" smtClean="0"/>
              <a:t>it</a:t>
            </a:r>
            <a:r>
              <a:rPr lang="hu-HU" sz="2000" dirty="0" smtClean="0"/>
              <a:t>. </a:t>
            </a:r>
          </a:p>
          <a:p>
            <a:r>
              <a:rPr lang="en-US" sz="2000" dirty="0" smtClean="0"/>
              <a:t>On </a:t>
            </a:r>
            <a:r>
              <a:rPr lang="en-US" sz="2000" dirty="0"/>
              <a:t>Easter Monday, </a:t>
            </a:r>
            <a:r>
              <a:rPr lang="en-US" sz="2000" dirty="0" err="1" smtClean="0"/>
              <a:t>th</a:t>
            </a:r>
            <a:r>
              <a:rPr lang="hu-HU" sz="2000" dirty="0" smtClean="0"/>
              <a:t>ere is</a:t>
            </a:r>
            <a:r>
              <a:rPr lang="en-US" sz="2000" dirty="0" smtClean="0"/>
              <a:t> </a:t>
            </a:r>
            <a:r>
              <a:rPr lang="en-US" sz="2000" dirty="0"/>
              <a:t>tradition called “</a:t>
            </a:r>
            <a:r>
              <a:rPr lang="en-US" sz="2000" dirty="0" err="1"/>
              <a:t>locsolkodás</a:t>
            </a:r>
            <a:r>
              <a:rPr lang="en-US" sz="2000" dirty="0"/>
              <a:t>”</a:t>
            </a:r>
            <a:r>
              <a:rPr lang="en-US" sz="2000" b="1" dirty="0"/>
              <a:t> </a:t>
            </a:r>
            <a:r>
              <a:rPr lang="en-US" sz="2000" dirty="0"/>
              <a:t>involves boys </a:t>
            </a:r>
            <a:r>
              <a:rPr lang="en-US" sz="2000" dirty="0" smtClean="0"/>
              <a:t>reciting </a:t>
            </a:r>
            <a:r>
              <a:rPr lang="en-US" sz="2000" dirty="0"/>
              <a:t>a poem </a:t>
            </a:r>
            <a:r>
              <a:rPr lang="en-US" sz="2000" dirty="0" smtClean="0"/>
              <a:t>to girls </a:t>
            </a:r>
            <a:r>
              <a:rPr lang="en-US" sz="2000" dirty="0"/>
              <a:t>and then “sprinkling” them with perfume. In extreme cases this can also be achieved with a bucket of cold water</a:t>
            </a:r>
            <a:r>
              <a:rPr lang="en-US" sz="2000" dirty="0" smtClean="0"/>
              <a:t>!</a:t>
            </a:r>
            <a:endParaRPr lang="hu-HU" sz="2000" dirty="0" smtClean="0"/>
          </a:p>
          <a:p>
            <a:r>
              <a:rPr lang="hu-HU" sz="2000" dirty="0"/>
              <a:t>I</a:t>
            </a:r>
            <a:r>
              <a:rPr lang="en-US" sz="2000" dirty="0" smtClean="0"/>
              <a:t>n return for each “sprinkling” the ladies give the men chocolate Easter eggs, specially decorated painted eggs, home made cakes and/or a shot of </a:t>
            </a:r>
            <a:r>
              <a:rPr lang="en-US" sz="2000" dirty="0" err="1" smtClean="0"/>
              <a:t>pálinka</a:t>
            </a:r>
            <a:r>
              <a:rPr lang="hu-HU" sz="2000" dirty="0" smtClean="0"/>
              <a:t>.</a:t>
            </a:r>
          </a:p>
          <a:p>
            <a:r>
              <a:rPr lang="hu-HU" sz="2000" dirty="0" smtClean="0"/>
              <a:t>Bár a Húsvét egy keresztény ünnep, de a magyaroknak megvannak a sajátos ünneplési szokásaik.</a:t>
            </a:r>
          </a:p>
          <a:p>
            <a:r>
              <a:rPr lang="hu-HU" sz="2000" dirty="0" smtClean="0"/>
              <a:t>Húsvét hétfőn van egy szokás melyet „locsolkodásnak” hívnak. A fiúk verset szavalnak a lányoknak, utána meglocsolják őket kölnivel. Vannak esetek, amikor egy vödör hideg vízzel!</a:t>
            </a:r>
          </a:p>
          <a:p>
            <a:r>
              <a:rPr lang="hu-HU" sz="2000" dirty="0" smtClean="0"/>
              <a:t>Minden „locsolás” után a hölgyek csokoládé, vagy díszes, festett tojást, házi készítésű süteményt, illetve pálinkát adnak a fiúknak. </a:t>
            </a:r>
          </a:p>
          <a:p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xmlns="" val="20275357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764704"/>
            <a:ext cx="4032448" cy="302044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2304224"/>
            <a:ext cx="3888432" cy="241143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9632" y="3356992"/>
            <a:ext cx="4067944" cy="270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90464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kus">
  <a:themeElements>
    <a:clrScheme name="Organikus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kus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kus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303</TotalTime>
  <Words>616</Words>
  <Application>Microsoft Office PowerPoint</Application>
  <PresentationFormat>Diavetítés a képernyőre (4:3 oldalarány)</PresentationFormat>
  <Paragraphs>50</Paragraphs>
  <Slides>25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25</vt:i4>
      </vt:variant>
    </vt:vector>
  </HeadingPairs>
  <TitlesOfParts>
    <vt:vector size="26" baseType="lpstr">
      <vt:lpstr>Organikus</vt:lpstr>
      <vt:lpstr>Holidays in Hungary Ünnepek Magyarországon</vt:lpstr>
      <vt:lpstr>New Year Újév 01.01.</vt:lpstr>
      <vt:lpstr>3. dia</vt:lpstr>
      <vt:lpstr>Remembrance day of the victims of the communism A kommunizmus áldozatainak emléknapja 02.25. </vt:lpstr>
      <vt:lpstr>5. dia</vt:lpstr>
      <vt:lpstr>1848/49 Revolution Memorial Day Az 1848/49-es forradalom és szabadságharc emléknapja 03.15.  </vt:lpstr>
      <vt:lpstr>7. dia</vt:lpstr>
      <vt:lpstr>Easter  Húsvét 04.21-22.</vt:lpstr>
      <vt:lpstr>9. dia</vt:lpstr>
      <vt:lpstr>Labour Day A munka ünnepe 05.01. </vt:lpstr>
      <vt:lpstr>11. dia</vt:lpstr>
      <vt:lpstr>The Day of St. Ladislas  Szent László nap  06.27.</vt:lpstr>
      <vt:lpstr>13. dia</vt:lpstr>
      <vt:lpstr>Siege of Nándorfehérvár Nándorfehérvári diadal 07.22.</vt:lpstr>
      <vt:lpstr>15. dia</vt:lpstr>
      <vt:lpstr>The National Holiday of Hungary Államalapítás ünnepe 08.20.</vt:lpstr>
      <vt:lpstr>17. dia</vt:lpstr>
      <vt:lpstr> Herding on St. Michael’s Day Szent Mihály-napi behajtás 09.29. </vt:lpstr>
      <vt:lpstr>19. dia</vt:lpstr>
      <vt:lpstr>1956 Revolution Memorial Day Az 1956-os forradalom és szabadságharc emléknapja 10.23.</vt:lpstr>
      <vt:lpstr>21. dia</vt:lpstr>
      <vt:lpstr> All Souls' Day Halottak napja 11.02.</vt:lpstr>
      <vt:lpstr>23. dia</vt:lpstr>
      <vt:lpstr>Christmas Karácsony 12.25-26.</vt:lpstr>
      <vt:lpstr>25.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Holidays in Hungary Ünnepek Magyarországon</dc:title>
  <dc:creator>Windows-felhasználó</dc:creator>
  <cp:lastModifiedBy>Zsolti</cp:lastModifiedBy>
  <cp:revision>28</cp:revision>
  <dcterms:created xsi:type="dcterms:W3CDTF">2018-04-15T14:02:43Z</dcterms:created>
  <dcterms:modified xsi:type="dcterms:W3CDTF">2018-06-04T17:26:38Z</dcterms:modified>
</cp:coreProperties>
</file>