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397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7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munkalap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/>
            </a:pPr>
            <a:r>
              <a:rPr lang="hu-HU"/>
              <a:t>Geschlecht</a:t>
            </a:r>
          </a:p>
        </c:rich>
      </c:tx>
      <c:layout>
        <c:manualLayout>
          <c:xMode val="edge"/>
          <c:yMode val="edge"/>
          <c:x val="0.44381321688014297"/>
          <c:y val="5.185185185185185E-2"/>
        </c:manualLayout>
      </c:layout>
    </c:title>
    <c:plotArea>
      <c:layout>
        <c:manualLayout>
          <c:layoutTarget val="inner"/>
          <c:xMode val="edge"/>
          <c:yMode val="edge"/>
          <c:x val="4.2914598969287961E-2"/>
          <c:y val="0.12421770195392244"/>
          <c:w val="0.9415651722956474"/>
          <c:h val="0.69855570137066203"/>
        </c:manualLayout>
      </c:layout>
      <c:barChart>
        <c:barDir val="col"/>
        <c:grouping val="clustered"/>
        <c:ser>
          <c:idx val="0"/>
          <c:order val="0"/>
          <c:tx>
            <c:strRef>
              <c:f>Munka1!$A$2</c:f>
              <c:strCache>
                <c:ptCount val="1"/>
                <c:pt idx="0">
                  <c:v>Weblich</c:v>
                </c:pt>
              </c:strCache>
            </c:strRef>
          </c:tx>
          <c:dLbls>
            <c:spPr>
              <a:solidFill>
                <a:srgbClr val="4F81BD">
                  <a:lumMod val="20000"/>
                  <a:lumOff val="80000"/>
                </a:srgbClr>
              </a:solidFill>
            </c:spPr>
            <c:txPr>
              <a:bodyPr/>
              <a:lstStyle/>
              <a:p>
                <a:pPr>
                  <a:defRPr sz="1800" b="1"/>
                </a:pPr>
                <a:endParaRPr lang="hu-HU"/>
              </a:p>
            </c:txPr>
            <c:dLblPos val="in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Munka1!$B$2:$F$2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11</c:v>
                </c:pt>
                <c:pt idx="3">
                  <c:v>9</c:v>
                </c:pt>
                <c:pt idx="4">
                  <c:v>15</c:v>
                </c:pt>
              </c:numCache>
            </c:numRef>
          </c:val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Männlich</c:v>
                </c:pt>
              </c:strCache>
            </c:strRef>
          </c:tx>
          <c:dLbls>
            <c:spPr>
              <a:solidFill>
                <a:schemeClr val="accent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800" b="1"/>
                </a:pPr>
                <a:endParaRPr lang="hu-HU"/>
              </a:p>
            </c:txPr>
            <c:dLblPos val="in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Munka1!$B$3:$F$3</c:f>
              <c:numCache>
                <c:formatCode>General</c:formatCode>
                <c:ptCount val="5"/>
                <c:pt idx="0">
                  <c:v>10</c:v>
                </c:pt>
                <c:pt idx="1">
                  <c:v>8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gapWidth val="75"/>
        <c:overlap val="-25"/>
        <c:axId val="56974336"/>
        <c:axId val="56996608"/>
      </c:barChart>
      <c:catAx>
        <c:axId val="569743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56996608"/>
        <c:crosses val="autoZero"/>
        <c:auto val="1"/>
        <c:lblAlgn val="ctr"/>
        <c:lblOffset val="100"/>
      </c:catAx>
      <c:valAx>
        <c:axId val="569966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569743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7291302128900618E-2"/>
          <c:y val="0.88524215723034649"/>
          <c:w val="0.92773221055701371"/>
          <c:h val="9.0948318960130087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/>
            </a:pPr>
            <a:r>
              <a:rPr lang="hu-HU"/>
              <a:t>Wenn ihr gemeinsam in der Familie Musik hört, was hört ihr gerne?</a:t>
            </a:r>
          </a:p>
        </c:rich>
      </c:tx>
      <c:layout>
        <c:manualLayout>
          <c:xMode val="edge"/>
          <c:yMode val="edge"/>
          <c:x val="0.14777198162729666"/>
          <c:y val="3.1745990084572781E-2"/>
        </c:manualLayout>
      </c:layout>
    </c:title>
    <c:plotArea>
      <c:layout>
        <c:manualLayout>
          <c:layoutTarget val="inner"/>
          <c:xMode val="edge"/>
          <c:yMode val="edge"/>
          <c:x val="6.2073709536307961E-2"/>
          <c:y val="0.11421566054243222"/>
          <c:w val="0.90690780839895024"/>
          <c:h val="0.63648600174978132"/>
        </c:manualLayout>
      </c:layout>
      <c:barChart>
        <c:barDir val="col"/>
        <c:grouping val="clustered"/>
        <c:ser>
          <c:idx val="0"/>
          <c:order val="0"/>
          <c:tx>
            <c:strRef>
              <c:f>Munka1!$A$2</c:f>
              <c:strCache>
                <c:ptCount val="1"/>
                <c:pt idx="0">
                  <c:v>"Die Klassiken"</c:v>
                </c:pt>
              </c:strCache>
            </c:strRef>
          </c:tx>
          <c:dLbls>
            <c:spPr>
              <a:noFill/>
            </c:spPr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dLblPos val="out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Munka1!$B$2:$F$2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11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alte Popmusik</c:v>
                </c:pt>
              </c:strCache>
            </c:strRef>
          </c:tx>
          <c:dLbls>
            <c:spPr>
              <a:noFill/>
            </c:spPr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dLblPos val="out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Munka1!$B$3:$F$3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9</c:v>
                </c:pt>
                <c:pt idx="3">
                  <c:v>6</c:v>
                </c:pt>
                <c:pt idx="4">
                  <c:v>14</c:v>
                </c:pt>
              </c:numCache>
            </c:numRef>
          </c:val>
        </c:ser>
        <c:ser>
          <c:idx val="2"/>
          <c:order val="2"/>
          <c:tx>
            <c:strRef>
              <c:f>Munka1!$A$4</c:f>
              <c:strCache>
                <c:ptCount val="1"/>
                <c:pt idx="0">
                  <c:v>brandneue Lieder</c:v>
                </c:pt>
              </c:strCache>
            </c:strRef>
          </c:tx>
          <c:dLbls>
            <c:spPr>
              <a:noFill/>
            </c:spPr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dLblPos val="out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Munka1!$B$4:$F$4</c:f>
              <c:numCache>
                <c:formatCode>General</c:formatCode>
                <c:ptCount val="5"/>
                <c:pt idx="0">
                  <c:v>9</c:v>
                </c:pt>
                <c:pt idx="1">
                  <c:v>2</c:v>
                </c:pt>
                <c:pt idx="2">
                  <c:v>11</c:v>
                </c:pt>
                <c:pt idx="3">
                  <c:v>2</c:v>
                </c:pt>
                <c:pt idx="4">
                  <c:v>6</c:v>
                </c:pt>
              </c:numCache>
            </c:numRef>
          </c:val>
        </c:ser>
        <c:ser>
          <c:idx val="3"/>
          <c:order val="3"/>
          <c:tx>
            <c:strRef>
              <c:f>Munka1!$A$5</c:f>
              <c:strCache>
                <c:ptCount val="1"/>
                <c:pt idx="0">
                  <c:v>Moderne Musik ohne Texte</c:v>
                </c:pt>
              </c:strCache>
            </c:strRef>
          </c:tx>
          <c:dLbls>
            <c:spPr>
              <a:noFill/>
            </c:spPr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dLblPos val="out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Munka1!$B$5:$F$5</c:f>
              <c:numCache>
                <c:formatCode>General</c:formatCode>
                <c:ptCount val="5"/>
                <c:pt idx="0">
                  <c:v>3</c:v>
                </c:pt>
                <c:pt idx="1">
                  <c:v>8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</c:ser>
        <c:ser>
          <c:idx val="4"/>
          <c:order val="4"/>
          <c:tx>
            <c:strRef>
              <c:f>Munka1!$A$6</c:f>
              <c:strCache>
                <c:ptCount val="1"/>
                <c:pt idx="0">
                  <c:v>Musicals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spPr>
              <a:noFill/>
            </c:spPr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dLblPos val="out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Munka1!$B$6:$F$6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3">
                  <c:v>4</c:v>
                </c:pt>
                <c:pt idx="4">
                  <c:v>8</c:v>
                </c:pt>
              </c:numCache>
            </c:numRef>
          </c:val>
        </c:ser>
        <c:ser>
          <c:idx val="5"/>
          <c:order val="5"/>
          <c:tx>
            <c:strRef>
              <c:f>Munka1!$A$7</c:f>
              <c:strCache>
                <c:ptCount val="1"/>
                <c:pt idx="0">
                  <c:v>Songs in der Muttersprache</c:v>
                </c:pt>
              </c:strCache>
            </c:strRef>
          </c:tx>
          <c:spPr>
            <a:solidFill>
              <a:srgbClr val="8064A2">
                <a:lumMod val="20000"/>
                <a:lumOff val="80000"/>
              </a:srgbClr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dLblPos val="out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Munka1!$B$7:$F$7</c:f>
              <c:numCache>
                <c:formatCode>General</c:formatCode>
                <c:ptCount val="5"/>
                <c:pt idx="0">
                  <c:v>2</c:v>
                </c:pt>
                <c:pt idx="2">
                  <c:v>4</c:v>
                </c:pt>
                <c:pt idx="3">
                  <c:v>9</c:v>
                </c:pt>
                <c:pt idx="4">
                  <c:v>9</c:v>
                </c:pt>
              </c:numCache>
            </c:numRef>
          </c:val>
        </c:ser>
        <c:ser>
          <c:idx val="6"/>
          <c:order val="6"/>
          <c:tx>
            <c:strRef>
              <c:f>Munka1!$A$8</c:f>
              <c:strCache>
                <c:ptCount val="1"/>
                <c:pt idx="0">
                  <c:v>Songs auf Englisch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Munka1!$B$8:$F$8</c:f>
              <c:numCache>
                <c:formatCode>General</c:formatCode>
                <c:ptCount val="5"/>
                <c:pt idx="0">
                  <c:v>9</c:v>
                </c:pt>
                <c:pt idx="1">
                  <c:v>6</c:v>
                </c:pt>
                <c:pt idx="2">
                  <c:v>11</c:v>
                </c:pt>
                <c:pt idx="3">
                  <c:v>6</c:v>
                </c:pt>
                <c:pt idx="4">
                  <c:v>15</c:v>
                </c:pt>
              </c:numCache>
            </c:numRef>
          </c:val>
        </c:ser>
        <c:gapWidth val="75"/>
        <c:overlap val="-25"/>
        <c:axId val="107295872"/>
        <c:axId val="107297408"/>
      </c:barChart>
      <c:catAx>
        <c:axId val="1072958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07297408"/>
        <c:crosses val="autoZero"/>
        <c:auto val="1"/>
        <c:lblAlgn val="ctr"/>
        <c:lblOffset val="100"/>
      </c:catAx>
      <c:valAx>
        <c:axId val="107297408"/>
        <c:scaling>
          <c:orientation val="minMax"/>
          <c:max val="16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07295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6550561388159779E-2"/>
          <c:y val="0.82381539807524051"/>
          <c:w val="0.92461103820355828"/>
          <c:h val="0.13543554972295133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/>
            </a:pPr>
            <a:r>
              <a:rPr lang="hu-HU"/>
              <a:t>Hast du deine Großeltern singen hören?</a:t>
            </a:r>
          </a:p>
        </c:rich>
      </c:tx>
      <c:layout>
        <c:manualLayout>
          <c:xMode val="edge"/>
          <c:yMode val="edge"/>
          <c:x val="0.28900349956255467"/>
          <c:y val="4.0740740740740744E-2"/>
        </c:manualLayout>
      </c:layout>
    </c:title>
    <c:plotArea>
      <c:layout>
        <c:manualLayout>
          <c:layoutTarget val="inner"/>
          <c:xMode val="edge"/>
          <c:yMode val="edge"/>
          <c:x val="4.2244203849518817E-2"/>
          <c:y val="0.12421770195392244"/>
          <c:w val="0.94247801837270351"/>
          <c:h val="0.68744459025955085"/>
        </c:manualLayout>
      </c:layout>
      <c:barChart>
        <c:barDir val="col"/>
        <c:grouping val="clustered"/>
        <c:ser>
          <c:idx val="0"/>
          <c:order val="0"/>
          <c:tx>
            <c:strRef>
              <c:f>Munka1!$A$2</c:f>
              <c:strCache>
                <c:ptCount val="1"/>
                <c:pt idx="0">
                  <c:v>Ja</c:v>
                </c:pt>
              </c:strCache>
            </c:strRef>
          </c:tx>
          <c:dLbls>
            <c:spPr>
              <a:solidFill>
                <a:srgbClr val="4F81BD">
                  <a:lumMod val="20000"/>
                  <a:lumOff val="80000"/>
                </a:srgbClr>
              </a:solidFill>
            </c:spPr>
            <c:txPr>
              <a:bodyPr/>
              <a:lstStyle/>
              <a:p>
                <a:pPr>
                  <a:defRPr sz="1800" b="1"/>
                </a:pPr>
                <a:endParaRPr lang="hu-HU"/>
              </a:p>
            </c:txPr>
            <c:dLblPos val="in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Munka1!$B$2:$F$2</c:f>
              <c:numCache>
                <c:formatCode>General</c:formatCode>
                <c:ptCount val="5"/>
                <c:pt idx="0">
                  <c:v>2</c:v>
                </c:pt>
                <c:pt idx="1">
                  <c:v>6</c:v>
                </c:pt>
                <c:pt idx="2">
                  <c:v>11</c:v>
                </c:pt>
                <c:pt idx="3">
                  <c:v>11</c:v>
                </c:pt>
                <c:pt idx="4">
                  <c:v>12</c:v>
                </c:pt>
              </c:numCache>
            </c:numRef>
          </c:val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Nein</c:v>
                </c:pt>
              </c:strCache>
            </c:strRef>
          </c:tx>
          <c:dLbls>
            <c:spPr>
              <a:solidFill>
                <a:schemeClr val="accent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800" b="1"/>
                </a:pPr>
                <a:endParaRPr lang="hu-HU"/>
              </a:p>
            </c:txPr>
            <c:dLblPos val="in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Munka1!$B$3:$F$3</c:f>
              <c:numCache>
                <c:formatCode>General</c:formatCode>
                <c:ptCount val="5"/>
                <c:pt idx="0">
                  <c:v>13</c:v>
                </c:pt>
                <c:pt idx="1">
                  <c:v>8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</c:ser>
        <c:ser>
          <c:idx val="2"/>
          <c:order val="2"/>
          <c:tx>
            <c:strRef>
              <c:f>Munka1!$A$4</c:f>
              <c:strCache>
                <c:ptCount val="1"/>
                <c:pt idx="0">
                  <c:v>Ich kenne meine Großeltern nicht.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/>
                </a:pPr>
                <a:endParaRPr lang="hu-HU"/>
              </a:p>
            </c:txPr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Munka1!$B$4:$F$4</c:f>
              <c:numCache>
                <c:formatCode>General</c:formatCode>
                <c:ptCount val="5"/>
                <c:pt idx="2">
                  <c:v>1</c:v>
                </c:pt>
              </c:numCache>
            </c:numRef>
          </c:val>
        </c:ser>
        <c:gapWidth val="75"/>
        <c:overlap val="-25"/>
        <c:axId val="57007488"/>
        <c:axId val="57107584"/>
      </c:barChart>
      <c:catAx>
        <c:axId val="570074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57107584"/>
        <c:crosses val="autoZero"/>
        <c:auto val="1"/>
        <c:lblAlgn val="ctr"/>
        <c:lblOffset val="100"/>
      </c:catAx>
      <c:valAx>
        <c:axId val="57107584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570074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7291302128900632E-2"/>
          <c:y val="0.88524215723034616"/>
          <c:w val="0.91953102216389693"/>
          <c:h val="9.0948318960130003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/>
            </a:pPr>
            <a:r>
              <a:rPr lang="hu-HU"/>
              <a:t>Haben deine Eltern darüber erzählt, dass deine Großeltern </a:t>
            </a:r>
          </a:p>
        </c:rich>
      </c:tx>
      <c:layout>
        <c:manualLayout>
          <c:xMode val="edge"/>
          <c:yMode val="edge"/>
          <c:x val="0.19447222222222224"/>
          <c:y val="5.1851851851851857E-2"/>
        </c:manualLayout>
      </c:layout>
    </c:title>
    <c:plotArea>
      <c:layout>
        <c:manualLayout>
          <c:layoutTarget val="inner"/>
          <c:xMode val="edge"/>
          <c:yMode val="edge"/>
          <c:x val="7.0407006415864684E-2"/>
          <c:y val="0.17474395487798097"/>
          <c:w val="0.90413003062117314"/>
          <c:h val="0.60601166520851579"/>
        </c:manualLayout>
      </c:layout>
      <c:barChart>
        <c:barDir val="col"/>
        <c:grouping val="clustered"/>
        <c:ser>
          <c:idx val="0"/>
          <c:order val="0"/>
          <c:tx>
            <c:strRef>
              <c:f>Munka1!$A$2</c:f>
              <c:strCache>
                <c:ptCount val="1"/>
                <c:pt idx="0">
                  <c:v>Ja</c:v>
                </c:pt>
              </c:strCache>
            </c:strRef>
          </c:tx>
          <c:dLbls>
            <c:spPr>
              <a:solidFill>
                <a:srgbClr val="4F81BD">
                  <a:lumMod val="20000"/>
                  <a:lumOff val="80000"/>
                </a:srgbClr>
              </a:solidFill>
            </c:spPr>
            <c:txPr>
              <a:bodyPr/>
              <a:lstStyle/>
              <a:p>
                <a:pPr>
                  <a:defRPr sz="1800" b="1"/>
                </a:pPr>
                <a:endParaRPr lang="hu-HU"/>
              </a:p>
            </c:txPr>
            <c:dLblPos val="in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Munka1!$B$2:$F$2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Nein</c:v>
                </c:pt>
              </c:strCache>
            </c:strRef>
          </c:tx>
          <c:dLbls>
            <c:spPr>
              <a:solidFill>
                <a:schemeClr val="accent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800" b="1"/>
                </a:pPr>
                <a:endParaRPr lang="hu-HU"/>
              </a:p>
            </c:txPr>
            <c:dLblPos val="in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Munka1!$B$3:$F$3</c:f>
              <c:numCache>
                <c:formatCode>General</c:formatCode>
                <c:ptCount val="5"/>
                <c:pt idx="0">
                  <c:v>3</c:v>
                </c:pt>
                <c:pt idx="1">
                  <c:v>10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</c:ser>
        <c:ser>
          <c:idx val="2"/>
          <c:order val="2"/>
          <c:tx>
            <c:strRef>
              <c:f>Munka1!$A$4</c:f>
              <c:strCache>
                <c:ptCount val="1"/>
                <c:pt idx="0">
                  <c:v>Sie haben nichts erzählt, aber ich
habe sie bis jetzt nicht gefragt.</c:v>
                </c:pt>
              </c:strCache>
            </c:strRef>
          </c:tx>
          <c:dLbls>
            <c:spPr>
              <a:solidFill>
                <a:schemeClr val="accent3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800" b="1"/>
                </a:pPr>
                <a:endParaRPr lang="hu-HU"/>
              </a:p>
            </c:txPr>
            <c:dLblPos val="in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Munka1!$B$4:$F$4</c:f>
              <c:numCache>
                <c:formatCode>General</c:formatCode>
                <c:ptCount val="5"/>
                <c:pt idx="0">
                  <c:v>11</c:v>
                </c:pt>
                <c:pt idx="2">
                  <c:v>9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</c:ser>
        <c:gapWidth val="75"/>
        <c:overlap val="-25"/>
        <c:axId val="62271872"/>
        <c:axId val="62273408"/>
      </c:barChart>
      <c:catAx>
        <c:axId val="6227187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62273408"/>
        <c:crosses val="autoZero"/>
        <c:auto val="1"/>
        <c:lblAlgn val="ctr"/>
        <c:lblOffset val="100"/>
      </c:catAx>
      <c:valAx>
        <c:axId val="622734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2271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7291302128900618E-2"/>
          <c:y val="0.85368626793991176"/>
          <c:w val="0.94082403762029843"/>
          <c:h val="0.10659742000335069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/>
            </a:pPr>
            <a:r>
              <a:rPr lang="hu-HU"/>
              <a:t>Hast du deine Eltern singen hören?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4.2244203849518817E-2"/>
          <c:y val="0.12421770195392247"/>
          <c:w val="0.94247801837270351"/>
          <c:h val="0.69855570137066192"/>
        </c:manualLayout>
      </c:layout>
      <c:barChart>
        <c:barDir val="col"/>
        <c:grouping val="clustered"/>
        <c:ser>
          <c:idx val="0"/>
          <c:order val="0"/>
          <c:tx>
            <c:strRef>
              <c:f>Munka1!$A$2</c:f>
              <c:strCache>
                <c:ptCount val="1"/>
                <c:pt idx="0">
                  <c:v>Ja</c:v>
                </c:pt>
              </c:strCache>
            </c:strRef>
          </c:tx>
          <c:dLbls>
            <c:spPr>
              <a:solidFill>
                <a:srgbClr val="4F81BD">
                  <a:lumMod val="20000"/>
                  <a:lumOff val="80000"/>
                </a:srgbClr>
              </a:solidFill>
            </c:spPr>
            <c:txPr>
              <a:bodyPr/>
              <a:lstStyle/>
              <a:p>
                <a:pPr>
                  <a:defRPr sz="1800" b="1"/>
                </a:pPr>
                <a:endParaRPr lang="hu-HU"/>
              </a:p>
            </c:txPr>
            <c:dLblPos val="in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Munka1!$B$2:$F$2</c:f>
              <c:numCache>
                <c:formatCode>General</c:formatCode>
                <c:ptCount val="5"/>
                <c:pt idx="0">
                  <c:v>10</c:v>
                </c:pt>
                <c:pt idx="1">
                  <c:v>14</c:v>
                </c:pt>
                <c:pt idx="2">
                  <c:v>14</c:v>
                </c:pt>
                <c:pt idx="3">
                  <c:v>13</c:v>
                </c:pt>
                <c:pt idx="4">
                  <c:v>17</c:v>
                </c:pt>
              </c:numCache>
            </c:numRef>
          </c:val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Nein</c:v>
                </c:pt>
              </c:strCache>
            </c:strRef>
          </c:tx>
          <c:dLbls>
            <c:spPr>
              <a:solidFill>
                <a:schemeClr val="accent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800" b="1"/>
                </a:pPr>
                <a:endParaRPr lang="hu-HU"/>
              </a:p>
            </c:txPr>
            <c:dLblPos val="in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Munka1!$B$3:$F$3</c:f>
              <c:numCache>
                <c:formatCode>General</c:formatCode>
                <c:ptCount val="5"/>
                <c:pt idx="0">
                  <c:v>5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gapWidth val="75"/>
        <c:overlap val="-25"/>
        <c:axId val="61898112"/>
        <c:axId val="61904000"/>
      </c:barChart>
      <c:catAx>
        <c:axId val="618981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61904000"/>
        <c:crosses val="autoZero"/>
        <c:auto val="1"/>
        <c:lblAlgn val="ctr"/>
        <c:lblOffset val="100"/>
      </c:catAx>
      <c:valAx>
        <c:axId val="6190400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18981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7291302128900659E-2"/>
          <c:y val="0.88524215723034616"/>
          <c:w val="0.91953102216389715"/>
          <c:h val="9.0948318960130003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/>
            </a:pPr>
            <a:r>
              <a:rPr lang="hu-HU"/>
              <a:t>Wenn du deine Eltern singen hören hast, was könnten sie singen?</a:t>
            </a:r>
          </a:p>
        </c:rich>
      </c:tx>
      <c:layout>
        <c:manualLayout>
          <c:xMode val="edge"/>
          <c:yMode val="edge"/>
          <c:x val="0.13943864829396324"/>
          <c:y val="3.1745990084572781E-2"/>
        </c:manualLayout>
      </c:layout>
    </c:title>
    <c:plotArea>
      <c:layout>
        <c:manualLayout>
          <c:layoutTarget val="inner"/>
          <c:xMode val="edge"/>
          <c:yMode val="edge"/>
          <c:x val="4.2244203849518817E-2"/>
          <c:y val="0.13532881306503355"/>
          <c:w val="0.94247801837270351"/>
          <c:h val="0.6570390784485276"/>
        </c:manualLayout>
      </c:layout>
      <c:barChart>
        <c:barDir val="col"/>
        <c:grouping val="clustered"/>
        <c:ser>
          <c:idx val="0"/>
          <c:order val="0"/>
          <c:tx>
            <c:strRef>
              <c:f>Munka1!$A$2</c:f>
              <c:strCache>
                <c:ptCount val="1"/>
                <c:pt idx="0">
                  <c:v>Volkslieder</c:v>
                </c:pt>
              </c:strCache>
            </c:strRef>
          </c:tx>
          <c:dLbls>
            <c:spPr>
              <a:solidFill>
                <a:srgbClr val="4F81BD">
                  <a:lumMod val="20000"/>
                  <a:lumOff val="80000"/>
                </a:srgbClr>
              </a:solidFill>
            </c:spPr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dLblPos val="in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Munka1!$B$2:$F$2</c:f>
              <c:numCache>
                <c:formatCode>General</c:formatCode>
                <c:ptCount val="5"/>
                <c:pt idx="0">
                  <c:v>1</c:v>
                </c:pt>
                <c:pt idx="1">
                  <c:v>5</c:v>
                </c:pt>
                <c:pt idx="2">
                  <c:v>4</c:v>
                </c:pt>
                <c:pt idx="3">
                  <c:v>8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Volkslieder ähnliche Lieder</c:v>
                </c:pt>
              </c:strCache>
            </c:strRef>
          </c:tx>
          <c:dLbls>
            <c:spPr>
              <a:solidFill>
                <a:schemeClr val="accent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dLblPos val="in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Munka1!$B$3:$F$3</c:f>
              <c:numCache>
                <c:formatCode>General</c:formatCode>
                <c:ptCount val="5"/>
                <c:pt idx="2">
                  <c:v>2</c:v>
                </c:pt>
                <c:pt idx="3">
                  <c:v>3</c:v>
                </c:pt>
                <c:pt idx="4">
                  <c:v>7</c:v>
                </c:pt>
              </c:numCache>
            </c:numRef>
          </c:val>
        </c:ser>
        <c:ser>
          <c:idx val="2"/>
          <c:order val="2"/>
          <c:tx>
            <c:strRef>
              <c:f>Munka1!$A$4</c:f>
              <c:strCache>
                <c:ptCount val="1"/>
                <c:pt idx="0">
                  <c:v>Bekannte Poplieder</c:v>
                </c:pt>
              </c:strCache>
            </c:strRef>
          </c:tx>
          <c:dLbls>
            <c:spPr>
              <a:solidFill>
                <a:schemeClr val="accent3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dLblPos val="in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Munka1!$B$4:$F$4</c:f>
              <c:numCache>
                <c:formatCode>General</c:formatCode>
                <c:ptCount val="5"/>
                <c:pt idx="0">
                  <c:v>9</c:v>
                </c:pt>
                <c:pt idx="1">
                  <c:v>5</c:v>
                </c:pt>
                <c:pt idx="2">
                  <c:v>7</c:v>
                </c:pt>
                <c:pt idx="3">
                  <c:v>6</c:v>
                </c:pt>
                <c:pt idx="4">
                  <c:v>10</c:v>
                </c:pt>
              </c:numCache>
            </c:numRef>
          </c:val>
        </c:ser>
        <c:ser>
          <c:idx val="3"/>
          <c:order val="3"/>
          <c:tx>
            <c:strRef>
              <c:f>Munka1!$A$5</c:f>
              <c:strCache>
                <c:ptCount val="1"/>
                <c:pt idx="0">
                  <c:v>"klassische" Lieder, Arias</c:v>
                </c:pt>
              </c:strCache>
            </c:strRef>
          </c:tx>
          <c:dLbls>
            <c:spPr>
              <a:solidFill>
                <a:schemeClr val="accent4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dLblPos val="in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Munka1!$B$5:$F$5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</c:ser>
        <c:ser>
          <c:idx val="4"/>
          <c:order val="4"/>
          <c:tx>
            <c:strRef>
              <c:f>Munka1!$A$6</c:f>
              <c:strCache>
                <c:ptCount val="1"/>
                <c:pt idx="0">
                  <c:v>Melodien ohne Texte gepfiffen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dLbls>
            <c:spPr>
              <a:solidFill>
                <a:schemeClr val="accent6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dLblPos val="in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Munka1!$B$6:$F$6</c:f>
              <c:numCache>
                <c:formatCode>General</c:formatCode>
                <c:ptCount val="5"/>
                <c:pt idx="0">
                  <c:v>6</c:v>
                </c:pt>
                <c:pt idx="1">
                  <c:v>7</c:v>
                </c:pt>
                <c:pt idx="2">
                  <c:v>7</c:v>
                </c:pt>
                <c:pt idx="4">
                  <c:v>12</c:v>
                </c:pt>
              </c:numCache>
            </c:numRef>
          </c:val>
        </c:ser>
        <c:gapWidth val="75"/>
        <c:overlap val="-25"/>
        <c:axId val="62998784"/>
        <c:axId val="63012864"/>
      </c:barChart>
      <c:catAx>
        <c:axId val="629987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63012864"/>
        <c:crosses val="autoZero"/>
        <c:auto val="1"/>
        <c:lblAlgn val="ctr"/>
        <c:lblOffset val="100"/>
      </c:catAx>
      <c:valAx>
        <c:axId val="63012864"/>
        <c:scaling>
          <c:orientation val="minMax"/>
          <c:max val="12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29987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7754265091863526E-2"/>
          <c:y val="0.88634076990376187"/>
          <c:w val="0.927504374453194"/>
          <c:h val="8.4029600466608345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/>
            </a:pPr>
            <a:r>
              <a:rPr lang="hu-HU"/>
              <a:t>Pflegst du in der Familie zu singen?</a:t>
            </a:r>
          </a:p>
        </c:rich>
      </c:tx>
      <c:layout>
        <c:manualLayout>
          <c:xMode val="edge"/>
          <c:yMode val="edge"/>
          <c:x val="0.29592005686789158"/>
          <c:y val="3.0686497521143198E-2"/>
        </c:manualLayout>
      </c:layout>
    </c:title>
    <c:plotArea>
      <c:layout>
        <c:manualLayout>
          <c:layoutTarget val="inner"/>
          <c:xMode val="edge"/>
          <c:yMode val="edge"/>
          <c:x val="7.0407006415864684E-2"/>
          <c:y val="0.12249653291155209"/>
          <c:w val="0.90413003062117292"/>
          <c:h val="0.66876698745990082"/>
        </c:manualLayout>
      </c:layout>
      <c:barChart>
        <c:barDir val="col"/>
        <c:grouping val="clustered"/>
        <c:ser>
          <c:idx val="0"/>
          <c:order val="0"/>
          <c:tx>
            <c:strRef>
              <c:f>Munka1!$A$2</c:f>
              <c:strCache>
                <c:ptCount val="1"/>
                <c:pt idx="0">
                  <c:v>Ja, auch wenn es meine Familienmitglieder hören</c:v>
                </c:pt>
              </c:strCache>
            </c:strRef>
          </c:tx>
          <c:dLbls>
            <c:spPr>
              <a:solidFill>
                <a:srgbClr val="4F81BD">
                  <a:lumMod val="20000"/>
                  <a:lumOff val="80000"/>
                </a:srgbClr>
              </a:solidFill>
            </c:spPr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dLblPos val="out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Munka1!$B$2:$F$2</c:f>
              <c:numCache>
                <c:formatCode>General</c:formatCode>
                <c:ptCount val="5"/>
                <c:pt idx="0">
                  <c:v>5</c:v>
                </c:pt>
                <c:pt idx="1">
                  <c:v>1</c:v>
                </c:pt>
                <c:pt idx="2">
                  <c:v>5</c:v>
                </c:pt>
                <c:pt idx="3">
                  <c:v>2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Ja, aber nur wenn es niemand hört</c:v>
                </c:pt>
              </c:strCache>
            </c:strRef>
          </c:tx>
          <c:dLbls>
            <c:spPr>
              <a:solidFill>
                <a:schemeClr val="accent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dLblPos val="out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Munka1!$B$3:$F$3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8</c:v>
                </c:pt>
                <c:pt idx="3">
                  <c:v>6</c:v>
                </c:pt>
                <c:pt idx="4">
                  <c:v>8</c:v>
                </c:pt>
              </c:numCache>
            </c:numRef>
          </c:val>
        </c:ser>
        <c:ser>
          <c:idx val="2"/>
          <c:order val="2"/>
          <c:tx>
            <c:strRef>
              <c:f>Munka1!$A$4</c:f>
              <c:strCache>
                <c:ptCount val="1"/>
                <c:pt idx="0">
                  <c:v>Ich kann singen, aber ich singe nichtgern</c:v>
                </c:pt>
              </c:strCache>
            </c:strRef>
          </c:tx>
          <c:dLbls>
            <c:spPr>
              <a:solidFill>
                <a:schemeClr val="accent3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dLblPos val="out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Munka1!$B$4:$F$4</c:f>
              <c:numCache>
                <c:formatCode>General</c:formatCode>
                <c:ptCount val="5"/>
                <c:pt idx="1">
                  <c:v>1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Munka1!$A$5</c:f>
              <c:strCache>
                <c:ptCount val="1"/>
                <c:pt idx="0">
                  <c:v>Ich kann nicht singen, darum singeich nicht</c:v>
                </c:pt>
              </c:strCache>
            </c:strRef>
          </c:tx>
          <c:dLbls>
            <c:spPr>
              <a:solidFill>
                <a:schemeClr val="accent4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dLblPos val="out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Munka1!$B$5:$F$5</c:f>
              <c:numCache>
                <c:formatCode>General</c:formatCode>
                <c:ptCount val="5"/>
                <c:pt idx="0">
                  <c:v>4</c:v>
                </c:pt>
                <c:pt idx="1">
                  <c:v>7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gapWidth val="75"/>
        <c:overlap val="-25"/>
        <c:axId val="64954368"/>
        <c:axId val="64955904"/>
      </c:barChart>
      <c:catAx>
        <c:axId val="649543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64955904"/>
        <c:crosses val="autoZero"/>
        <c:auto val="1"/>
        <c:lblAlgn val="ctr"/>
        <c:lblOffset val="100"/>
      </c:catAx>
      <c:valAx>
        <c:axId val="64955904"/>
        <c:scaling>
          <c:orientation val="minMax"/>
          <c:max val="9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649543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8217191601049874E-2"/>
          <c:y val="0.85563560804899408"/>
          <c:w val="0.92750437445319422"/>
          <c:h val="0.10308982210557012"/>
        </c:manualLayout>
      </c:layout>
      <c:txPr>
        <a:bodyPr/>
        <a:lstStyle/>
        <a:p>
          <a:pPr>
            <a:defRPr sz="1400"/>
          </a:pPr>
          <a:endParaRPr lang="hu-H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/>
            </a:pPr>
            <a:r>
              <a:rPr lang="hu-HU"/>
              <a:t>Spielt jemand in der Familie ein Musikinstrument?</a:t>
            </a:r>
          </a:p>
        </c:rich>
      </c:tx>
      <c:layout>
        <c:manualLayout>
          <c:xMode val="edge"/>
          <c:yMode val="edge"/>
          <c:x val="0.22554975940507438"/>
          <c:y val="6.1893117526975794E-2"/>
        </c:manualLayout>
      </c:layout>
    </c:title>
    <c:plotArea>
      <c:layout>
        <c:manualLayout>
          <c:layoutTarget val="inner"/>
          <c:xMode val="edge"/>
          <c:yMode val="edge"/>
          <c:x val="5.8670895304753515E-2"/>
          <c:y val="0.14287498997123191"/>
          <c:w val="0.91586614173228231"/>
          <c:h val="0.60396841224541364"/>
        </c:manualLayout>
      </c:layout>
      <c:barChart>
        <c:barDir val="col"/>
        <c:grouping val="clustered"/>
        <c:ser>
          <c:idx val="0"/>
          <c:order val="0"/>
          <c:tx>
            <c:strRef>
              <c:f>Munka1!$A$2</c:f>
              <c:strCache>
                <c:ptCount val="1"/>
                <c:pt idx="0">
                  <c:v>Nein</c:v>
                </c:pt>
              </c:strCache>
            </c:strRef>
          </c:tx>
          <c:dLbls>
            <c:spPr>
              <a:solidFill>
                <a:srgbClr val="4F81BD">
                  <a:lumMod val="20000"/>
                  <a:lumOff val="80000"/>
                </a:srgbClr>
              </a:solidFill>
            </c:spPr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dLblPos val="in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Munka1!$B$2:$F$2</c:f>
              <c:numCache>
                <c:formatCode>General</c:formatCode>
                <c:ptCount val="5"/>
                <c:pt idx="0">
                  <c:v>9</c:v>
                </c:pt>
                <c:pt idx="1">
                  <c:v>7</c:v>
                </c:pt>
                <c:pt idx="2">
                  <c:v>13</c:v>
                </c:pt>
                <c:pt idx="3">
                  <c:v>9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Ja, mein Vater</c:v>
                </c:pt>
              </c:strCache>
            </c:strRef>
          </c:tx>
          <c:spPr>
            <a:solidFill>
              <a:srgbClr val="92D050"/>
            </a:solidFill>
          </c:spPr>
          <c:dLbls>
            <c:spPr>
              <a:solidFill>
                <a:schemeClr val="accent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dLblPos val="out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Munka1!$B$3:$F$3</c:f>
              <c:numCache>
                <c:formatCode>General</c:formatCode>
                <c:ptCount val="5"/>
                <c:pt idx="1">
                  <c:v>3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Munka1!$A$4</c:f>
              <c:strCache>
                <c:ptCount val="1"/>
                <c:pt idx="0">
                  <c:v>Ja, meine Mutter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spPr>
              <a:solidFill>
                <a:schemeClr val="accent3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dLblPos val="out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Munka1!$B$4:$F$4</c:f>
              <c:numCache>
                <c:formatCode>General</c:formatCode>
                <c:ptCount val="5"/>
                <c:pt idx="3">
                  <c:v>1</c:v>
                </c:pt>
                <c:pt idx="4">
                  <c:v>2</c:v>
                </c:pt>
              </c:numCache>
            </c:numRef>
          </c:val>
        </c:ser>
        <c:ser>
          <c:idx val="3"/>
          <c:order val="3"/>
          <c:tx>
            <c:strRef>
              <c:f>Munka1!$A$5</c:f>
              <c:strCache>
                <c:ptCount val="1"/>
                <c:pt idx="0">
                  <c:v>Ja, meine Geschwister</c:v>
                </c:pt>
              </c:strCache>
            </c:strRef>
          </c:tx>
          <c:spPr>
            <a:solidFill>
              <a:schemeClr val="bg2">
                <a:lumMod val="10000"/>
              </a:schemeClr>
            </a:solidFill>
          </c:spPr>
          <c:dLbls>
            <c:spPr>
              <a:solidFill>
                <a:schemeClr val="accent4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dLblPos val="out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Munka1!$B$5:$F$5</c:f>
              <c:numCache>
                <c:formatCode>General</c:formatCode>
                <c:ptCount val="5"/>
                <c:pt idx="1">
                  <c:v>3</c:v>
                </c:pt>
                <c:pt idx="4">
                  <c:v>3</c:v>
                </c:pt>
              </c:numCache>
            </c:numRef>
          </c:val>
        </c:ser>
        <c:ser>
          <c:idx val="4"/>
          <c:order val="4"/>
          <c:tx>
            <c:strRef>
              <c:f>Munka1!$A$6</c:f>
              <c:strCache>
                <c:ptCount val="1"/>
                <c:pt idx="0">
                  <c:v>Ja, ich und andere Familienmitglieder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solidFill>
                <a:schemeClr val="accent3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dLblPos val="out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Munka1!$B$6:$F$6</c:f>
              <c:numCache>
                <c:formatCode>General</c:formatCode>
                <c:ptCount val="5"/>
                <c:pt idx="0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5"/>
          <c:order val="5"/>
          <c:tx>
            <c:strRef>
              <c:f>Munka1!$A$7</c:f>
              <c:strCache>
                <c:ptCount val="1"/>
                <c:pt idx="0">
                  <c:v>Ja, NUR ich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Munka1!$B$7:$F$7</c:f>
              <c:numCache>
                <c:formatCode>General</c:formatCode>
                <c:ptCount val="5"/>
                <c:pt idx="0">
                  <c:v>3</c:v>
                </c:pt>
                <c:pt idx="1">
                  <c:v>1</c:v>
                </c:pt>
                <c:pt idx="4">
                  <c:v>4</c:v>
                </c:pt>
              </c:numCache>
            </c:numRef>
          </c:val>
        </c:ser>
        <c:gapWidth val="75"/>
        <c:overlap val="-25"/>
        <c:axId val="107073536"/>
        <c:axId val="107075072"/>
      </c:barChart>
      <c:catAx>
        <c:axId val="10707353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07075072"/>
        <c:crosses val="autoZero"/>
        <c:auto val="1"/>
        <c:lblAlgn val="ctr"/>
        <c:lblOffset val="100"/>
      </c:catAx>
      <c:valAx>
        <c:axId val="107075072"/>
        <c:scaling>
          <c:orientation val="minMax"/>
          <c:max val="13"/>
          <c:min val="0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070735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3693199922062134"/>
          <c:w val="0.98611111111111116"/>
          <c:h val="0.13104471111416746"/>
        </c:manualLayout>
      </c:layout>
      <c:txPr>
        <a:bodyPr/>
        <a:lstStyle/>
        <a:p>
          <a:pPr>
            <a:defRPr sz="1800"/>
          </a:pPr>
          <a:endParaRPr lang="hu-H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/>
            </a:pPr>
            <a:r>
              <a:rPr lang="hu-HU"/>
              <a:t>Wenn jemand ein Instrument spielt, was für eine Musik spielt er gern?</a:t>
            </a:r>
          </a:p>
        </c:rich>
      </c:tx>
      <c:layout>
        <c:manualLayout>
          <c:xMode val="edge"/>
          <c:yMode val="edge"/>
          <c:x val="0.13168405511811021"/>
          <c:y val="5.1851851851851857E-2"/>
        </c:manualLayout>
      </c:layout>
    </c:title>
    <c:plotArea>
      <c:layout>
        <c:manualLayout>
          <c:layoutTarget val="inner"/>
          <c:xMode val="edge"/>
          <c:yMode val="edge"/>
          <c:x val="4.2244203849518817E-2"/>
          <c:y val="0.14643992417614471"/>
          <c:w val="0.94247801837270351"/>
          <c:h val="0.67633347914843989"/>
        </c:manualLayout>
      </c:layout>
      <c:barChart>
        <c:barDir val="col"/>
        <c:grouping val="clustered"/>
        <c:ser>
          <c:idx val="0"/>
          <c:order val="0"/>
          <c:tx>
            <c:strRef>
              <c:f>Munka1!$A$2</c:f>
              <c:strCache>
                <c:ptCount val="1"/>
                <c:pt idx="0">
                  <c:v>"Die Klassiken"</c:v>
                </c:pt>
              </c:strCache>
            </c:strRef>
          </c:tx>
          <c:dLbls>
            <c:spPr>
              <a:solidFill>
                <a:srgbClr val="4F81BD">
                  <a:lumMod val="20000"/>
                  <a:lumOff val="80000"/>
                </a:srgbClr>
              </a:solidFill>
            </c:spPr>
            <c:txPr>
              <a:bodyPr/>
              <a:lstStyle/>
              <a:p>
                <a:pPr>
                  <a:defRPr sz="1800" b="1"/>
                </a:pPr>
                <a:endParaRPr lang="hu-HU"/>
              </a:p>
            </c:txPr>
            <c:dLblPos val="out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Munka1!$B$2:$F$2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Moderne Musik</c:v>
                </c:pt>
              </c:strCache>
            </c:strRef>
          </c:tx>
          <c:dLbls>
            <c:spPr>
              <a:solidFill>
                <a:schemeClr val="accent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800" b="1"/>
                </a:pPr>
                <a:endParaRPr lang="hu-HU"/>
              </a:p>
            </c:txPr>
            <c:dLblPos val="out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Munka1!$B$3:$F$3</c:f>
              <c:numCache>
                <c:formatCode>General</c:formatCode>
                <c:ptCount val="5"/>
                <c:pt idx="0">
                  <c:v>8</c:v>
                </c:pt>
                <c:pt idx="1">
                  <c:v>5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ser>
          <c:idx val="2"/>
          <c:order val="2"/>
          <c:tx>
            <c:strRef>
              <c:f>Munka1!$A$4</c:f>
              <c:strCache>
                <c:ptCount val="1"/>
                <c:pt idx="0">
                  <c:v>Allerlei</c:v>
                </c:pt>
              </c:strCache>
            </c:strRef>
          </c:tx>
          <c:dLbls>
            <c:spPr>
              <a:solidFill>
                <a:schemeClr val="accent3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800" b="1"/>
                </a:pPr>
                <a:endParaRPr lang="hu-HU"/>
              </a:p>
            </c:txPr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Munka1!$B$4:$F$4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3">
                  <c:v>6</c:v>
                </c:pt>
                <c:pt idx="4">
                  <c:v>10</c:v>
                </c:pt>
              </c:numCache>
            </c:numRef>
          </c:val>
        </c:ser>
        <c:gapWidth val="75"/>
        <c:overlap val="-25"/>
        <c:axId val="107131264"/>
        <c:axId val="107132800"/>
      </c:barChart>
      <c:catAx>
        <c:axId val="1071312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07132800"/>
        <c:crosses val="autoZero"/>
        <c:auto val="1"/>
        <c:lblAlgn val="ctr"/>
        <c:lblOffset val="100"/>
      </c:catAx>
      <c:valAx>
        <c:axId val="107132800"/>
        <c:scaling>
          <c:orientation val="minMax"/>
          <c:max val="10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071312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729130212890068E-2"/>
          <c:y val="0.88524215723034616"/>
          <c:w val="0.92900335374744791"/>
          <c:h val="9.0948318960130003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title>
      <c:tx>
        <c:rich>
          <a:bodyPr/>
          <a:lstStyle/>
          <a:p>
            <a:pPr>
              <a:defRPr/>
            </a:pPr>
            <a:r>
              <a:rPr lang="hu-HU"/>
              <a:t>Hört ihr gemeinsam in der Familie Musik?</a:t>
            </a:r>
          </a:p>
        </c:rich>
      </c:tx>
      <c:layout>
        <c:manualLayout>
          <c:xMode val="edge"/>
          <c:yMode val="edge"/>
          <c:x val="0.28801738845144365"/>
          <c:y val="6.1111111111111116E-2"/>
        </c:manualLayout>
      </c:layout>
    </c:title>
    <c:plotArea>
      <c:layout>
        <c:manualLayout>
          <c:layoutTarget val="inner"/>
          <c:xMode val="edge"/>
          <c:yMode val="edge"/>
          <c:x val="7.0407006415864684E-2"/>
          <c:y val="0.1770045202682998"/>
          <c:w val="0.90413003062117292"/>
          <c:h val="0.58876246719160097"/>
        </c:manualLayout>
      </c:layout>
      <c:barChart>
        <c:barDir val="col"/>
        <c:grouping val="clustered"/>
        <c:ser>
          <c:idx val="0"/>
          <c:order val="0"/>
          <c:tx>
            <c:strRef>
              <c:f>Munka1!$A$2</c:f>
              <c:strCache>
                <c:ptCount val="1"/>
                <c:pt idx="0">
                  <c:v>Ja</c:v>
                </c:pt>
              </c:strCache>
            </c:strRef>
          </c:tx>
          <c:dLbls>
            <c:spPr>
              <a:solidFill>
                <a:srgbClr val="4F81BD">
                  <a:lumMod val="20000"/>
                  <a:lumOff val="80000"/>
                </a:srgbClr>
              </a:solidFill>
            </c:spPr>
            <c:txPr>
              <a:bodyPr/>
              <a:lstStyle/>
              <a:p>
                <a:pPr>
                  <a:defRPr sz="1800" b="1"/>
                </a:pPr>
                <a:endParaRPr lang="hu-HU"/>
              </a:p>
            </c:txPr>
            <c:dLblPos val="out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Munka1!$B$2:$F$2</c:f>
              <c:numCache>
                <c:formatCode>General</c:formatCode>
                <c:ptCount val="5"/>
                <c:pt idx="0">
                  <c:v>9</c:v>
                </c:pt>
                <c:pt idx="1">
                  <c:v>8</c:v>
                </c:pt>
                <c:pt idx="2">
                  <c:v>10</c:v>
                </c:pt>
                <c:pt idx="3">
                  <c:v>10</c:v>
                </c:pt>
                <c:pt idx="4">
                  <c:v>16</c:v>
                </c:pt>
              </c:numCache>
            </c:numRef>
          </c:val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Nein, jeder hört Musik nur für sich</c:v>
                </c:pt>
              </c:strCache>
            </c:strRef>
          </c:tx>
          <c:dLbls>
            <c:spPr>
              <a:solidFill>
                <a:schemeClr val="accent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800" b="1"/>
                </a:pPr>
                <a:endParaRPr lang="hu-HU"/>
              </a:p>
            </c:txPr>
            <c:dLblPos val="outEnd"/>
            <c:showVal val="1"/>
          </c:dLbls>
          <c:cat>
            <c:strRef>
              <c:f>Munka1!$B$1:$F$1</c:f>
              <c:strCache>
                <c:ptCount val="5"/>
                <c:pt idx="0">
                  <c:v>Deutschland</c:v>
                </c:pt>
                <c:pt idx="1">
                  <c:v>Frankreich</c:v>
                </c:pt>
                <c:pt idx="2">
                  <c:v>Polen</c:v>
                </c:pt>
                <c:pt idx="3">
                  <c:v>Rumänien</c:v>
                </c:pt>
                <c:pt idx="4">
                  <c:v>Ungarn</c:v>
                </c:pt>
              </c:strCache>
            </c:strRef>
          </c:cat>
          <c:val>
            <c:numRef>
              <c:f>Munka1!$B$3:$F$3</c:f>
              <c:numCache>
                <c:formatCode>General</c:formatCode>
                <c:ptCount val="5"/>
                <c:pt idx="0">
                  <c:v>5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1</c:v>
                </c:pt>
              </c:numCache>
            </c:numRef>
          </c:val>
        </c:ser>
        <c:gapWidth val="75"/>
        <c:overlap val="-25"/>
        <c:axId val="107200512"/>
        <c:axId val="107202048"/>
      </c:barChart>
      <c:catAx>
        <c:axId val="10720051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107202048"/>
        <c:crosses val="autoZero"/>
        <c:auto val="1"/>
        <c:lblAlgn val="ctr"/>
        <c:lblOffset val="100"/>
      </c:catAx>
      <c:valAx>
        <c:axId val="107202048"/>
        <c:scaling>
          <c:orientation val="minMax"/>
          <c:max val="16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072005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7291302128900708E-2"/>
          <c:y val="0.88524215723034616"/>
          <c:w val="0.92900335374744769"/>
          <c:h val="9.0948318960130003E-2"/>
        </c:manualLayout>
      </c:layout>
      <c:txPr>
        <a:bodyPr/>
        <a:lstStyle/>
        <a:p>
          <a:pPr>
            <a:defRPr sz="1600"/>
          </a:pPr>
          <a:endParaRPr lang="hu-H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2019.03.24.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2019.03.24.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2019.03.24.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2019.03.24.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2019.03.24.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2019.03.24.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2019.03.24.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2019.03.24.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2019.03.24.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2019.03.24.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2019.03.24.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2019.03.24.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Musik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der </a:t>
            </a:r>
            <a:r>
              <a:rPr lang="hu-HU" dirty="0" err="1" smtClean="0"/>
              <a:t>Familie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Erasmus – 2019.</a:t>
            </a:r>
          </a:p>
          <a:p>
            <a:r>
              <a:rPr lang="de-DE" dirty="0" smtClean="0"/>
              <a:t>Rumänien – </a:t>
            </a:r>
            <a:r>
              <a:rPr lang="hu-HU" dirty="0" smtClean="0"/>
              <a:t>Marosvásárhely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001156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100</Words>
  <PresentationFormat>Diavetítés a képernyőre (4:3 oldalarány)</PresentationFormat>
  <Paragraphs>13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Musik in der Familie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SUKISZUM</dc:creator>
  <cp:lastModifiedBy>SUKISZUM</cp:lastModifiedBy>
  <cp:revision>6</cp:revision>
  <dcterms:created xsi:type="dcterms:W3CDTF">2019-03-22T21:43:28Z</dcterms:created>
  <dcterms:modified xsi:type="dcterms:W3CDTF">2019-03-24T19:31:56Z</dcterms:modified>
</cp:coreProperties>
</file>