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1" r:id="rId8"/>
    <p:sldId id="269" r:id="rId9"/>
    <p:sldId id="263" r:id="rId10"/>
    <p:sldId id="264" r:id="rId11"/>
    <p:sldId id="265" r:id="rId12"/>
    <p:sldId id="271" r:id="rId13"/>
    <p:sldId id="272" r:id="rId14"/>
    <p:sldId id="266" r:id="rId15"/>
    <p:sldId id="273" r:id="rId16"/>
    <p:sldId id="274" r:id="rId17"/>
    <p:sldId id="267" r:id="rId18"/>
    <p:sldId id="268" r:id="rId19"/>
    <p:sldId id="275" r:id="rId20"/>
    <p:sldId id="270" r:id="rId21"/>
    <p:sldId id="276" r:id="rId22"/>
    <p:sldId id="280" r:id="rId23"/>
    <p:sldId id="277" r:id="rId24"/>
    <p:sldId id="278" r:id="rId25"/>
    <p:sldId id="279" r:id="rId26"/>
    <p:sldId id="285" r:id="rId27"/>
    <p:sldId id="281" r:id="rId28"/>
    <p:sldId id="283" r:id="rId29"/>
    <p:sldId id="282" r:id="rId30"/>
    <p:sldId id="284" r:id="rId31"/>
    <p:sldId id="286" r:id="rId32"/>
    <p:sldId id="287" r:id="rId3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530"/>
    <a:srgbClr val="DA6504"/>
    <a:srgbClr val="CAF0F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614" autoAdjust="0"/>
    <p:restoredTop sz="94660"/>
  </p:normalViewPr>
  <p:slideViewPr>
    <p:cSldViewPr>
      <p:cViewPr>
        <p:scale>
          <a:sx n="70" d="100"/>
          <a:sy n="70" d="100"/>
        </p:scale>
        <p:origin x="-118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 sarkán kerekítve levágott téglalap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erékszögű háromszög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F4A4EF-5A4C-4544-A5C2-A74790468963}" type="datetimeFigureOut">
              <a:rPr lang="hu-HU" smtClean="0"/>
              <a:pPr/>
              <a:t>2019.03.14.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B739DA-A5DA-408C-AE48-952918AC8DBE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UKISZUM\Desktop\Erasmus\George%20Enescu%20-%20Poema%20romana,%20Op.%201%20(1897)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UKISZUM\Desktop\Erasmus\George%20Enescu%20-%20Ciocarlia.mp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SUKISZUM\Desktop\Erasmus\George%20Enescu%20-%20Rapsodia%20Romana%20(Full).mp3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785794"/>
            <a:ext cx="9144000" cy="1470025"/>
          </a:xfrm>
        </p:spPr>
        <p:txBody>
          <a:bodyPr>
            <a:noAutofit/>
          </a:bodyPr>
          <a:lstStyle/>
          <a:p>
            <a:pPr algn="ctr"/>
            <a:r>
              <a:rPr lang="hu-HU" sz="9600" dirty="0" smtClean="0"/>
              <a:t>George </a:t>
            </a:r>
            <a:r>
              <a:rPr lang="hu-HU" sz="9600" dirty="0" err="1" smtClean="0"/>
              <a:t>Enescu</a:t>
            </a:r>
            <a:endParaRPr lang="hu-HU" sz="9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71472" y="2214554"/>
            <a:ext cx="8215370" cy="364333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A muzsikálásra hivatott román zseni</a:t>
            </a:r>
          </a:p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Zum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Musizieren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berufenes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rumänisches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Genie</a:t>
            </a:r>
            <a:endParaRPr lang="hu-HU" sz="2800" b="1" dirty="0" smtClean="0">
              <a:latin typeface="+mj-lt"/>
            </a:endParaRPr>
          </a:p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2800" b="1" dirty="0" smtClean="0">
                <a:latin typeface="+mj-lt"/>
              </a:rPr>
              <a:t>Un génie roumain prédestiné à la musique</a:t>
            </a:r>
          </a:p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Rumuński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geniusz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przeznaczony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do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tworzenia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muzyki</a:t>
            </a:r>
            <a:endParaRPr lang="hu-HU" sz="2800" b="1" dirty="0" smtClean="0">
              <a:latin typeface="+mj-lt"/>
            </a:endParaRPr>
          </a:p>
          <a:p>
            <a:pPr algn="l">
              <a:lnSpc>
                <a:spcPct val="150000"/>
              </a:lnSpc>
              <a:buClr>
                <a:schemeClr val="tx1"/>
              </a:buClr>
              <a:buSzPct val="100000"/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Geniul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român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predestinat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muzicii</a:t>
            </a:r>
            <a:r>
              <a:rPr lang="hu-HU" sz="2800" b="1" dirty="0" smtClean="0">
                <a:latin typeface="+mj-lt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00034" y="214290"/>
            <a:ext cx="8072494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+mj-lt"/>
              </a:rPr>
              <a:t>Konservatorium</a:t>
            </a:r>
            <a:r>
              <a:rPr lang="hu-HU" sz="3200" b="1" dirty="0" smtClean="0">
                <a:latin typeface="+mj-lt"/>
              </a:rPr>
              <a:t> Wien (1888-1894)</a:t>
            </a:r>
            <a:endParaRPr lang="hu-HU" sz="3200" b="1" dirty="0"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7" y="714356"/>
            <a:ext cx="8191525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1404" y="2036250"/>
            <a:ext cx="2571769" cy="4393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45142"/>
            <a:ext cx="9144000" cy="591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642297"/>
            <a:ext cx="2428892" cy="3358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+mj-lt"/>
              </a:rPr>
              <a:t>Conservatoire</a:t>
            </a:r>
            <a:r>
              <a:rPr lang="hu-HU" sz="3200" b="1" dirty="0" smtClean="0">
                <a:latin typeface="+mj-lt"/>
              </a:rPr>
              <a:t> de Paris (1895-1899)</a:t>
            </a:r>
            <a:endParaRPr lang="hu-HU" sz="3200" b="1" dirty="0"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1898. </a:t>
            </a:r>
            <a:r>
              <a:rPr lang="ro-RO" sz="3200" b="1" dirty="0" smtClean="0">
                <a:latin typeface="+mj-lt"/>
              </a:rPr>
              <a:t>Poema Română</a:t>
            </a:r>
            <a:endParaRPr lang="hu-HU" sz="3200" b="1" dirty="0">
              <a:latin typeface="+mj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214546" y="921751"/>
            <a:ext cx="4786314" cy="229293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Font typeface="Wingdings" pitchFamily="2" charset="2"/>
              <a:buChar char="Ø"/>
            </a:pPr>
            <a:r>
              <a:rPr lang="ro-RO" sz="3200" b="1" dirty="0" smtClean="0">
                <a:latin typeface="+mj-lt"/>
              </a:rPr>
              <a:t>Szimfonikus szvit</a:t>
            </a:r>
          </a:p>
          <a:p>
            <a:pPr algn="ctr">
              <a:spcAft>
                <a:spcPts val="600"/>
              </a:spcAft>
              <a:buFont typeface="Wingdings" pitchFamily="2" charset="2"/>
              <a:buChar char="Ø"/>
            </a:pPr>
            <a:r>
              <a:rPr lang="ro-RO" sz="3200" b="1" dirty="0" smtClean="0">
                <a:latin typeface="+mj-lt"/>
              </a:rPr>
              <a:t>Symphonische Suite</a:t>
            </a:r>
            <a:endParaRPr lang="hu-HU" sz="3200" b="1" dirty="0" smtClean="0">
              <a:latin typeface="+mj-lt"/>
            </a:endParaRPr>
          </a:p>
          <a:p>
            <a:pPr algn="ctr"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err="1" smtClean="0">
                <a:latin typeface="+mj-lt"/>
              </a:rPr>
              <a:t>Suite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symphonique</a:t>
            </a:r>
            <a:endParaRPr lang="hu-HU" sz="3200" b="1" dirty="0" smtClean="0">
              <a:latin typeface="+mj-lt"/>
            </a:endParaRPr>
          </a:p>
          <a:p>
            <a:pPr algn="ctr"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err="1" smtClean="0">
                <a:latin typeface="+mj-lt"/>
              </a:rPr>
              <a:t>Suita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symfoniczna</a:t>
            </a:r>
            <a:endParaRPr lang="hu-HU" sz="3200" b="1" dirty="0" smtClean="0">
              <a:latin typeface="+mj-lt"/>
            </a:endParaRPr>
          </a:p>
        </p:txBody>
      </p:sp>
      <p:pic>
        <p:nvPicPr>
          <p:cNvPr id="6" name="George Enescu - Poema romana, Op. 1 (1897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728" y="3268264"/>
            <a:ext cx="6381752" cy="3589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 rot="684066">
            <a:off x="6528577" y="4784972"/>
            <a:ext cx="242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+mj-lt"/>
              </a:rPr>
              <a:t>Jules </a:t>
            </a:r>
            <a:r>
              <a:rPr lang="hu-HU" sz="2800" b="1" dirty="0" err="1" smtClean="0">
                <a:latin typeface="+mj-lt"/>
              </a:rPr>
              <a:t>Massenet</a:t>
            </a:r>
            <a:endParaRPr lang="hu-HU" sz="28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007852"/>
            <a:ext cx="2714644" cy="3635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Szövegdoboz 7"/>
          <p:cNvSpPr txBox="1"/>
          <p:nvPr/>
        </p:nvSpPr>
        <p:spPr>
          <a:xfrm rot="20404873">
            <a:off x="340714" y="5008018"/>
            <a:ext cx="242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+mj-lt"/>
              </a:rPr>
              <a:t>Gabriel </a:t>
            </a:r>
            <a:r>
              <a:rPr lang="hu-HU" sz="2800" b="1" dirty="0" err="1" smtClean="0">
                <a:latin typeface="+mj-lt"/>
              </a:rPr>
              <a:t>Fauré</a:t>
            </a:r>
            <a:endParaRPr lang="hu-HU" sz="2800" b="1" dirty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155973"/>
            <a:ext cx="2857520" cy="3701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785794"/>
            <a:ext cx="149592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Szövegdoboz 9"/>
          <p:cNvSpPr txBox="1"/>
          <p:nvPr/>
        </p:nvSpPr>
        <p:spPr>
          <a:xfrm>
            <a:off x="2571736" y="3364056"/>
            <a:ext cx="17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+mj-lt"/>
              </a:rPr>
              <a:t>Josef </a:t>
            </a:r>
            <a:r>
              <a:rPr lang="hu-HU" sz="2000" b="1" dirty="0" err="1" smtClean="0">
                <a:latin typeface="+mj-lt"/>
              </a:rPr>
              <a:t>Hellmesberger</a:t>
            </a:r>
            <a:endParaRPr lang="hu-HU" sz="2000" b="1" dirty="0">
              <a:latin typeface="+mj-lt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Tanárai  - </a:t>
            </a:r>
            <a:r>
              <a:rPr lang="hu-HU" sz="3200" b="1" dirty="0" err="1" smtClean="0">
                <a:latin typeface="+mj-lt"/>
              </a:rPr>
              <a:t>Seine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Lehrer</a:t>
            </a:r>
            <a:endParaRPr lang="hu-HU" sz="3200" b="1" dirty="0" smtClean="0">
              <a:latin typeface="+mj-lt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 b="8824"/>
          <a:stretch>
            <a:fillRect/>
          </a:stretch>
        </p:blipFill>
        <p:spPr bwMode="auto">
          <a:xfrm>
            <a:off x="4659442" y="928670"/>
            <a:ext cx="1773875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Szövegdoboz 11"/>
          <p:cNvSpPr txBox="1"/>
          <p:nvPr/>
        </p:nvSpPr>
        <p:spPr>
          <a:xfrm>
            <a:off x="4572000" y="3286124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+mj-lt"/>
              </a:rPr>
              <a:t>Robert</a:t>
            </a:r>
            <a:r>
              <a:rPr lang="hu-HU" sz="2000" b="1" dirty="0">
                <a:latin typeface="+mj-lt"/>
              </a:rPr>
              <a:t> </a:t>
            </a:r>
            <a:r>
              <a:rPr lang="hu-HU" sz="2000" b="1" dirty="0" smtClean="0">
                <a:latin typeface="+mj-lt"/>
              </a:rPr>
              <a:t>Fuchs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5130" y="4071942"/>
            <a:ext cx="1911735" cy="2643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4942" y="1956859"/>
            <a:ext cx="6657520" cy="4829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0" y="112920"/>
            <a:ext cx="9144000" cy="1815882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Mihăileni-i</a:t>
            </a:r>
            <a:r>
              <a:rPr lang="hu-HU" sz="2800" b="1" dirty="0" smtClean="0">
                <a:latin typeface="+mj-lt"/>
              </a:rPr>
              <a:t> házában szeretett pihenni.</a:t>
            </a:r>
          </a:p>
          <a:p>
            <a:pPr algn="ctr"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Er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mochte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sich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in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seinem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Haus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in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Mihăileni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ausruhen</a:t>
            </a:r>
            <a:r>
              <a:rPr lang="hu-HU" sz="2800" b="1" dirty="0" smtClean="0">
                <a:latin typeface="+mj-lt"/>
              </a:rPr>
              <a:t>.</a:t>
            </a:r>
          </a:p>
          <a:p>
            <a:pPr algn="ctr">
              <a:buFont typeface="Wingdings" pitchFamily="2" charset="2"/>
              <a:buChar char="Ø"/>
            </a:pPr>
            <a:r>
              <a:rPr lang="fr-FR" sz="2800" b="1" dirty="0" smtClean="0">
                <a:latin typeface="+mj-lt"/>
              </a:rPr>
              <a:t>Il aimait se reposer dans sa maison de Mihăileni.</a:t>
            </a:r>
            <a:endParaRPr lang="hu-HU" sz="2800" b="1" dirty="0" smtClean="0">
              <a:latin typeface="+mj-lt"/>
            </a:endParaRPr>
          </a:p>
          <a:p>
            <a:pPr algn="ctr"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Uwielbiał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odpoczywać</a:t>
            </a:r>
            <a:r>
              <a:rPr lang="hu-HU" sz="2800" b="1" dirty="0" smtClean="0">
                <a:latin typeface="+mj-lt"/>
              </a:rPr>
              <a:t> w </a:t>
            </a:r>
            <a:r>
              <a:rPr lang="hu-HU" sz="2800" b="1" dirty="0" err="1" smtClean="0">
                <a:latin typeface="+mj-lt"/>
              </a:rPr>
              <a:t>swoim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domku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w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Mihăileni</a:t>
            </a:r>
            <a:endParaRPr lang="hu-HU" sz="2800" b="1" dirty="0" smtClean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428868"/>
            <a:ext cx="5316997" cy="354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LeftFacing" fov="3000000">
              <a:rot lat="297651" lon="2344396" rev="21168417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r="8728"/>
          <a:stretch>
            <a:fillRect/>
          </a:stretch>
        </p:blipFill>
        <p:spPr bwMode="auto">
          <a:xfrm>
            <a:off x="-71470" y="2547746"/>
            <a:ext cx="5214942" cy="3463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11"/>
            <a:ext cx="9144000" cy="694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857628"/>
            <a:ext cx="1000132" cy="889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956E-6 C 0.00382 -0.03215 -0.10486 -0.1265 -0.17466 -0.1413 C -0.24445 -0.15611 -0.41563 -0.12165 -0.41945 -0.0895 C -0.42327 -0.05735 -0.26667 0.03631 -0.19705 0.05157 C -0.12743 0.06684 -0.00382 0.03215 2.5E-6 4.07956E-6 Z " pathEditMode="relative" ptsTypes="aaaaa">
                                      <p:cBhvr>
                                        <p:cTn id="10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857232"/>
            <a:ext cx="3071834" cy="3071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zövegdoboz 3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+mj-lt"/>
              </a:rPr>
              <a:t>Er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gründete</a:t>
            </a:r>
            <a:r>
              <a:rPr lang="hu-HU" sz="3200" b="1" dirty="0" smtClean="0">
                <a:latin typeface="+mj-lt"/>
              </a:rPr>
              <a:t>…</a:t>
            </a:r>
            <a:endParaRPr lang="hu-HU" sz="3200" b="1" dirty="0">
              <a:latin typeface="+mj-l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2844" y="1071546"/>
            <a:ext cx="1428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+mj-lt"/>
              </a:rPr>
              <a:t>1902. – </a:t>
            </a:r>
            <a:r>
              <a:rPr lang="hu-HU" sz="2000" b="1" dirty="0" err="1" smtClean="0">
                <a:latin typeface="+mj-lt"/>
              </a:rPr>
              <a:t>Trio</a:t>
            </a:r>
            <a:endParaRPr lang="hu-HU" sz="2000" b="1" dirty="0" smtClean="0">
              <a:latin typeface="+mj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70"/>
            <a:ext cx="4429156" cy="2923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6215074" y="428604"/>
            <a:ext cx="2755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+mj-lt"/>
              </a:rPr>
              <a:t>1904. – </a:t>
            </a:r>
            <a:r>
              <a:rPr lang="hu-HU" sz="2000" b="1" dirty="0" err="1" smtClean="0">
                <a:latin typeface="+mj-lt"/>
              </a:rPr>
              <a:t>Streichquartett</a:t>
            </a:r>
            <a:endParaRPr lang="hu-HU" sz="2000" b="1" dirty="0" smtClean="0">
              <a:latin typeface="+mj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5" y="4000527"/>
            <a:ext cx="4094378" cy="2428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Szövegdoboz 8"/>
          <p:cNvSpPr txBox="1"/>
          <p:nvPr/>
        </p:nvSpPr>
        <p:spPr>
          <a:xfrm>
            <a:off x="5143504" y="6386476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+mj-lt"/>
              </a:rPr>
              <a:t>1921. – </a:t>
            </a:r>
            <a:r>
              <a:rPr lang="hu-HU" sz="2000" b="1" dirty="0" err="1" smtClean="0">
                <a:latin typeface="+mj-lt"/>
              </a:rPr>
              <a:t>Oper</a:t>
            </a:r>
            <a:endParaRPr lang="hu-HU" sz="2000" b="1" dirty="0" smtClean="0">
              <a:latin typeface="+mj-lt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5" y="3857629"/>
            <a:ext cx="3576766" cy="2500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Szövegdoboz 10"/>
          <p:cNvSpPr txBox="1"/>
          <p:nvPr/>
        </p:nvSpPr>
        <p:spPr>
          <a:xfrm>
            <a:off x="500034" y="6386476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+mj-lt"/>
              </a:rPr>
              <a:t>1912. – </a:t>
            </a:r>
            <a:r>
              <a:rPr lang="hu-HU" sz="2000" b="1" dirty="0" err="1" smtClean="0">
                <a:latin typeface="+mj-lt"/>
              </a:rPr>
              <a:t>Enescu</a:t>
            </a:r>
            <a:r>
              <a:rPr lang="hu-HU" sz="2000" b="1" dirty="0" smtClean="0">
                <a:latin typeface="+mj-lt"/>
              </a:rPr>
              <a:t> – </a:t>
            </a:r>
            <a:r>
              <a:rPr lang="hu-HU" sz="2000" b="1" dirty="0" err="1" smtClean="0">
                <a:latin typeface="+mj-lt"/>
              </a:rPr>
              <a:t>Preis</a:t>
            </a:r>
            <a:endParaRPr lang="hu-HU" sz="2000" b="1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71574"/>
            <a:ext cx="8700113" cy="5600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+mj-lt"/>
              </a:rPr>
              <a:t>Schloss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Peleș</a:t>
            </a:r>
            <a:endParaRPr lang="hu-H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142984"/>
            <a:ext cx="9144001" cy="571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32" y="3429000"/>
            <a:ext cx="3000396" cy="322465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357950" y="3360688"/>
            <a:ext cx="2786050" cy="33069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6" name="Szövegdoboz 5"/>
          <p:cNvSpPr txBox="1"/>
          <p:nvPr/>
        </p:nvSpPr>
        <p:spPr>
          <a:xfrm>
            <a:off x="0" y="500042"/>
            <a:ext cx="3786182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Maria </a:t>
            </a:r>
            <a:r>
              <a:rPr lang="hu-HU" sz="3200" b="1" dirty="0" err="1" smtClean="0">
                <a:latin typeface="+mj-lt"/>
              </a:rPr>
              <a:t>Cantacuzino</a:t>
            </a:r>
            <a:endParaRPr lang="hu-HU" sz="3200" b="1" dirty="0"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357850" y="500042"/>
            <a:ext cx="3786182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George </a:t>
            </a:r>
            <a:r>
              <a:rPr lang="hu-HU" sz="3200" b="1" dirty="0" err="1" smtClean="0">
                <a:latin typeface="+mj-lt"/>
              </a:rPr>
              <a:t>Enescu</a:t>
            </a:r>
            <a:endParaRPr lang="hu-H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9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214423"/>
            <a:ext cx="217229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6357950" y="4714885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1928</a:t>
            </a:r>
            <a:endParaRPr lang="hu-HU" sz="3200" b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214423"/>
            <a:ext cx="341491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426" y="1227472"/>
            <a:ext cx="5140830" cy="420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5752" y="1214422"/>
            <a:ext cx="5164820" cy="422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429256" y="1214423"/>
            <a:ext cx="340232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714348" y="5572141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Maria </a:t>
            </a:r>
            <a:r>
              <a:rPr lang="hu-HU" sz="3200" b="1" dirty="0" err="1" smtClean="0">
                <a:latin typeface="+mj-lt"/>
              </a:rPr>
              <a:t>Cantacuzino</a:t>
            </a:r>
            <a:endParaRPr lang="hu-HU" sz="3200" b="1" dirty="0"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429256" y="5572141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Mihail </a:t>
            </a:r>
            <a:r>
              <a:rPr lang="hu-HU" sz="3200" b="1" dirty="0" err="1" smtClean="0">
                <a:latin typeface="+mj-lt"/>
              </a:rPr>
              <a:t>Cantacuzino</a:t>
            </a:r>
            <a:endParaRPr lang="hu-H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500034" y="5286388"/>
            <a:ext cx="8215370" cy="1571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1881-ben született egy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Liveni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nevű faluban.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ro-RO" sz="2400" b="1" dirty="0" smtClean="0">
                <a:latin typeface="Calibri" pitchFamily="34" charset="0"/>
                <a:ea typeface="+mj-ea"/>
                <a:cs typeface="+mj-cs"/>
              </a:rPr>
              <a:t>1881 wurde er  in einem Dorf, in Liveni  geboren.</a:t>
            </a:r>
            <a:endParaRPr lang="hu-HU" sz="2400" b="1" dirty="0" smtClean="0">
              <a:latin typeface="Calibri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fr-FR" sz="2400" b="1" dirty="0" smtClean="0">
                <a:latin typeface="Calibri" pitchFamily="34" charset="0"/>
                <a:ea typeface="+mj-ea"/>
                <a:cs typeface="+mj-cs"/>
              </a:rPr>
              <a:t>Il est né dans un village nommé Liveni.</a:t>
            </a:r>
            <a:endParaRPr lang="hu-HU" sz="2400" b="1" dirty="0" smtClean="0">
              <a:latin typeface="Calibri" pitchFamily="34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hu-HU" sz="2400" b="1" dirty="0" err="1" smtClean="0">
                <a:latin typeface="Calibri" pitchFamily="34" charset="0"/>
                <a:ea typeface="+mj-ea"/>
                <a:cs typeface="+mj-cs"/>
              </a:rPr>
              <a:t>Urodził</a:t>
            </a:r>
            <a:r>
              <a:rPr lang="hu-HU" sz="2400" b="1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hu-HU" sz="2400" b="1" dirty="0" err="1" smtClean="0">
                <a:latin typeface="Calibri" pitchFamily="34" charset="0"/>
                <a:ea typeface="+mj-ea"/>
                <a:cs typeface="+mj-cs"/>
              </a:rPr>
              <a:t>się</a:t>
            </a:r>
            <a:r>
              <a:rPr lang="hu-HU" sz="2400" b="1" dirty="0" smtClean="0">
                <a:latin typeface="Calibri" pitchFamily="34" charset="0"/>
                <a:ea typeface="+mj-ea"/>
                <a:cs typeface="+mj-cs"/>
              </a:rPr>
              <a:t> w 1881 </a:t>
            </a:r>
            <a:r>
              <a:rPr lang="hu-HU" sz="2400" b="1" dirty="0" err="1" smtClean="0">
                <a:latin typeface="Calibri" pitchFamily="34" charset="0"/>
                <a:ea typeface="+mj-ea"/>
                <a:cs typeface="+mj-cs"/>
              </a:rPr>
              <a:t>roku</a:t>
            </a:r>
            <a:r>
              <a:rPr lang="hu-HU" sz="2400" b="1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hu-HU" sz="2400" b="1" dirty="0" err="1" smtClean="0">
                <a:latin typeface="Calibri" pitchFamily="34" charset="0"/>
                <a:ea typeface="+mj-ea"/>
                <a:cs typeface="+mj-cs"/>
              </a:rPr>
              <a:t>we</a:t>
            </a:r>
            <a:r>
              <a:rPr lang="hu-HU" sz="2400" b="1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hu-HU" sz="2400" b="1" dirty="0" err="1" smtClean="0">
                <a:latin typeface="Calibri" pitchFamily="34" charset="0"/>
                <a:ea typeface="+mj-ea"/>
                <a:cs typeface="+mj-cs"/>
              </a:rPr>
              <a:t>wiosce</a:t>
            </a:r>
            <a:r>
              <a:rPr lang="hu-HU" sz="2400" b="1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hu-HU" sz="2400" b="1" dirty="0" err="1" smtClean="0">
                <a:latin typeface="Calibri" pitchFamily="34" charset="0"/>
                <a:ea typeface="+mj-ea"/>
                <a:cs typeface="+mj-cs"/>
              </a:rPr>
              <a:t>Liveni</a:t>
            </a:r>
            <a:r>
              <a:rPr lang="hu-HU" sz="2400" b="1" dirty="0" smtClean="0">
                <a:latin typeface="Calibri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4502" cy="528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108"/>
            <a:ext cx="9144000" cy="530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6786578" y="-584775"/>
            <a:ext cx="3786182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George </a:t>
            </a:r>
            <a:r>
              <a:rPr lang="hu-HU" sz="3200" b="1" dirty="0" err="1" smtClean="0">
                <a:latin typeface="+mj-lt"/>
              </a:rPr>
              <a:t>Enescu</a:t>
            </a:r>
            <a:endParaRPr lang="hu-HU" sz="3200" b="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3643306" y="2500306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  <a:latin typeface="+mj-lt"/>
              </a:rPr>
              <a:t>1925.</a:t>
            </a:r>
            <a:endParaRPr lang="hu-HU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071546"/>
            <a:ext cx="2419350" cy="1885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2535E-8 C -0.06667 -0.08025 -0.13316 -0.16004 -0.2224 -0.15079 C -0.31164 -0.1413 -0.48455 0.02359 -0.53698 0.05851 " pathEditMode="relative" rAng="692176" ptsTypes="aaA">
                                      <p:cBhvr>
                                        <p:cTn id="10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" y="-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5368 0.05834 C -0.46892 -0.0125 -0.40069 -0.08356 -0.31093 -0.08426 C -0.22135 -0.08472 -0.11024 -0.01528 0.0007 0.05394 " pathEditMode="relative" rAng="11056209" ptsTypes="aaA">
                                      <p:cBhvr>
                                        <p:cTn id="13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285860"/>
            <a:ext cx="5705753" cy="3500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4004543" cy="5295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785786" y="4795897"/>
            <a:ext cx="44291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atin typeface="+mj-lt"/>
              </a:rPr>
              <a:t>Yehudi Menuhin:</a:t>
            </a:r>
          </a:p>
          <a:p>
            <a:r>
              <a:rPr lang="en-US" sz="3200" b="1" dirty="0" smtClean="0">
                <a:latin typeface="+mj-lt"/>
              </a:rPr>
              <a:t>„For me, </a:t>
            </a:r>
            <a:r>
              <a:rPr lang="en-US" sz="3200" b="1" dirty="0" err="1" smtClean="0">
                <a:latin typeface="+mj-lt"/>
              </a:rPr>
              <a:t>Enescu</a:t>
            </a:r>
            <a:r>
              <a:rPr lang="en-US" sz="3200" b="1" dirty="0" smtClean="0">
                <a:latin typeface="+mj-lt"/>
              </a:rPr>
              <a:t> will remain one of the true wonders of the world.”</a:t>
            </a:r>
            <a:endParaRPr lang="hu-H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580" y="357166"/>
            <a:ext cx="8603700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Szövegdoboz 2"/>
          <p:cNvSpPr txBox="1"/>
          <p:nvPr/>
        </p:nvSpPr>
        <p:spPr>
          <a:xfrm rot="817680">
            <a:off x="726920" y="5580058"/>
            <a:ext cx="4549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+mj-lt"/>
              </a:rPr>
              <a:t>Enescu</a:t>
            </a:r>
            <a:r>
              <a:rPr lang="hu-HU" sz="3200" b="1" dirty="0" smtClean="0">
                <a:latin typeface="+mj-lt"/>
              </a:rPr>
              <a:t> – Yehudi Menuhin</a:t>
            </a:r>
            <a:endParaRPr lang="hu-H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3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14678" cy="251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/>
          <p:cNvSpPr txBox="1"/>
          <p:nvPr/>
        </p:nvSpPr>
        <p:spPr>
          <a:xfrm>
            <a:off x="3357554" y="142852"/>
            <a:ext cx="5786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„Kultúrpalota”</a:t>
            </a:r>
          </a:p>
          <a:p>
            <a:pPr algn="ctr"/>
            <a:r>
              <a:rPr lang="hu-HU" sz="3200" b="1" dirty="0" err="1" smtClean="0">
                <a:latin typeface="+mj-lt"/>
              </a:rPr>
              <a:t>Kulturpalast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in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Neumarkt</a:t>
            </a:r>
            <a:endParaRPr lang="hu-HU" sz="3200" b="1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UKISZUM\Desktop\Képek\DSCN629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05666"/>
            <a:ext cx="3071834" cy="51023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849437"/>
            <a:ext cx="2957364" cy="51513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+mj-lt"/>
              </a:rPr>
              <a:t>In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Neumarkt</a:t>
            </a:r>
            <a:r>
              <a:rPr lang="hu-HU" sz="3200" b="1" dirty="0" smtClean="0">
                <a:latin typeface="+mj-lt"/>
              </a:rPr>
              <a:t> am </a:t>
            </a:r>
            <a:r>
              <a:rPr lang="hu-HU" sz="3200" b="1" dirty="0" err="1" smtClean="0">
                <a:latin typeface="+mj-lt"/>
              </a:rPr>
              <a:t>Mieresch</a:t>
            </a:r>
            <a:r>
              <a:rPr lang="hu-HU" sz="3200" b="1" dirty="0" smtClean="0">
                <a:latin typeface="+mj-lt"/>
              </a:rPr>
              <a:t> – 1930’</a:t>
            </a:r>
            <a:endParaRPr lang="hu-HU" sz="3200" b="1" dirty="0">
              <a:latin typeface="+mj-lt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357290" y="6072206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László Árpád</a:t>
            </a:r>
            <a:endParaRPr lang="hu-H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1938.</a:t>
            </a:r>
            <a:endParaRPr lang="hu-HU" sz="3200" b="1" dirty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9" y="1000108"/>
            <a:ext cx="3524267" cy="4811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14745" y="1000108"/>
            <a:ext cx="4957321" cy="4786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t="25000" b="17500"/>
          <a:stretch>
            <a:fillRect/>
          </a:stretch>
        </p:blipFill>
        <p:spPr bwMode="auto">
          <a:xfrm>
            <a:off x="3627840" y="4071966"/>
            <a:ext cx="323017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/>
          <p:cNvSpPr txBox="1"/>
          <p:nvPr/>
        </p:nvSpPr>
        <p:spPr>
          <a:xfrm>
            <a:off x="571472" y="5929330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Maria </a:t>
            </a:r>
            <a:r>
              <a:rPr lang="hu-HU" sz="3200" b="1" dirty="0" err="1" smtClean="0">
                <a:latin typeface="+mj-lt"/>
              </a:rPr>
              <a:t>Cantacuzino</a:t>
            </a:r>
            <a:endParaRPr lang="hu-HU" sz="3200" b="1" dirty="0"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500694" y="5929330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George </a:t>
            </a:r>
            <a:r>
              <a:rPr lang="hu-HU" sz="3200" b="1" dirty="0" err="1" smtClean="0">
                <a:latin typeface="+mj-lt"/>
              </a:rPr>
              <a:t>Enescu</a:t>
            </a:r>
            <a:endParaRPr lang="hu-H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„Best of </a:t>
            </a:r>
            <a:r>
              <a:rPr lang="hu-HU" sz="3200" b="1" dirty="0" err="1" smtClean="0">
                <a:latin typeface="+mj-lt"/>
              </a:rPr>
              <a:t>Enescu</a:t>
            </a:r>
            <a:r>
              <a:rPr lang="hu-HU" sz="3200" b="1" dirty="0" smtClean="0">
                <a:latin typeface="+mj-lt"/>
              </a:rPr>
              <a:t>” – 1.</a:t>
            </a:r>
            <a:endParaRPr lang="hu-HU" sz="3200" b="1" dirty="0">
              <a:latin typeface="+mj-lt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072198" y="1714488"/>
            <a:ext cx="2678554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600" b="1" dirty="0" smtClean="0">
                <a:latin typeface="+mj-lt"/>
              </a:rPr>
              <a:t>Pacsirta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600" b="1" dirty="0" err="1" smtClean="0">
                <a:latin typeface="+mj-lt"/>
              </a:rPr>
              <a:t>Lerche</a:t>
            </a:r>
            <a:endParaRPr lang="hu-HU" sz="3600" b="1" dirty="0" smtClean="0">
              <a:latin typeface="+mj-lt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600" b="1" dirty="0" err="1" smtClean="0">
                <a:latin typeface="+mj-lt"/>
              </a:rPr>
              <a:t>Alouette</a:t>
            </a:r>
            <a:endParaRPr lang="hu-HU" sz="3600" b="1" dirty="0" smtClean="0">
              <a:latin typeface="+mj-lt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600" b="1" dirty="0" err="1" smtClean="0">
                <a:latin typeface="+mj-lt"/>
              </a:rPr>
              <a:t>Skowronek</a:t>
            </a:r>
            <a:endParaRPr lang="hu-HU" sz="3600" b="1" dirty="0" smtClean="0">
              <a:latin typeface="+mj-lt"/>
            </a:endParaRPr>
          </a:p>
        </p:txBody>
      </p:sp>
      <p:pic>
        <p:nvPicPr>
          <p:cNvPr id="5" name="George Enescu - Ciocarl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1428736"/>
            <a:ext cx="4795717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11"/>
            <a:ext cx="9144000" cy="694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714752"/>
            <a:ext cx="2206722" cy="126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3286116" y="1357298"/>
            <a:ext cx="3007555" cy="156966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9600" b="1" dirty="0" smtClean="0">
                <a:latin typeface="+mj-lt"/>
              </a:rPr>
              <a:t>1946.</a:t>
            </a:r>
            <a:endParaRPr lang="hu-HU" sz="9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9.25926E-6 C -0.05955 -0.08472 -0.1191 -0.16944 -0.19149 -0.18402 C -0.26389 -0.19861 -0.3941 -0.10347 -0.43455 -0.08726 " pathEditMode="relative" ptsTypes="aaA">
                                      <p:cBhvr>
                                        <p:cTn id="10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7121" r="10448"/>
          <a:stretch>
            <a:fillRect/>
          </a:stretch>
        </p:blipFill>
        <p:spPr bwMode="auto">
          <a:xfrm>
            <a:off x="3058887" y="1643050"/>
            <a:ext cx="6013707" cy="4562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2786082" cy="3736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00100" y="1643050"/>
            <a:ext cx="2786082" cy="3736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13958 -0.0013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Ã©ptalÃ¡lat a kÃ¶vetkezÅre: âmormantul lui george enescu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20084"/>
            <a:ext cx="9144000" cy="553791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360647" y="285728"/>
            <a:ext cx="4640245" cy="132343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01600" cmpd="thickThin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sz="4000" b="1" dirty="0" smtClean="0">
                <a:latin typeface="+mj-lt"/>
              </a:rPr>
              <a:t>1955.</a:t>
            </a:r>
          </a:p>
          <a:p>
            <a:pPr algn="ctr"/>
            <a:r>
              <a:rPr lang="hu-HU" sz="4000" dirty="0" err="1" smtClean="0">
                <a:latin typeface="+mj-lt"/>
              </a:rPr>
              <a:t>Père-Lachaise</a:t>
            </a:r>
            <a:r>
              <a:rPr lang="hu-HU" sz="4000" dirty="0" smtClean="0">
                <a:latin typeface="+mj-lt"/>
              </a:rPr>
              <a:t> – Paris </a:t>
            </a:r>
            <a:endParaRPr lang="hu-HU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558169"/>
            <a:ext cx="4429124" cy="6181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Szövegdoboz 2"/>
          <p:cNvSpPr txBox="1"/>
          <p:nvPr/>
        </p:nvSpPr>
        <p:spPr>
          <a:xfrm>
            <a:off x="4500562" y="864146"/>
            <a:ext cx="464343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Ő volt a család nyolcadik, de egyetlen életben maradt gyereke.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Er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war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das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achte</a:t>
            </a:r>
            <a:r>
              <a:rPr lang="hu-HU" sz="2800" b="1" dirty="0" smtClean="0">
                <a:latin typeface="+mj-lt"/>
              </a:rPr>
              <a:t>, </a:t>
            </a:r>
            <a:r>
              <a:rPr lang="hu-HU" sz="2800" b="1" dirty="0" err="1" smtClean="0">
                <a:latin typeface="+mj-lt"/>
              </a:rPr>
              <a:t>aber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das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einzige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im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Leben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gebliebene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Kind</a:t>
            </a:r>
            <a:r>
              <a:rPr lang="hu-HU" sz="2800" b="1" dirty="0" smtClean="0">
                <a:latin typeface="+mj-lt"/>
              </a:rPr>
              <a:t> der </a:t>
            </a:r>
            <a:r>
              <a:rPr lang="hu-HU" sz="2800" b="1" dirty="0" err="1" smtClean="0">
                <a:latin typeface="+mj-lt"/>
              </a:rPr>
              <a:t>Familie</a:t>
            </a:r>
            <a:r>
              <a:rPr lang="hu-HU" sz="2800" b="1" dirty="0" smtClean="0">
                <a:latin typeface="+mj-lt"/>
              </a:rPr>
              <a:t>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800" b="1" dirty="0" smtClean="0">
                <a:latin typeface="+mj-lt"/>
              </a:rPr>
              <a:t>Il fut l'huitieme enfant de la famille, mais le seul qui a survécu son enfance.</a:t>
            </a:r>
            <a:endParaRPr lang="hu-HU" sz="2800" b="1" dirty="0" smtClean="0">
              <a:latin typeface="+mj-lt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800" b="1" dirty="0" err="1" smtClean="0">
                <a:latin typeface="+mj-lt"/>
              </a:rPr>
              <a:t>Był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dziewiątym</a:t>
            </a:r>
            <a:r>
              <a:rPr lang="hu-HU" sz="2800" b="1" dirty="0" smtClean="0">
                <a:latin typeface="+mj-lt"/>
              </a:rPr>
              <a:t>, </a:t>
            </a:r>
            <a:r>
              <a:rPr lang="hu-HU" sz="2800" b="1" dirty="0" err="1" smtClean="0">
                <a:latin typeface="+mj-lt"/>
              </a:rPr>
              <a:t>ale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jedynym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pozostałym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przy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życiu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dzieckiem</a:t>
            </a:r>
            <a:r>
              <a:rPr lang="hu-HU" sz="2800" b="1" dirty="0" smtClean="0">
                <a:latin typeface="+mj-lt"/>
              </a:rPr>
              <a:t> w </a:t>
            </a:r>
            <a:r>
              <a:rPr lang="hu-HU" sz="2800" b="1" dirty="0" err="1" smtClean="0">
                <a:latin typeface="+mj-lt"/>
              </a:rPr>
              <a:t>rodzinie</a:t>
            </a:r>
            <a:r>
              <a:rPr lang="hu-HU" sz="2800" b="1" dirty="0" smtClean="0"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 l="7812" r="12500"/>
          <a:stretch>
            <a:fillRect/>
          </a:stretch>
        </p:blipFill>
        <p:spPr bwMode="auto">
          <a:xfrm>
            <a:off x="369030" y="785794"/>
            <a:ext cx="384577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4572000" y="357166"/>
            <a:ext cx="4572001" cy="3416320"/>
          </a:xfrm>
          <a:prstGeom prst="rect">
            <a:avLst/>
          </a:prstGeom>
          <a:solidFill>
            <a:srgbClr val="CAF0F6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400" b="1" dirty="0" smtClean="0">
                <a:latin typeface="+mj-lt"/>
              </a:rPr>
              <a:t>Kotta nélkül tudta J. S. Bach legtöbb művét.</a:t>
            </a:r>
          </a:p>
          <a:p>
            <a:pPr>
              <a:buFont typeface="Wingdings" pitchFamily="2" charset="2"/>
              <a:buChar char="Ø"/>
            </a:pPr>
            <a:r>
              <a:rPr lang="hu-HU" sz="2400" b="1" dirty="0" err="1" smtClean="0">
                <a:latin typeface="+mj-lt"/>
              </a:rPr>
              <a:t>Er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konnte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ohne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Noten</a:t>
            </a:r>
            <a:r>
              <a:rPr lang="hu-HU" sz="2400" b="1" dirty="0" smtClean="0">
                <a:latin typeface="+mj-lt"/>
              </a:rPr>
              <a:t> die </a:t>
            </a:r>
            <a:r>
              <a:rPr lang="hu-HU" sz="2400" b="1" dirty="0" err="1" smtClean="0">
                <a:latin typeface="+mj-lt"/>
              </a:rPr>
              <a:t>meisten</a:t>
            </a:r>
            <a:r>
              <a:rPr lang="hu-HU" sz="2400" b="1" dirty="0" smtClean="0">
                <a:latin typeface="+mj-lt"/>
              </a:rPr>
              <a:t>  </a:t>
            </a:r>
            <a:r>
              <a:rPr lang="hu-HU" sz="2400" b="1" dirty="0" err="1" smtClean="0">
                <a:latin typeface="+mj-lt"/>
              </a:rPr>
              <a:t>Werke</a:t>
            </a:r>
            <a:r>
              <a:rPr lang="hu-HU" sz="2400" b="1" dirty="0" smtClean="0">
                <a:latin typeface="+mj-lt"/>
              </a:rPr>
              <a:t> von J. S: Bach.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 smtClean="0">
                <a:latin typeface="+mj-lt"/>
              </a:rPr>
              <a:t>Il était capable de mémorer sans partition la plupart des œvres de J.S. Bach.</a:t>
            </a:r>
            <a:endParaRPr lang="hu-HU" sz="24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hu-HU" sz="2400" b="1" dirty="0" err="1" smtClean="0">
                <a:latin typeface="+mj-lt"/>
              </a:rPr>
              <a:t>Bez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partytury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potrafił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wykonać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większość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dzieł</a:t>
            </a:r>
            <a:r>
              <a:rPr lang="hu-HU" sz="2400" b="1" dirty="0" smtClean="0">
                <a:latin typeface="+mj-lt"/>
              </a:rPr>
              <a:t> J.S. </a:t>
            </a:r>
            <a:r>
              <a:rPr lang="hu-HU" sz="2400" b="1" dirty="0" err="1" smtClean="0">
                <a:latin typeface="+mj-lt"/>
              </a:rPr>
              <a:t>Bacha</a:t>
            </a:r>
            <a:r>
              <a:rPr lang="hu-HU" sz="2400" b="1" dirty="0" smtClean="0">
                <a:latin typeface="+mj-lt"/>
              </a:rPr>
              <a:t>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57158" y="3929066"/>
            <a:ext cx="8429684" cy="267765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400" b="1" dirty="0" smtClean="0">
                <a:latin typeface="+mj-lt"/>
              </a:rPr>
              <a:t>Kotta nélkül tudta Richard Wagner </a:t>
            </a:r>
            <a:r>
              <a:rPr lang="hu-HU" sz="2400" b="1" dirty="0" err="1" smtClean="0">
                <a:latin typeface="+mj-lt"/>
              </a:rPr>
              <a:t>Ring-jét</a:t>
            </a:r>
            <a:r>
              <a:rPr lang="hu-HU" sz="2400" b="1" dirty="0" smtClean="0">
                <a:latin typeface="+mj-lt"/>
              </a:rPr>
              <a:t> – 15 óra zenét!</a:t>
            </a:r>
          </a:p>
          <a:p>
            <a:pPr>
              <a:buFont typeface="Wingdings" pitchFamily="2" charset="2"/>
              <a:buChar char="Ø"/>
            </a:pPr>
            <a:r>
              <a:rPr lang="hu-HU" sz="2400" b="1" dirty="0" err="1" smtClean="0">
                <a:latin typeface="+mj-lt"/>
              </a:rPr>
              <a:t>Er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konnte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ohne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Noten</a:t>
            </a:r>
            <a:r>
              <a:rPr lang="hu-HU" sz="2400" b="1" dirty="0" smtClean="0">
                <a:latin typeface="+mj-lt"/>
              </a:rPr>
              <a:t>  den „Ring” von Richard Wagner</a:t>
            </a:r>
            <a:r>
              <a:rPr lang="hu-HU" sz="2400" b="1" dirty="0" smtClean="0"/>
              <a:t> – </a:t>
            </a:r>
            <a:r>
              <a:rPr lang="hu-HU" sz="2400" b="1" dirty="0" smtClean="0">
                <a:latin typeface="+mj-lt"/>
              </a:rPr>
              <a:t>15 </a:t>
            </a:r>
            <a:r>
              <a:rPr lang="hu-HU" sz="2400" b="1" dirty="0" err="1" smtClean="0">
                <a:latin typeface="+mj-lt"/>
              </a:rPr>
              <a:t>Stunden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Musik</a:t>
            </a:r>
            <a:r>
              <a:rPr lang="hu-HU" sz="2400" b="1" dirty="0" smtClean="0">
                <a:latin typeface="+mj-lt"/>
              </a:rPr>
              <a:t>!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 smtClean="0">
                <a:latin typeface="+mj-lt"/>
              </a:rPr>
              <a:t>Il pouvait mémorer le Ring de Richard Wagner sans partition – 15 heures de musique.</a:t>
            </a:r>
            <a:endParaRPr lang="hu-HU" sz="24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hu-HU" sz="2400" b="1" dirty="0" err="1" smtClean="0">
                <a:latin typeface="+mj-lt"/>
              </a:rPr>
              <a:t>Bez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partytury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potrafił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zagrać</a:t>
            </a:r>
            <a:r>
              <a:rPr lang="hu-HU" sz="2400" b="1" dirty="0" smtClean="0">
                <a:latin typeface="+mj-lt"/>
              </a:rPr>
              <a:t> „</a:t>
            </a:r>
            <a:r>
              <a:rPr lang="hu-HU" sz="2400" b="1" dirty="0" err="1" smtClean="0">
                <a:latin typeface="+mj-lt"/>
              </a:rPr>
              <a:t>Pierścień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Nibelunga</a:t>
            </a:r>
            <a:r>
              <a:rPr lang="hu-HU" sz="2400" b="1" dirty="0" smtClean="0">
                <a:latin typeface="+mj-lt"/>
              </a:rPr>
              <a:t>” </a:t>
            </a:r>
            <a:r>
              <a:rPr lang="hu-HU" sz="2400" b="1" dirty="0" err="1" smtClean="0">
                <a:latin typeface="+mj-lt"/>
              </a:rPr>
              <a:t>Richarda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Wagnera</a:t>
            </a:r>
            <a:r>
              <a:rPr lang="hu-HU" sz="2400" b="1" dirty="0" smtClean="0">
                <a:latin typeface="+mj-lt"/>
              </a:rPr>
              <a:t> – 15 </a:t>
            </a:r>
            <a:r>
              <a:rPr lang="hu-HU" sz="2400" b="1" dirty="0" err="1" smtClean="0">
                <a:latin typeface="+mj-lt"/>
              </a:rPr>
              <a:t>godzin</a:t>
            </a:r>
            <a:r>
              <a:rPr lang="hu-HU" sz="2400" b="1" dirty="0" smtClean="0">
                <a:latin typeface="+mj-lt"/>
              </a:rPr>
              <a:t> </a:t>
            </a:r>
            <a:r>
              <a:rPr lang="hu-HU" sz="2400" b="1" dirty="0" err="1" smtClean="0">
                <a:latin typeface="+mj-lt"/>
              </a:rPr>
              <a:t>muzyki</a:t>
            </a:r>
            <a:r>
              <a:rPr lang="hu-HU" sz="2400" b="1" dirty="0" smtClean="0">
                <a:latin typeface="+mj-lt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21429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+mj-lt"/>
              </a:rPr>
              <a:t>„Best of </a:t>
            </a:r>
            <a:r>
              <a:rPr lang="hu-HU" sz="3200" b="1" dirty="0" err="1" smtClean="0">
                <a:latin typeface="+mj-lt"/>
              </a:rPr>
              <a:t>Enescu</a:t>
            </a:r>
            <a:r>
              <a:rPr lang="hu-HU" sz="3200" b="1" dirty="0" smtClean="0">
                <a:latin typeface="+mj-lt"/>
              </a:rPr>
              <a:t>” – 2.</a:t>
            </a:r>
            <a:endParaRPr lang="hu-HU" sz="3200" b="1" dirty="0">
              <a:latin typeface="+mj-lt"/>
            </a:endParaRPr>
          </a:p>
        </p:txBody>
      </p:sp>
      <p:pic>
        <p:nvPicPr>
          <p:cNvPr id="3" name="George Enescu - Rapsodia Romana (Full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571736" y="926063"/>
            <a:ext cx="4000528" cy="5840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07154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b="1" dirty="0" err="1" smtClean="0">
                <a:latin typeface="+mj-lt"/>
              </a:rPr>
              <a:t>Vielen</a:t>
            </a:r>
            <a:r>
              <a:rPr lang="hu-HU" sz="7200" b="1" dirty="0" smtClean="0">
                <a:latin typeface="+mj-lt"/>
              </a:rPr>
              <a:t> </a:t>
            </a:r>
            <a:r>
              <a:rPr lang="hu-HU" sz="7200" b="1" dirty="0" err="1" smtClean="0">
                <a:latin typeface="+mj-lt"/>
              </a:rPr>
              <a:t>Dank</a:t>
            </a:r>
            <a:r>
              <a:rPr lang="hu-HU" sz="7200" b="1" dirty="0" smtClean="0">
                <a:latin typeface="+mj-lt"/>
              </a:rPr>
              <a:t> </a:t>
            </a:r>
            <a:r>
              <a:rPr lang="hu-HU" sz="7200" b="1" dirty="0" err="1" smtClean="0">
                <a:latin typeface="+mj-lt"/>
              </a:rPr>
              <a:t>für</a:t>
            </a:r>
            <a:r>
              <a:rPr lang="hu-HU" sz="7200" b="1" dirty="0" smtClean="0">
                <a:latin typeface="+mj-lt"/>
              </a:rPr>
              <a:t> die </a:t>
            </a:r>
            <a:r>
              <a:rPr lang="hu-HU" sz="7200" b="1" dirty="0" err="1" smtClean="0">
                <a:latin typeface="+mj-lt"/>
              </a:rPr>
              <a:t>Aufmerksamkeit</a:t>
            </a:r>
            <a:r>
              <a:rPr lang="hu-HU" sz="7200" b="1" dirty="0" smtClean="0">
                <a:latin typeface="+mj-lt"/>
              </a:rPr>
              <a:t>!</a:t>
            </a:r>
          </a:p>
        </p:txBody>
      </p:sp>
      <p:pic>
        <p:nvPicPr>
          <p:cNvPr id="3" name="Kép 2" descr="danke-für-ihre-aufmerksamkeit-clipart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048140"/>
            <a:ext cx="4491046" cy="188119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286380" y="4286256"/>
            <a:ext cx="3700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>
                <a:latin typeface="+mj-lt"/>
              </a:rPr>
              <a:t>Nagy Ágota,  XI. </a:t>
            </a:r>
            <a:r>
              <a:rPr lang="hu-HU" sz="2400" b="1" dirty="0" err="1" smtClean="0">
                <a:latin typeface="+mj-lt"/>
              </a:rPr>
              <a:t>Klasse</a:t>
            </a:r>
            <a:endParaRPr lang="hu-HU" sz="2400" b="1" dirty="0" smtClean="0">
              <a:latin typeface="+mj-lt"/>
            </a:endParaRPr>
          </a:p>
          <a:p>
            <a:pPr algn="ctr"/>
            <a:r>
              <a:rPr lang="hu-HU" sz="2400" b="1" dirty="0" err="1" smtClean="0">
                <a:latin typeface="+mj-lt"/>
              </a:rPr>
              <a:t>Cucui</a:t>
            </a:r>
            <a:r>
              <a:rPr lang="hu-HU" sz="2400" b="1" dirty="0" smtClean="0">
                <a:latin typeface="+mj-lt"/>
              </a:rPr>
              <a:t> Orsolya XII. </a:t>
            </a:r>
            <a:r>
              <a:rPr lang="hu-HU" sz="2400" b="1" dirty="0" err="1" smtClean="0">
                <a:latin typeface="+mj-lt"/>
              </a:rPr>
              <a:t>Klasse</a:t>
            </a:r>
            <a:endParaRPr lang="hu-HU" sz="2400" b="1" dirty="0" smtClean="0">
              <a:latin typeface="+mj-lt"/>
            </a:endParaRPr>
          </a:p>
          <a:p>
            <a:pPr algn="ctr"/>
            <a:r>
              <a:rPr lang="hu-HU" sz="2400" b="1" dirty="0" err="1" smtClean="0">
                <a:latin typeface="+mj-lt"/>
              </a:rPr>
              <a:t>Neagoi</a:t>
            </a:r>
            <a:r>
              <a:rPr lang="hu-HU" sz="2400" b="1" dirty="0" smtClean="0">
                <a:latin typeface="+mj-lt"/>
              </a:rPr>
              <a:t> Bernadett XI. </a:t>
            </a:r>
            <a:r>
              <a:rPr lang="hu-HU" sz="2400" b="1" dirty="0" err="1" smtClean="0">
                <a:latin typeface="+mj-lt"/>
              </a:rPr>
              <a:t>Klasse</a:t>
            </a:r>
            <a:endParaRPr lang="hu-HU" sz="2400" b="1" dirty="0" smtClean="0">
              <a:latin typeface="+mj-lt"/>
            </a:endParaRPr>
          </a:p>
          <a:p>
            <a:pPr algn="ctr"/>
            <a:r>
              <a:rPr lang="hu-HU" sz="2400" b="1" dirty="0" smtClean="0">
                <a:latin typeface="+mj-lt"/>
              </a:rPr>
              <a:t>Simon Dorottya XI. </a:t>
            </a:r>
            <a:r>
              <a:rPr lang="hu-HU" sz="2400" b="1" dirty="0" err="1" smtClean="0">
                <a:latin typeface="+mj-lt"/>
              </a:rPr>
              <a:t>Klasse</a:t>
            </a:r>
            <a:endParaRPr lang="hu-HU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2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C -0.00503 0.03885 -0.0099 0.0777 -0.0342 0.10152 C -0.05851 0.12535 -0.09861 0.1346 -0.14618 0.14315 C -0.19375 0.15171 -0.25121 0.15102 -0.31944 0.1531 C -0.38767 0.15518 -0.50417 0.1635 -0.55521 0.15518 C -0.60625 0.14685 -0.60746 0.13043 -0.62535 0.10337 C -0.64323 0.07632 -0.65816 0.02683 -0.66267 -0.00786 C -0.66719 -0.04255 -0.66215 -0.07863 -0.65226 -0.10546 C -0.64236 -0.13229 -0.62951 -0.15194 -0.60295 -0.16906 C -0.57639 -0.18617 -0.57083 -0.2019 -0.49253 -0.20884 C -0.41424 -0.21577 -0.20868 -0.22063 -0.13281 -0.21069 C -0.05694 -0.20074 -0.05955 -0.18201 -0.03733 -0.14917 C -0.0151 -0.11633 -0.00608 -0.03631 0 -0.01388 " pathEditMode="relative" ptsTypes="aaaaaaaaaaa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FFE1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7158" y="933892"/>
            <a:ext cx="850112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600" b="1" dirty="0" smtClean="0">
                <a:latin typeface="+mj-lt"/>
              </a:rPr>
              <a:t>Abszolút hallása és elképesztő memóriája volt.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600" b="1" dirty="0" err="1" smtClean="0">
                <a:latin typeface="+mj-lt"/>
              </a:rPr>
              <a:t>Er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hatte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absolutes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Hören</a:t>
            </a:r>
            <a:r>
              <a:rPr lang="hu-HU" sz="2600" b="1" dirty="0" smtClean="0">
                <a:latin typeface="+mj-lt"/>
              </a:rPr>
              <a:t> und </a:t>
            </a:r>
            <a:r>
              <a:rPr lang="hu-HU" sz="2600" b="1" dirty="0" err="1" smtClean="0">
                <a:latin typeface="+mj-lt"/>
              </a:rPr>
              <a:t>hervorragendes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Gedächtnis</a:t>
            </a:r>
            <a:r>
              <a:rPr lang="hu-HU" sz="2600" b="1" dirty="0" smtClean="0">
                <a:latin typeface="+mj-lt"/>
              </a:rPr>
              <a:t>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600" b="1" dirty="0" smtClean="0">
                <a:latin typeface="+mj-lt"/>
              </a:rPr>
              <a:t>Il a eu une ouïe absolue et une mémoire stupéfiante.</a:t>
            </a:r>
            <a:endParaRPr lang="hu-HU" sz="2600" b="1" dirty="0" smtClean="0">
              <a:latin typeface="+mj-lt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600" b="1" dirty="0" err="1" smtClean="0">
                <a:latin typeface="+mj-lt"/>
              </a:rPr>
              <a:t>Miał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słuch</a:t>
            </a:r>
            <a:r>
              <a:rPr lang="hu-HU" sz="2600" b="1" dirty="0" smtClean="0">
                <a:latin typeface="+mj-lt"/>
              </a:rPr>
              <a:t> i </a:t>
            </a:r>
            <a:r>
              <a:rPr lang="hu-HU" sz="2600" b="1" dirty="0" err="1" smtClean="0">
                <a:latin typeface="+mj-lt"/>
              </a:rPr>
              <a:t>pamięć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absolutną</a:t>
            </a:r>
            <a:r>
              <a:rPr lang="hu-HU" sz="2600" b="1" dirty="0" smtClean="0">
                <a:latin typeface="+mj-lt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71810"/>
            <a:ext cx="1928826" cy="3086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357158" y="6215082"/>
            <a:ext cx="21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+mj-lt"/>
              </a:rPr>
              <a:t>Pablo Casals</a:t>
            </a:r>
            <a:endParaRPr lang="hu-HU" sz="2800" b="1" dirty="0">
              <a:latin typeface="+mj-lt"/>
            </a:endParaRPr>
          </a:p>
        </p:txBody>
      </p:sp>
      <p:sp>
        <p:nvSpPr>
          <p:cNvPr id="5" name="Jobbra nyíl 4"/>
          <p:cNvSpPr/>
          <p:nvPr/>
        </p:nvSpPr>
        <p:spPr>
          <a:xfrm>
            <a:off x="3143240" y="3357562"/>
            <a:ext cx="2000264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771" y="3204846"/>
            <a:ext cx="2884633" cy="2867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5715008" y="6215082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+mj-lt"/>
              </a:rPr>
              <a:t>George </a:t>
            </a:r>
            <a:r>
              <a:rPr lang="hu-HU" sz="2800" b="1" dirty="0" err="1" smtClean="0">
                <a:latin typeface="+mj-lt"/>
              </a:rPr>
              <a:t>Enescu</a:t>
            </a:r>
            <a:endParaRPr lang="hu-HU" sz="2800" b="1" dirty="0">
              <a:latin typeface="+mj-lt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357422" y="4071942"/>
            <a:ext cx="350046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2400" b="1" dirty="0" smtClean="0">
                <a:latin typeface="Calibri" pitchFamily="34" charset="0"/>
              </a:rPr>
              <a:t>„A román Mozart”</a:t>
            </a:r>
          </a:p>
          <a:p>
            <a:pPr algn="ctr">
              <a:spcAft>
                <a:spcPts val="600"/>
              </a:spcAft>
            </a:pPr>
            <a:r>
              <a:rPr lang="hu-HU" sz="2400" b="1" dirty="0" smtClean="0">
                <a:latin typeface="Calibri" pitchFamily="34" charset="0"/>
              </a:rPr>
              <a:t>„Der </a:t>
            </a:r>
            <a:r>
              <a:rPr lang="hu-HU" sz="2400" b="1" dirty="0" err="1" smtClean="0">
                <a:latin typeface="Calibri" pitchFamily="34" charset="0"/>
              </a:rPr>
              <a:t>rumänische</a:t>
            </a:r>
            <a:r>
              <a:rPr lang="hu-HU" sz="2400" b="1" dirty="0" smtClean="0">
                <a:latin typeface="Calibri" pitchFamily="34" charset="0"/>
              </a:rPr>
              <a:t> Mozart”</a:t>
            </a:r>
          </a:p>
          <a:p>
            <a:pPr algn="ctr">
              <a:spcAft>
                <a:spcPts val="600"/>
              </a:spcAft>
            </a:pPr>
            <a:r>
              <a:rPr lang="hu-HU" sz="2400" b="1" dirty="0" smtClean="0">
                <a:latin typeface="Calibri" pitchFamily="34" charset="0"/>
              </a:rPr>
              <a:t>„Le Mozart </a:t>
            </a:r>
            <a:r>
              <a:rPr lang="hu-HU" sz="2400" b="1" dirty="0" err="1" smtClean="0">
                <a:latin typeface="Calibri" pitchFamily="34" charset="0"/>
              </a:rPr>
              <a:t>roumain</a:t>
            </a:r>
            <a:r>
              <a:rPr lang="hu-HU" sz="2400" b="1" dirty="0" smtClean="0">
                <a:latin typeface="Calibri" pitchFamily="34" charset="0"/>
              </a:rPr>
              <a:t>.”</a:t>
            </a:r>
          </a:p>
          <a:p>
            <a:pPr algn="ctr">
              <a:spcAft>
                <a:spcPts val="600"/>
              </a:spcAft>
            </a:pPr>
            <a:r>
              <a:rPr lang="hu-HU" sz="2400" b="1" dirty="0" smtClean="0">
                <a:latin typeface="Calibri" pitchFamily="34" charset="0"/>
              </a:rPr>
              <a:t>„</a:t>
            </a:r>
            <a:r>
              <a:rPr lang="hu-HU" sz="2400" b="1" dirty="0" err="1" smtClean="0">
                <a:latin typeface="Calibri" pitchFamily="34" charset="0"/>
              </a:rPr>
              <a:t>Rumuński</a:t>
            </a:r>
            <a:r>
              <a:rPr lang="hu-HU" sz="2400" b="1" dirty="0" smtClean="0">
                <a:latin typeface="Calibri" pitchFamily="34" charset="0"/>
              </a:rPr>
              <a:t> Mozart”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4643470" cy="307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/>
          <p:cNvSpPr txBox="1"/>
          <p:nvPr/>
        </p:nvSpPr>
        <p:spPr>
          <a:xfrm>
            <a:off x="214282" y="3500438"/>
            <a:ext cx="86439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Háromévesen elvarázsolta egy népi zenekar hegedűse.</a:t>
            </a:r>
          </a:p>
          <a:p>
            <a:pPr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Mit 3 </a:t>
            </a:r>
            <a:r>
              <a:rPr lang="hu-HU" sz="2800" b="1" dirty="0" err="1" smtClean="0">
                <a:latin typeface="+mj-lt"/>
              </a:rPr>
              <a:t>Jahren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war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er</a:t>
            </a:r>
            <a:r>
              <a:rPr lang="hu-HU" sz="2800" b="1" dirty="0" smtClean="0">
                <a:latin typeface="+mj-lt"/>
              </a:rPr>
              <a:t> von </a:t>
            </a:r>
            <a:r>
              <a:rPr lang="hu-HU" sz="2800" b="1" dirty="0" err="1" smtClean="0">
                <a:latin typeface="+mj-lt"/>
              </a:rPr>
              <a:t>dem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Geigespieler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einer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Volksorchester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verzaubert</a:t>
            </a:r>
            <a:r>
              <a:rPr lang="hu-HU" sz="2800" b="1" dirty="0" smtClean="0">
                <a:latin typeface="+mj-lt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fr-FR" sz="2800" b="1" dirty="0" smtClean="0">
                <a:latin typeface="+mj-lt"/>
              </a:rPr>
              <a:t>À l'âge de trois ans, il a été ravi par un violoniste d'une troupe folklorique.</a:t>
            </a:r>
            <a:endParaRPr lang="hu-HU" sz="2800" b="1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W </a:t>
            </a:r>
            <a:r>
              <a:rPr lang="hu-HU" sz="2800" b="1" dirty="0" err="1" smtClean="0">
                <a:latin typeface="+mj-lt"/>
              </a:rPr>
              <a:t>wieku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trzech</a:t>
            </a:r>
            <a:r>
              <a:rPr lang="hu-HU" sz="2800" b="1" dirty="0" smtClean="0">
                <a:latin typeface="+mj-lt"/>
              </a:rPr>
              <a:t> lat </a:t>
            </a:r>
            <a:r>
              <a:rPr lang="hu-HU" sz="2800" b="1" dirty="0" err="1" smtClean="0">
                <a:latin typeface="+mj-lt"/>
              </a:rPr>
              <a:t>oczarował</a:t>
            </a:r>
            <a:r>
              <a:rPr lang="hu-HU" sz="2800" b="1" dirty="0" smtClean="0">
                <a:latin typeface="+mj-lt"/>
              </a:rPr>
              <a:t> go </a:t>
            </a:r>
            <a:r>
              <a:rPr lang="hu-HU" sz="2800" b="1" dirty="0" err="1" smtClean="0">
                <a:latin typeface="+mj-lt"/>
              </a:rPr>
              <a:t>pewien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ludowy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skrzypek</a:t>
            </a:r>
            <a:r>
              <a:rPr lang="hu-HU" sz="2800" b="1" dirty="0" smtClean="0">
                <a:latin typeface="+mj-lt"/>
              </a:rPr>
              <a:t>.</a:t>
            </a:r>
          </a:p>
        </p:txBody>
      </p:sp>
      <p:pic>
        <p:nvPicPr>
          <p:cNvPr id="5" name="Kép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502704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4282" y="625549"/>
            <a:ext cx="578647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smtClean="0">
                <a:latin typeface="+mj-lt"/>
              </a:rPr>
              <a:t>Első „hegedűjét” saját maga készítette egy fadarabból és egy szál cérnából.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err="1" smtClean="0">
                <a:latin typeface="+mj-lt"/>
              </a:rPr>
              <a:t>Er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bastelte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seine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erste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eigene</a:t>
            </a:r>
            <a:r>
              <a:rPr lang="hu-HU" sz="3200" b="1" dirty="0" smtClean="0">
                <a:latin typeface="+mj-lt"/>
              </a:rPr>
              <a:t> „</a:t>
            </a:r>
            <a:r>
              <a:rPr lang="hu-HU" sz="3200" b="1" dirty="0" err="1" smtClean="0">
                <a:latin typeface="+mj-lt"/>
              </a:rPr>
              <a:t>Geige</a:t>
            </a:r>
            <a:r>
              <a:rPr lang="hu-HU" sz="3200" b="1" dirty="0" smtClean="0">
                <a:latin typeface="+mj-lt"/>
              </a:rPr>
              <a:t>”  </a:t>
            </a:r>
            <a:r>
              <a:rPr lang="hu-HU" sz="3200" b="1" dirty="0" err="1" smtClean="0">
                <a:latin typeface="+mj-lt"/>
              </a:rPr>
              <a:t>aus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einem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Stück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Holz</a:t>
            </a:r>
            <a:r>
              <a:rPr lang="hu-HU" sz="3200" b="1" dirty="0" smtClean="0">
                <a:latin typeface="+mj-lt"/>
              </a:rPr>
              <a:t> und </a:t>
            </a:r>
            <a:r>
              <a:rPr lang="hu-HU" sz="3200" b="1" dirty="0" err="1" smtClean="0">
                <a:latin typeface="+mj-lt"/>
              </a:rPr>
              <a:t>Faden</a:t>
            </a:r>
            <a:r>
              <a:rPr lang="hu-HU" sz="3200" b="1" dirty="0" smtClean="0">
                <a:latin typeface="+mj-lt"/>
              </a:rPr>
              <a:t>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3200" b="1" dirty="0" smtClean="0">
                <a:latin typeface="+mj-lt"/>
              </a:rPr>
              <a:t>Il a préparé son premier violon d'un morceau en bois et un bout de ficelle.</a:t>
            </a:r>
            <a:endParaRPr lang="hu-HU" sz="3200" b="1" dirty="0" smtClean="0">
              <a:latin typeface="+mj-lt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smtClean="0">
                <a:latin typeface="+mj-lt"/>
              </a:rPr>
              <a:t>Sam </a:t>
            </a:r>
            <a:r>
              <a:rPr lang="hu-HU" sz="3200" b="1" dirty="0" err="1" smtClean="0">
                <a:latin typeface="+mj-lt"/>
              </a:rPr>
              <a:t>zrobił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swoje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pierwsze</a:t>
            </a:r>
            <a:r>
              <a:rPr lang="hu-HU" sz="3200" b="1" dirty="0" smtClean="0">
                <a:latin typeface="+mj-lt"/>
              </a:rPr>
              <a:t> „</a:t>
            </a:r>
            <a:r>
              <a:rPr lang="hu-HU" sz="3200" b="1" dirty="0" err="1" smtClean="0">
                <a:latin typeface="+mj-lt"/>
              </a:rPr>
              <a:t>skrzypce</a:t>
            </a:r>
            <a:r>
              <a:rPr lang="hu-HU" sz="3200" b="1" dirty="0" smtClean="0">
                <a:latin typeface="+mj-lt"/>
              </a:rPr>
              <a:t>” z </a:t>
            </a:r>
            <a:r>
              <a:rPr lang="hu-HU" sz="3200" b="1" dirty="0" err="1" smtClean="0">
                <a:latin typeface="+mj-lt"/>
              </a:rPr>
              <a:t>kawałka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drewna</a:t>
            </a:r>
            <a:r>
              <a:rPr lang="hu-HU" sz="3200" b="1" dirty="0" smtClean="0">
                <a:latin typeface="+mj-lt"/>
              </a:rPr>
              <a:t> i </a:t>
            </a:r>
            <a:r>
              <a:rPr lang="hu-HU" sz="3200" b="1" dirty="0" err="1" smtClean="0">
                <a:latin typeface="+mj-lt"/>
              </a:rPr>
              <a:t>nici</a:t>
            </a:r>
            <a:r>
              <a:rPr lang="hu-HU" sz="3200" b="1" dirty="0" smtClean="0">
                <a:latin typeface="+mj-lt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942394">
            <a:off x="4736742" y="2316859"/>
            <a:ext cx="5296534" cy="27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19522785">
            <a:off x="5716330" y="4903275"/>
            <a:ext cx="2790825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-3.70028E-8 L 0.18906 -0.154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8031126">
            <a:off x="141433" y="984435"/>
            <a:ext cx="2471668" cy="70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www.lakbertanoda.hu/wp-content/uploads/2014/08/3-szentendre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4281"/>
            <a:ext cx="5143504" cy="685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/>
          <p:cNvSpPr txBox="1"/>
          <p:nvPr/>
        </p:nvSpPr>
        <p:spPr>
          <a:xfrm>
            <a:off x="285720" y="2428868"/>
            <a:ext cx="407196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600" b="1" dirty="0" smtClean="0">
                <a:latin typeface="+mj-lt"/>
              </a:rPr>
              <a:t>„Nem egy igazi hegedű!”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600" b="1" dirty="0" smtClean="0">
                <a:latin typeface="+mj-lt"/>
              </a:rPr>
              <a:t>„</a:t>
            </a:r>
            <a:r>
              <a:rPr lang="hu-HU" sz="2600" b="1" dirty="0" err="1" smtClean="0">
                <a:latin typeface="+mj-lt"/>
              </a:rPr>
              <a:t>Das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ist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keine</a:t>
            </a:r>
            <a:r>
              <a:rPr lang="hu-HU" sz="2600" b="1" dirty="0" smtClean="0">
                <a:latin typeface="+mj-lt"/>
              </a:rPr>
              <a:t> echte </a:t>
            </a:r>
            <a:r>
              <a:rPr lang="hu-HU" sz="2600" b="1" dirty="0" err="1" smtClean="0">
                <a:latin typeface="+mj-lt"/>
              </a:rPr>
              <a:t>Geige</a:t>
            </a:r>
            <a:r>
              <a:rPr lang="hu-HU" sz="2600" b="1" dirty="0" smtClean="0">
                <a:latin typeface="+mj-lt"/>
              </a:rPr>
              <a:t>!”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600" b="1" dirty="0" smtClean="0">
                <a:latin typeface="+mj-lt"/>
              </a:rPr>
              <a:t>„</a:t>
            </a:r>
            <a:r>
              <a:rPr lang="fr-FR" sz="2600" b="1" dirty="0" smtClean="0">
                <a:latin typeface="+mj-lt"/>
              </a:rPr>
              <a:t>Ce n'était pas un vrai violon.</a:t>
            </a:r>
            <a:r>
              <a:rPr lang="hu-HU" sz="2600" b="1" dirty="0" smtClean="0">
                <a:latin typeface="+mj-lt"/>
              </a:rPr>
              <a:t>”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600" b="1" dirty="0" smtClean="0">
                <a:latin typeface="+mj-lt"/>
              </a:rPr>
              <a:t>„</a:t>
            </a:r>
            <a:r>
              <a:rPr lang="hu-HU" sz="2600" b="1" dirty="0" err="1" smtClean="0">
                <a:latin typeface="+mj-lt"/>
              </a:rPr>
              <a:t>To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nie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są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prawdziwe</a:t>
            </a:r>
            <a:r>
              <a:rPr lang="hu-HU" sz="2600" b="1" dirty="0" smtClean="0">
                <a:latin typeface="+mj-lt"/>
              </a:rPr>
              <a:t> </a:t>
            </a:r>
            <a:r>
              <a:rPr lang="hu-HU" sz="2600" b="1" dirty="0" err="1" smtClean="0">
                <a:latin typeface="+mj-lt"/>
              </a:rPr>
              <a:t>skrzypce</a:t>
            </a:r>
            <a:r>
              <a:rPr lang="hu-HU" sz="2600" b="1" dirty="0" smtClean="0">
                <a:latin typeface="+mj-lt"/>
              </a:rPr>
              <a:t>!”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F1603"/>
              </a:clrFrom>
              <a:clrTo>
                <a:srgbClr val="8F1603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 bwMode="auto">
          <a:xfrm rot="8588936">
            <a:off x="5961779" y="4211367"/>
            <a:ext cx="956336" cy="231576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8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2812E-6 C 0.01424 0.24815 0.02882 0.49676 0.12396 0.56845 C 0.21892 0.64038 0.39427 0.53492 0.56997 0.42992 " pathEditMode="relative" rAng="0" ptsTypes="aaA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286248" y="1025096"/>
            <a:ext cx="48577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Egy igazi hegedűvel…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Mit </a:t>
            </a:r>
            <a:r>
              <a:rPr lang="hu-HU" sz="2800" b="1" dirty="0" err="1" smtClean="0">
                <a:latin typeface="+mj-lt"/>
              </a:rPr>
              <a:t>einer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echten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Geige</a:t>
            </a:r>
            <a:r>
              <a:rPr lang="hu-HU" sz="2800" b="1" dirty="0" smtClean="0">
                <a:latin typeface="+mj-lt"/>
              </a:rPr>
              <a:t>…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...</a:t>
            </a:r>
            <a:r>
              <a:rPr lang="hu-HU" sz="2800" b="1" dirty="0" err="1" smtClean="0">
                <a:latin typeface="+mj-lt"/>
              </a:rPr>
              <a:t>avec</a:t>
            </a:r>
            <a:r>
              <a:rPr lang="hu-HU" sz="2800" b="1" dirty="0" smtClean="0">
                <a:latin typeface="+mj-lt"/>
              </a:rPr>
              <a:t> un </a:t>
            </a:r>
            <a:r>
              <a:rPr lang="hu-HU" sz="2800" b="1" dirty="0" err="1" smtClean="0">
                <a:latin typeface="+mj-lt"/>
              </a:rPr>
              <a:t>vrai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violon</a:t>
            </a:r>
            <a:r>
              <a:rPr lang="hu-HU" sz="2800" b="1" dirty="0" smtClean="0">
                <a:latin typeface="+mj-lt"/>
              </a:rPr>
              <a:t>.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2800" b="1" dirty="0" smtClean="0">
                <a:latin typeface="+mj-lt"/>
              </a:rPr>
              <a:t>Z </a:t>
            </a:r>
            <a:r>
              <a:rPr lang="hu-HU" sz="2800" b="1" dirty="0" err="1" smtClean="0">
                <a:latin typeface="+mj-lt"/>
              </a:rPr>
              <a:t>prawdziwymi</a:t>
            </a:r>
            <a:r>
              <a:rPr lang="hu-HU" sz="2800" b="1" dirty="0" smtClean="0">
                <a:latin typeface="+mj-lt"/>
              </a:rPr>
              <a:t> </a:t>
            </a:r>
            <a:r>
              <a:rPr lang="hu-HU" sz="2800" b="1" dirty="0" err="1" smtClean="0">
                <a:latin typeface="+mj-lt"/>
              </a:rPr>
              <a:t>skrzypcami</a:t>
            </a:r>
            <a:r>
              <a:rPr lang="hu-HU" sz="2800" b="1" dirty="0" smtClean="0">
                <a:latin typeface="+mj-lt"/>
              </a:rPr>
              <a:t>…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95758"/>
            <a:ext cx="3786214" cy="5564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0802" y="3357562"/>
            <a:ext cx="2657478" cy="3201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60"/>
            <a:ext cx="3412935" cy="5143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6741" y="3334687"/>
            <a:ext cx="1894415" cy="3309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3428992" y="571480"/>
            <a:ext cx="571500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smtClean="0">
                <a:latin typeface="+mj-lt"/>
              </a:rPr>
              <a:t>Első tanára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err="1" smtClean="0">
                <a:latin typeface="+mj-lt"/>
              </a:rPr>
              <a:t>Sein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erster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Lehrer</a:t>
            </a:r>
            <a:endParaRPr lang="hu-HU" sz="3200" b="1" dirty="0" smtClean="0">
              <a:latin typeface="+mj-lt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fr-FR" sz="3200" b="1" dirty="0" smtClean="0">
                <a:latin typeface="+mj-lt"/>
              </a:rPr>
              <a:t>Son premier professeur de violon</a:t>
            </a:r>
            <a:endParaRPr lang="hu-HU" sz="3200" b="1" dirty="0" smtClean="0">
              <a:latin typeface="+mj-lt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hu-HU" sz="3200" b="1" dirty="0" err="1" smtClean="0">
                <a:latin typeface="+mj-lt"/>
              </a:rPr>
              <a:t>Jego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pierwszy</a:t>
            </a:r>
            <a:r>
              <a:rPr lang="hu-HU" sz="3200" b="1" dirty="0" smtClean="0">
                <a:latin typeface="+mj-lt"/>
              </a:rPr>
              <a:t> </a:t>
            </a:r>
            <a:r>
              <a:rPr lang="hu-HU" sz="3200" b="1" dirty="0" err="1" smtClean="0">
                <a:latin typeface="+mj-lt"/>
              </a:rPr>
              <a:t>nauczyciel</a:t>
            </a:r>
            <a:endParaRPr lang="hu-HU" sz="3200" b="1" dirty="0" smtClean="0">
              <a:latin typeface="+mj-lt"/>
            </a:endParaRPr>
          </a:p>
        </p:txBody>
      </p:sp>
      <p:sp>
        <p:nvSpPr>
          <p:cNvPr id="5" name="Szövegdoboz 4"/>
          <p:cNvSpPr txBox="1"/>
          <p:nvPr/>
        </p:nvSpPr>
        <p:spPr>
          <a:xfrm rot="564862">
            <a:off x="170848" y="736854"/>
            <a:ext cx="2943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latin typeface="+mj-lt"/>
              </a:rPr>
              <a:t>Eduard </a:t>
            </a:r>
            <a:r>
              <a:rPr lang="hu-HU" sz="3200" b="1" dirty="0" err="1" smtClean="0">
                <a:latin typeface="+mj-lt"/>
              </a:rPr>
              <a:t>Caudella</a:t>
            </a:r>
            <a:endParaRPr lang="hu-HU" sz="3200" b="1" dirty="0"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6503E-6 L -0.44375 0.00347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</TotalTime>
  <Words>653</Words>
  <Application>Microsoft Office PowerPoint</Application>
  <PresentationFormat>Diavetítés a képernyőre (4:3 oldalarány)</PresentationFormat>
  <Paragraphs>106</Paragraphs>
  <Slides>32</Slides>
  <Notes>0</Notes>
  <HiddenSlides>1</HiddenSlides>
  <MMClips>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Áramlás</vt:lpstr>
      <vt:lpstr>George Enescu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Enescu</dc:title>
  <dc:creator>SUKISZUM</dc:creator>
  <cp:lastModifiedBy>SUKISZUM</cp:lastModifiedBy>
  <cp:revision>146</cp:revision>
  <dcterms:created xsi:type="dcterms:W3CDTF">2019-03-04T13:45:00Z</dcterms:created>
  <dcterms:modified xsi:type="dcterms:W3CDTF">2019-03-14T13:49:33Z</dcterms:modified>
</cp:coreProperties>
</file>