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8" r:id="rId3"/>
    <p:sldId id="27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3" autoAdjust="0"/>
    <p:restoredTop sz="94660"/>
  </p:normalViewPr>
  <p:slideViewPr>
    <p:cSldViewPr>
      <p:cViewPr varScale="1">
        <p:scale>
          <a:sx n="68" d="100"/>
          <a:sy n="68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D1B6CA-B608-44B2-932B-5D737AF8E613}" type="doc">
      <dgm:prSet loTypeId="urn:microsoft.com/office/officeart/2005/8/layout/venn1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1D7FFF4-EDA7-44D0-B83C-92CCE8E4F509}" type="pres">
      <dgm:prSet presAssocID="{6DD1B6CA-B608-44B2-932B-5D737AF8E61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</dgm:ptLst>
  <dgm:cxnLst>
    <dgm:cxn modelId="{66806AEB-DD3B-45B2-B907-C29537BD8D75}" type="presOf" srcId="{6DD1B6CA-B608-44B2-932B-5D737AF8E613}" destId="{91D7FFF4-EDA7-44D0-B83C-92CCE8E4F50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9D44E-D62C-4306-9D1A-4CEAB4B2D2E7}" type="datetimeFigureOut">
              <a:rPr lang="hu-HU" smtClean="0"/>
              <a:pPr/>
              <a:t>2018.01.08.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AC5D9-62C1-4CFA-B787-A8D3EDBCB10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AC5D9-62C1-4CFA-B787-A8D3EDBCB109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BCEA-5960-4BB1-B274-955C6561925A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D743-76E7-42E8-8A83-F81EF7E34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BCEA-5960-4BB1-B274-955C6561925A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D743-76E7-42E8-8A83-F81EF7E34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BCEA-5960-4BB1-B274-955C6561925A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D743-76E7-42E8-8A83-F81EF7E34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BCEA-5960-4BB1-B274-955C6561925A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D743-76E7-42E8-8A83-F81EF7E34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BCEA-5960-4BB1-B274-955C6561925A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D743-76E7-42E8-8A83-F81EF7E34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BCEA-5960-4BB1-B274-955C6561925A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D743-76E7-42E8-8A83-F81EF7E34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BCEA-5960-4BB1-B274-955C6561925A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D743-76E7-42E8-8A83-F81EF7E34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BCEA-5960-4BB1-B274-955C6561925A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D743-76E7-42E8-8A83-F81EF7E34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BCEA-5960-4BB1-B274-955C6561925A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D743-76E7-42E8-8A83-F81EF7E34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BCEA-5960-4BB1-B274-955C6561925A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D743-76E7-42E8-8A83-F81EF7E34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BBCEA-5960-4BB1-B274-955C6561925A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D9D743-76E7-42E8-8A83-F81EF7E344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3BBCEA-5960-4BB1-B274-955C6561925A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D9D743-76E7-42E8-8A83-F81EF7E3444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hu.wikipedia.org/wiki/F%C3%A1jl:EU_map_blank.sv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Ungarn\ODE%20TO%20JOY%20(the%20best%20part).mp3" TargetMode="Externa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7851648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Was </a:t>
            </a:r>
            <a:r>
              <a:rPr lang="en-US" dirty="0" err="1" smtClean="0">
                <a:solidFill>
                  <a:srgbClr val="FFFF00"/>
                </a:solidFill>
              </a:rPr>
              <a:t>ist</a:t>
            </a:r>
            <a:r>
              <a:rPr lang="en-US" dirty="0" smtClean="0">
                <a:solidFill>
                  <a:srgbClr val="FFFF00"/>
                </a:solidFill>
              </a:rPr>
              <a:t> die EU?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 descr="EU map blank.sv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46482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5398182" y="2967335"/>
            <a:ext cx="328861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?</a:t>
            </a:r>
            <a:endParaRPr lang="en-US" sz="30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05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16632"/>
            <a:ext cx="7851648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600" dirty="0" smtClean="0">
                <a:solidFill>
                  <a:srgbClr val="FF0000"/>
                </a:solidFill>
                <a:latin typeface="Bernard MT Condensed" pitchFamily="18" charset="0"/>
              </a:rPr>
              <a:t>1.5. 2004: </a:t>
            </a:r>
            <a:r>
              <a:rPr lang="de-DE" sz="3600" dirty="0" smtClean="0">
                <a:solidFill>
                  <a:srgbClr val="FFFF00"/>
                </a:solidFill>
                <a:latin typeface="Bernard MT Condensed" pitchFamily="18" charset="0"/>
              </a:rPr>
              <a:t>Estland, Lettland, Litauen, Malta,Polen, Slowakei,Slowenien, Tschechische Republik, Ungarn, Zypern</a:t>
            </a:r>
            <a:endParaRPr lang="en-US" sz="3600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00808"/>
            <a:ext cx="784859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79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16632"/>
            <a:ext cx="7851648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  <a:latin typeface="Bernard MT Condensed" pitchFamily="18" charset="0"/>
              </a:rPr>
              <a:t>1.1.2007</a:t>
            </a:r>
            <a:r>
              <a:rPr lang="de-DE" dirty="0" smtClean="0">
                <a:solidFill>
                  <a:srgbClr val="FFFF00"/>
                </a:solidFill>
                <a:latin typeface="Bernard MT Condensed" pitchFamily="18" charset="0"/>
              </a:rPr>
              <a:t>: Bulgarien, Rumänien</a:t>
            </a:r>
            <a:endParaRPr lang="en-US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00808"/>
            <a:ext cx="784860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511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16632"/>
            <a:ext cx="7851648" cy="1368152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rgbClr val="FF0000"/>
                </a:solidFill>
                <a:latin typeface="Bernard MT Condensed" pitchFamily="18" charset="0"/>
              </a:rPr>
              <a:t>1.7.2013</a:t>
            </a:r>
            <a:r>
              <a:rPr lang="de-DE" dirty="0" smtClean="0">
                <a:solidFill>
                  <a:srgbClr val="FFFF00"/>
                </a:solidFill>
                <a:latin typeface="Bernard MT Condensed" pitchFamily="18" charset="0"/>
              </a:rPr>
              <a:t>: Kroatien</a:t>
            </a:r>
            <a:endParaRPr lang="en-US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00808"/>
            <a:ext cx="784860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87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533400" y="714356"/>
            <a:ext cx="7851648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000" dirty="0" smtClean="0">
                <a:solidFill>
                  <a:srgbClr val="FFFF00"/>
                </a:solidFill>
                <a:latin typeface="Arial Black" pitchFamily="34" charset="0"/>
              </a:rPr>
              <a:t>Die </a:t>
            </a:r>
            <a:r>
              <a:rPr lang="hu-HU" sz="4000" dirty="0" err="1" smtClean="0">
                <a:solidFill>
                  <a:srgbClr val="FFFF00"/>
                </a:solidFill>
                <a:latin typeface="Arial Black" pitchFamily="34" charset="0"/>
              </a:rPr>
              <a:t>zukünftigen</a:t>
            </a:r>
            <a:r>
              <a:rPr lang="hu-HU" sz="40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hu-HU" sz="4000" dirty="0" err="1" smtClean="0">
                <a:solidFill>
                  <a:srgbClr val="FFFF00"/>
                </a:solidFill>
                <a:latin typeface="Arial Black" pitchFamily="34" charset="0"/>
              </a:rPr>
              <a:t>Mitglieder</a:t>
            </a:r>
            <a:r>
              <a:rPr lang="hu-HU" sz="40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br>
              <a:rPr lang="hu-HU" sz="4000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hu-HU" sz="4000" dirty="0" smtClean="0">
                <a:solidFill>
                  <a:srgbClr val="FFFF00"/>
                </a:solidFill>
                <a:latin typeface="Arial Black" pitchFamily="34" charset="0"/>
              </a:rPr>
              <a:t>- </a:t>
            </a:r>
            <a:r>
              <a:rPr lang="hu-HU" sz="4000" dirty="0" err="1" smtClean="0">
                <a:solidFill>
                  <a:srgbClr val="FFFF00"/>
                </a:solidFill>
                <a:latin typeface="Arial Black" pitchFamily="34" charset="0"/>
              </a:rPr>
              <a:t>im</a:t>
            </a:r>
            <a:r>
              <a:rPr lang="hu-HU" sz="40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hu-HU" sz="4000" dirty="0" err="1" smtClean="0">
                <a:solidFill>
                  <a:srgbClr val="FFFF00"/>
                </a:solidFill>
                <a:latin typeface="Arial Black" pitchFamily="34" charset="0"/>
              </a:rPr>
              <a:t>Prozess</a:t>
            </a:r>
            <a:r>
              <a:rPr lang="hu-HU" sz="4000" dirty="0" smtClean="0">
                <a:solidFill>
                  <a:srgbClr val="FFFF00"/>
                </a:solidFill>
                <a:latin typeface="Arial Black" pitchFamily="34" charset="0"/>
              </a:rPr>
              <a:t> der </a:t>
            </a:r>
            <a:r>
              <a:rPr lang="hu-HU" sz="4000" dirty="0" err="1" smtClean="0">
                <a:solidFill>
                  <a:srgbClr val="FFFF00"/>
                </a:solidFill>
                <a:latin typeface="Arial Black" pitchFamily="34" charset="0"/>
              </a:rPr>
              <a:t>Umsetzung-</a:t>
            </a:r>
            <a:endParaRPr lang="hu-HU" sz="4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" name="Rectangle 20"/>
          <p:cNvSpPr>
            <a:spLocks noGrp="1"/>
          </p:cNvSpPr>
          <p:nvPr>
            <p:ph type="subTitle" idx="1"/>
          </p:nvPr>
        </p:nvSpPr>
        <p:spPr>
          <a:xfrm>
            <a:off x="179512" y="2492896"/>
            <a:ext cx="2214577" cy="2122544"/>
          </a:xfrm>
          <a:prstGeom prst="rect">
            <a:avLst/>
          </a:prstGeom>
          <a:blipFill rotWithShape="1">
            <a:blip r:embed="rId2" cstate="email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2956" b="98030" l="0" r="100000">
                          <a14:foregroundMark x1="48795" y1="95434" x2="49398" y2="96804"/>
                          <a14:foregroundMark x1="56627" y1="95434" x2="56627" y2="95434"/>
                          <a14:foregroundMark x1="49398" y1="91324" x2="51205" y2="96347"/>
                          <a14:foregroundMark x1="54217" y1="96804" x2="54217" y2="96804"/>
                          <a14:backgroundMark x1="3012" y1="78082" x2="3012" y2="78082"/>
                          <a14:backgroundMark x1="13855" y1="75342" x2="13855" y2="75342"/>
                          <a14:backgroundMark x1="19880" y1="87671" x2="19880" y2="87671"/>
                          <a14:backgroundMark x1="3614" y1="52968" x2="26506" y2="84475"/>
                          <a14:backgroundMark x1="93373" y1="68493" x2="70482" y2="922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t="2"/>
            </a:stretch>
          </a:blipFill>
          <a:ln>
            <a:noFill/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hu-HU" dirty="0" smtClean="0"/>
          </a:p>
          <a:p>
            <a:r>
              <a:rPr lang="hu-HU" b="1" dirty="0" err="1" smtClean="0"/>
              <a:t>Albanien</a:t>
            </a:r>
            <a:r>
              <a:rPr lang="hu-HU" b="1" dirty="0"/>
              <a:t>	</a:t>
            </a:r>
          </a:p>
        </p:txBody>
      </p:sp>
      <p:sp>
        <p:nvSpPr>
          <p:cNvPr id="7" name="Rectangle 20"/>
          <p:cNvSpPr/>
          <p:nvPr/>
        </p:nvSpPr>
        <p:spPr>
          <a:xfrm>
            <a:off x="3347864" y="2580912"/>
            <a:ext cx="2286016" cy="2050536"/>
          </a:xfrm>
          <a:prstGeom prst="rect">
            <a:avLst/>
          </a:prstGeom>
          <a:blipFill rotWithShape="1">
            <a:blip r:embed="rId2" cstate="email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2956" b="98030" l="0" r="100000">
                          <a14:foregroundMark x1="48795" y1="95434" x2="49398" y2="96804"/>
                          <a14:foregroundMark x1="56627" y1="95434" x2="56627" y2="95434"/>
                          <a14:foregroundMark x1="49398" y1="91324" x2="51205" y2="96347"/>
                          <a14:foregroundMark x1="54217" y1="96804" x2="54217" y2="96804"/>
                          <a14:backgroundMark x1="3012" y1="78082" x2="3012" y2="78082"/>
                          <a14:backgroundMark x1="13855" y1="75342" x2="13855" y2="75342"/>
                          <a14:backgroundMark x1="19880" y1="87671" x2="19880" y2="87671"/>
                          <a14:backgroundMark x1="3614" y1="52968" x2="26506" y2="84475"/>
                          <a14:backgroundMark x1="93373" y1="68493" x2="70482" y2="922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t="2"/>
            </a:stretch>
          </a:blipFill>
          <a:ln>
            <a:noFill/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endParaRPr lang="hu-HU" dirty="0" smtClean="0"/>
          </a:p>
          <a:p>
            <a:pPr algn="ctr"/>
            <a:endParaRPr lang="hu-HU" sz="2600" b="1" dirty="0"/>
          </a:p>
          <a:p>
            <a:pPr algn="ctr"/>
            <a:r>
              <a:rPr lang="hu-HU" sz="2600" b="1" dirty="0" err="1" smtClean="0"/>
              <a:t>Montenegro</a:t>
            </a:r>
            <a:endParaRPr lang="hu-HU" sz="2600" b="1" dirty="0"/>
          </a:p>
        </p:txBody>
      </p:sp>
      <p:sp>
        <p:nvSpPr>
          <p:cNvPr id="8" name="Rectangle 20"/>
          <p:cNvSpPr/>
          <p:nvPr/>
        </p:nvSpPr>
        <p:spPr>
          <a:xfrm>
            <a:off x="6588224" y="2561520"/>
            <a:ext cx="2286015" cy="2053920"/>
          </a:xfrm>
          <a:prstGeom prst="rect">
            <a:avLst/>
          </a:prstGeom>
          <a:blipFill rotWithShape="1">
            <a:blip r:embed="rId2" cstate="email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2956" b="98030" l="0" r="100000">
                          <a14:foregroundMark x1="48795" y1="95434" x2="49398" y2="96804"/>
                          <a14:foregroundMark x1="56627" y1="95434" x2="56627" y2="95434"/>
                          <a14:foregroundMark x1="49398" y1="91324" x2="51205" y2="96347"/>
                          <a14:foregroundMark x1="54217" y1="96804" x2="54217" y2="96804"/>
                          <a14:backgroundMark x1="3012" y1="78082" x2="3012" y2="78082"/>
                          <a14:backgroundMark x1="13855" y1="75342" x2="13855" y2="75342"/>
                          <a14:backgroundMark x1="19880" y1="87671" x2="19880" y2="87671"/>
                          <a14:backgroundMark x1="3614" y1="52968" x2="26506" y2="84475"/>
                          <a14:backgroundMark x1="93373" y1="68493" x2="70482" y2="922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t="2"/>
            </a:stretch>
          </a:blipFill>
          <a:ln>
            <a:noFill/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hu-HU" dirty="0" smtClean="0"/>
          </a:p>
          <a:p>
            <a:pPr algn="ctr"/>
            <a:r>
              <a:rPr lang="hu-HU" dirty="0" smtClean="0"/>
              <a:t> </a:t>
            </a:r>
          </a:p>
          <a:p>
            <a:pPr algn="ctr"/>
            <a:r>
              <a:rPr lang="hu-HU" sz="2600" b="1" dirty="0" smtClean="0"/>
              <a:t>Die </a:t>
            </a:r>
            <a:r>
              <a:rPr lang="hu-HU" sz="2600" b="1" dirty="0" err="1" smtClean="0"/>
              <a:t>Türkei</a:t>
            </a:r>
            <a:r>
              <a:rPr lang="hu-HU" sz="2600" b="1" dirty="0" smtClean="0"/>
              <a:t> </a:t>
            </a:r>
            <a:endParaRPr lang="hu-HU" sz="2600" dirty="0"/>
          </a:p>
        </p:txBody>
      </p:sp>
      <p:sp>
        <p:nvSpPr>
          <p:cNvPr id="9" name="Rectangle 20"/>
          <p:cNvSpPr/>
          <p:nvPr/>
        </p:nvSpPr>
        <p:spPr>
          <a:xfrm>
            <a:off x="1547664" y="4581128"/>
            <a:ext cx="2143140" cy="2088232"/>
          </a:xfrm>
          <a:prstGeom prst="rect">
            <a:avLst/>
          </a:prstGeom>
          <a:blipFill rotWithShape="1">
            <a:blip r:embed="rId2" cstate="email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2956" b="98030" l="0" r="100000">
                          <a14:foregroundMark x1="48795" y1="95434" x2="49398" y2="96804"/>
                          <a14:foregroundMark x1="56627" y1="95434" x2="56627" y2="95434"/>
                          <a14:foregroundMark x1="49398" y1="91324" x2="51205" y2="96347"/>
                          <a14:foregroundMark x1="54217" y1="96804" x2="54217" y2="96804"/>
                          <a14:backgroundMark x1="3012" y1="78082" x2="3012" y2="78082"/>
                          <a14:backgroundMark x1="13855" y1="75342" x2="13855" y2="75342"/>
                          <a14:backgroundMark x1="19880" y1="87671" x2="19880" y2="87671"/>
                          <a14:backgroundMark x1="3614" y1="52968" x2="26506" y2="84475"/>
                          <a14:backgroundMark x1="93373" y1="68493" x2="70482" y2="922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t="2"/>
            </a:stretch>
          </a:blipFill>
          <a:ln>
            <a:noFill/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r>
              <a:rPr lang="hu-HU" sz="2600" b="1" dirty="0" err="1" smtClean="0"/>
              <a:t>Mazedonien</a:t>
            </a:r>
            <a:endParaRPr lang="hu-HU" sz="2600" b="1" dirty="0"/>
          </a:p>
        </p:txBody>
      </p:sp>
      <p:sp>
        <p:nvSpPr>
          <p:cNvPr id="10" name="Rectangle 20"/>
          <p:cNvSpPr/>
          <p:nvPr/>
        </p:nvSpPr>
        <p:spPr>
          <a:xfrm>
            <a:off x="5220072" y="4631448"/>
            <a:ext cx="2286015" cy="2050536"/>
          </a:xfrm>
          <a:prstGeom prst="rect">
            <a:avLst/>
          </a:prstGeom>
          <a:blipFill rotWithShape="1">
            <a:blip r:embed="rId2" cstate="email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2956" b="98030" l="0" r="100000">
                          <a14:foregroundMark x1="48795" y1="95434" x2="49398" y2="96804"/>
                          <a14:foregroundMark x1="56627" y1="95434" x2="56627" y2="95434"/>
                          <a14:foregroundMark x1="49398" y1="91324" x2="51205" y2="96347"/>
                          <a14:foregroundMark x1="54217" y1="96804" x2="54217" y2="96804"/>
                          <a14:backgroundMark x1="3012" y1="78082" x2="3012" y2="78082"/>
                          <a14:backgroundMark x1="13855" y1="75342" x2="13855" y2="75342"/>
                          <a14:backgroundMark x1="19880" y1="87671" x2="19880" y2="87671"/>
                          <a14:backgroundMark x1="3614" y1="52968" x2="26506" y2="84475"/>
                          <a14:backgroundMark x1="93373" y1="68493" x2="70482" y2="9223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t="2"/>
            </a:stretch>
          </a:blipFill>
          <a:ln>
            <a:noFill/>
          </a:ln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hu-HU" dirty="0" smtClean="0"/>
              <a:t>    </a:t>
            </a:r>
          </a:p>
          <a:p>
            <a:pPr algn="ctr"/>
            <a:endParaRPr lang="hu-HU" dirty="0" smtClean="0"/>
          </a:p>
          <a:p>
            <a:pPr algn="ctr"/>
            <a:r>
              <a:rPr lang="hu-HU" dirty="0" smtClean="0"/>
              <a:t> </a:t>
            </a:r>
            <a:r>
              <a:rPr lang="hu-HU" sz="2600" b="1" dirty="0" err="1" smtClean="0"/>
              <a:t>Serbien</a:t>
            </a:r>
            <a:endParaRPr lang="hu-HU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>
                <a:solidFill>
                  <a:srgbClr val="FFFF00"/>
                </a:solidFill>
              </a:rPr>
              <a:t>Potenzielle</a:t>
            </a:r>
            <a:r>
              <a:rPr lang="hu-HU" dirty="0" smtClean="0">
                <a:solidFill>
                  <a:srgbClr val="FFFF00"/>
                </a:solidFill>
              </a:rPr>
              <a:t> </a:t>
            </a:r>
            <a:r>
              <a:rPr lang="hu-HU" dirty="0" err="1" smtClean="0">
                <a:solidFill>
                  <a:srgbClr val="FFFF00"/>
                </a:solidFill>
              </a:rPr>
              <a:t>Kandidatenländer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214686"/>
            <a:ext cx="207170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1" y="3214686"/>
            <a:ext cx="2071701" cy="187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zövegdoboz 9"/>
          <p:cNvSpPr txBox="1"/>
          <p:nvPr/>
        </p:nvSpPr>
        <p:spPr>
          <a:xfrm>
            <a:off x="1643042" y="4929198"/>
            <a:ext cx="2428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err="1" smtClean="0">
                <a:solidFill>
                  <a:srgbClr val="002060"/>
                </a:solidFill>
              </a:rPr>
              <a:t>Bosnien</a:t>
            </a:r>
            <a:r>
              <a:rPr lang="hu-HU" sz="2800" b="1" dirty="0" smtClean="0">
                <a:solidFill>
                  <a:srgbClr val="002060"/>
                </a:solidFill>
              </a:rPr>
              <a:t> und </a:t>
            </a:r>
            <a:r>
              <a:rPr lang="hu-HU" sz="2800" b="1" dirty="0" err="1" smtClean="0">
                <a:solidFill>
                  <a:srgbClr val="002060"/>
                </a:solidFill>
              </a:rPr>
              <a:t>Herzegowina</a:t>
            </a:r>
            <a:endParaRPr lang="hu-HU" sz="2800" b="1" dirty="0">
              <a:solidFill>
                <a:srgbClr val="00206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857884" y="5072074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</a:rPr>
              <a:t>Kosovo</a:t>
            </a:r>
            <a:endParaRPr lang="hu-H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928662" y="285728"/>
            <a:ext cx="6929486" cy="1000132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rgbClr val="FFFF00"/>
                </a:solidFill>
              </a:rPr>
              <a:t>Die </a:t>
            </a:r>
            <a:r>
              <a:rPr lang="hu-HU" dirty="0" err="1" smtClean="0">
                <a:solidFill>
                  <a:srgbClr val="FFFF00"/>
                </a:solidFill>
              </a:rPr>
              <a:t>Symbole</a:t>
            </a:r>
            <a:r>
              <a:rPr lang="hu-HU" dirty="0" smtClean="0">
                <a:solidFill>
                  <a:srgbClr val="FFFF00"/>
                </a:solidFill>
              </a:rPr>
              <a:t> der EU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837247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00504"/>
            <a:ext cx="835824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533400" y="928670"/>
            <a:ext cx="7851648" cy="857256"/>
          </a:xfrm>
        </p:spPr>
        <p:txBody>
          <a:bodyPr>
            <a:normAutofit/>
          </a:bodyPr>
          <a:lstStyle/>
          <a:p>
            <a:pPr algn="ctr"/>
            <a:r>
              <a:rPr lang="hu-HU" dirty="0" err="1" smtClean="0">
                <a:solidFill>
                  <a:srgbClr val="FFFF00"/>
                </a:solidFill>
              </a:rPr>
              <a:t>Europa-Flagge</a:t>
            </a:r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6" name="Picture 2" descr="C:\Users\Iringo\Downloads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857364"/>
            <a:ext cx="8358245" cy="464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hu-HU" sz="7200" b="1" dirty="0" err="1" smtClean="0"/>
              <a:t>Einheit</a:t>
            </a:r>
            <a:r>
              <a:rPr lang="hu-HU" sz="7200" b="1" dirty="0" smtClean="0"/>
              <a:t>, </a:t>
            </a:r>
            <a:r>
              <a:rPr lang="hu-HU" sz="7200" b="1" dirty="0" err="1" smtClean="0"/>
              <a:t>Solidarität</a:t>
            </a:r>
            <a:r>
              <a:rPr lang="hu-HU" sz="7200" b="1" dirty="0" smtClean="0"/>
              <a:t> und </a:t>
            </a:r>
            <a:r>
              <a:rPr lang="hu-HU" sz="7200" b="1" dirty="0" err="1" smtClean="0"/>
              <a:t>Harmonie</a:t>
            </a:r>
            <a:endParaRPr lang="hu-H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533400" y="857232"/>
            <a:ext cx="7851648" cy="1357322"/>
          </a:xfrm>
        </p:spPr>
        <p:txBody>
          <a:bodyPr>
            <a:normAutofit/>
          </a:bodyPr>
          <a:lstStyle/>
          <a:p>
            <a:pPr algn="ctr"/>
            <a:r>
              <a:rPr lang="hu-HU" dirty="0" err="1" smtClean="0">
                <a:solidFill>
                  <a:srgbClr val="FFFF00"/>
                </a:solidFill>
              </a:rPr>
              <a:t>Europa-Hymne</a:t>
            </a:r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6" name="Picture 2" descr="C:\Users\Iringo\Downloads\Schiller_an_die_freude_manuskript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500306"/>
            <a:ext cx="2786082" cy="378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                          </a:t>
            </a:r>
            <a:r>
              <a:rPr lang="hu-HU" sz="3200" b="1" u="sng" dirty="0" err="1" smtClean="0"/>
              <a:t>Melodie</a:t>
            </a:r>
            <a:r>
              <a:rPr lang="hu-HU" sz="3200" b="1" u="sng" dirty="0" smtClean="0"/>
              <a:t>:  </a:t>
            </a:r>
            <a:r>
              <a:rPr lang="hu-HU" sz="3200" dirty="0" smtClean="0"/>
              <a:t>9. </a:t>
            </a:r>
            <a:r>
              <a:rPr lang="hu-HU" sz="3200" dirty="0" err="1" smtClean="0"/>
              <a:t>Symphonie</a:t>
            </a:r>
            <a:r>
              <a:rPr lang="hu-HU" sz="3200" dirty="0" smtClean="0"/>
              <a:t> von Ludwig van Beethoven</a:t>
            </a:r>
          </a:p>
          <a:p>
            <a:pPr algn="l"/>
            <a:r>
              <a:rPr lang="hu-HU" sz="3200" dirty="0" smtClean="0"/>
              <a:t>                             </a:t>
            </a:r>
            <a:r>
              <a:rPr lang="hu-HU" sz="3200" b="1" u="sng" dirty="0" smtClean="0"/>
              <a:t>Text: </a:t>
            </a:r>
            <a:r>
              <a:rPr lang="hu-HU" sz="3200" dirty="0" smtClean="0"/>
              <a:t>Friedrich Schiller</a:t>
            </a:r>
            <a:endParaRPr lang="hu-HU" sz="3200" dirty="0"/>
          </a:p>
        </p:txBody>
      </p:sp>
      <p:pic>
        <p:nvPicPr>
          <p:cNvPr id="8" name="ODE TO JOY (the best par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072330" y="52863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533400" y="1000108"/>
            <a:ext cx="7851648" cy="1000132"/>
          </a:xfrm>
        </p:spPr>
        <p:txBody>
          <a:bodyPr>
            <a:normAutofit/>
          </a:bodyPr>
          <a:lstStyle/>
          <a:p>
            <a:pPr algn="ctr"/>
            <a:r>
              <a:rPr lang="hu-HU" dirty="0" err="1" smtClean="0">
                <a:solidFill>
                  <a:srgbClr val="FFFF00"/>
                </a:solidFill>
              </a:rPr>
              <a:t>Europa-Tag</a:t>
            </a:r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6" name="Picture 2" descr="C:\Users\Iringo\Downloads\Europata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0240"/>
            <a:ext cx="3071802" cy="407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                   </a:t>
            </a:r>
            <a:r>
              <a:rPr lang="hu-HU" sz="3200" b="1" dirty="0" smtClean="0"/>
              <a:t>am  09. Mai 1950 Robert   </a:t>
            </a:r>
            <a:r>
              <a:rPr lang="hu-HU" sz="3200" b="1" dirty="0" err="1" smtClean="0"/>
              <a:t>Schuman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Erklärung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in</a:t>
            </a:r>
            <a:r>
              <a:rPr lang="hu-HU" sz="3200" b="1" dirty="0" smtClean="0"/>
              <a:t> Paris</a:t>
            </a:r>
            <a:endParaRPr lang="hu-H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533400" y="1071546"/>
            <a:ext cx="7851648" cy="1143008"/>
          </a:xfrm>
        </p:spPr>
        <p:txBody>
          <a:bodyPr>
            <a:normAutofit/>
          </a:bodyPr>
          <a:lstStyle/>
          <a:p>
            <a:pPr algn="ctr"/>
            <a:r>
              <a:rPr lang="hu-HU" dirty="0" smtClean="0">
                <a:solidFill>
                  <a:srgbClr val="FFFF00"/>
                </a:solidFill>
              </a:rPr>
              <a:t>Der Euro</a:t>
            </a:r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6" name="Kép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214554"/>
            <a:ext cx="392909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hu-H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        </a:t>
            </a:r>
            <a:r>
              <a:rPr lang="en-US" sz="2800" b="1" dirty="0" smtClean="0">
                <a:solidFill>
                  <a:srgbClr val="FFFF00"/>
                </a:solidFill>
              </a:rPr>
              <a:t>am 1. </a:t>
            </a:r>
            <a:r>
              <a:rPr lang="en-US" sz="2800" b="1" dirty="0" err="1" smtClean="0">
                <a:solidFill>
                  <a:srgbClr val="FFFF00"/>
                </a:solidFill>
              </a:rPr>
              <a:t>Januar</a:t>
            </a:r>
            <a:r>
              <a:rPr lang="en-US" sz="2800" b="1" dirty="0" smtClean="0">
                <a:solidFill>
                  <a:srgbClr val="FFFF00"/>
                </a:solidFill>
              </a:rPr>
              <a:t> 1999 </a:t>
            </a:r>
            <a:r>
              <a:rPr lang="hu-HU" sz="2800" b="1" dirty="0" smtClean="0">
                <a:solidFill>
                  <a:srgbClr val="FFFF00"/>
                </a:solidFill>
              </a:rPr>
              <a:t>    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hu-HU" sz="2800" b="1" dirty="0" smtClean="0">
                <a:solidFill>
                  <a:srgbClr val="FFFF00"/>
                </a:solidFill>
              </a:rPr>
              <a:t>      </a:t>
            </a:r>
            <a:r>
              <a:rPr lang="en-US" sz="2800" b="1" dirty="0" err="1" smtClean="0">
                <a:solidFill>
                  <a:srgbClr val="FFFF00"/>
                </a:solidFill>
              </a:rPr>
              <a:t>Buchgeld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endParaRPr lang="hu-HU" sz="2800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hu-HU" sz="2800" b="1" dirty="0" smtClean="0">
                <a:solidFill>
                  <a:srgbClr val="FFFF00"/>
                </a:solidFill>
              </a:rPr>
              <a:t>                                            </a:t>
            </a:r>
            <a:r>
              <a:rPr lang="en-US" sz="2800" b="1" dirty="0" smtClean="0">
                <a:solidFill>
                  <a:srgbClr val="FFFF00"/>
                </a:solidFill>
              </a:rPr>
              <a:t>am 1. </a:t>
            </a:r>
            <a:r>
              <a:rPr lang="en-US" sz="2800" b="1" dirty="0" err="1" smtClean="0">
                <a:solidFill>
                  <a:srgbClr val="FFFF00"/>
                </a:solidFill>
              </a:rPr>
              <a:t>Januar</a:t>
            </a:r>
            <a:r>
              <a:rPr lang="en-US" sz="2800" b="1" dirty="0" smtClean="0">
                <a:solidFill>
                  <a:srgbClr val="FFFF00"/>
                </a:solidFill>
              </a:rPr>
              <a:t> 2002</a:t>
            </a:r>
            <a:r>
              <a:rPr lang="hu-HU" sz="2800" b="1" dirty="0" smtClean="0">
                <a:solidFill>
                  <a:srgbClr val="FFFF00"/>
                </a:solidFill>
              </a:rPr>
              <a:t>        </a:t>
            </a:r>
            <a:r>
              <a:rPr lang="en-US" sz="2800" b="1" dirty="0" err="1" smtClean="0">
                <a:solidFill>
                  <a:srgbClr val="FFFF00"/>
                </a:solidFill>
              </a:rPr>
              <a:t>Bargeld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endParaRPr lang="hu-HU" sz="2800" b="1" dirty="0" smtClean="0">
              <a:solidFill>
                <a:srgbClr val="FFFF00"/>
              </a:solidFill>
            </a:endParaRP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14392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wirtschaftliche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und </a:t>
            </a:r>
            <a:r>
              <a:rPr lang="en-US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politische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GB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Vereinigung</a:t>
            </a:r>
            <a:r>
              <a:rPr lang="en-GB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von 28 </a:t>
            </a:r>
            <a:r>
              <a:rPr lang="en-GB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europ</a:t>
            </a:r>
            <a:r>
              <a:rPr lang="de-DE" sz="2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äische</a:t>
            </a:r>
            <a:r>
              <a:rPr lang="hu-H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de-DE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Ländern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hu-H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verbindet</a:t>
            </a:r>
            <a:r>
              <a:rPr lang="hu-H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Menschen</a:t>
            </a:r>
            <a:r>
              <a:rPr lang="hu-H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und </a:t>
            </a:r>
            <a:r>
              <a:rPr lang="hu-H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Länder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4143380"/>
            <a:ext cx="2666992" cy="180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143504" y="3786190"/>
            <a:ext cx="3429024" cy="2340000"/>
          </a:xfrm>
          <a:prstGeom prst="ellipse">
            <a:avLst/>
          </a:prstGeom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256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533400" y="500042"/>
            <a:ext cx="7851648" cy="928694"/>
          </a:xfrm>
        </p:spPr>
        <p:txBody>
          <a:bodyPr>
            <a:normAutofit/>
          </a:bodyPr>
          <a:lstStyle/>
          <a:p>
            <a:pPr algn="ctr"/>
            <a:r>
              <a:rPr lang="hu-HU" dirty="0" err="1" smtClean="0">
                <a:solidFill>
                  <a:srgbClr val="FFFF00"/>
                </a:solidFill>
              </a:rPr>
              <a:t>Das</a:t>
            </a:r>
            <a:r>
              <a:rPr lang="hu-HU" dirty="0" smtClean="0">
                <a:solidFill>
                  <a:srgbClr val="FFFF00"/>
                </a:solidFill>
              </a:rPr>
              <a:t> </a:t>
            </a:r>
            <a:r>
              <a:rPr lang="hu-HU" dirty="0" err="1" smtClean="0">
                <a:solidFill>
                  <a:srgbClr val="FFFF00"/>
                </a:solidFill>
              </a:rPr>
              <a:t>Motto</a:t>
            </a:r>
            <a:r>
              <a:rPr lang="hu-HU" dirty="0" smtClean="0">
                <a:solidFill>
                  <a:srgbClr val="FFFF00"/>
                </a:solidFill>
              </a:rPr>
              <a:t> der EU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" name="Kép 5" descr="Mot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7632848" cy="5087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7612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FFFF00"/>
                </a:solidFill>
                <a:effectLst/>
              </a:rPr>
              <a:t>Schengener</a:t>
            </a:r>
            <a:r>
              <a:rPr lang="en-US" dirty="0">
                <a:solidFill>
                  <a:srgbClr val="FFFF00"/>
                </a:solidFill>
                <a:effectLst/>
              </a:rPr>
              <a:t> </a:t>
            </a:r>
            <a:r>
              <a:rPr lang="en-US" dirty="0" err="1">
                <a:solidFill>
                  <a:srgbClr val="FFFF00"/>
                </a:solidFill>
                <a:effectLst/>
              </a:rPr>
              <a:t>Abkommen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7854696" cy="1008112"/>
          </a:xfrm>
        </p:spPr>
        <p:txBody>
          <a:bodyPr/>
          <a:lstStyle/>
          <a:p>
            <a:endParaRPr lang="hu-HU" dirty="0" smtClean="0"/>
          </a:p>
          <a:p>
            <a:endParaRPr lang="hu-HU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9592" y="1028343"/>
            <a:ext cx="770485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  <a:p>
            <a:r>
              <a:rPr lang="de-DE" sz="2200" dirty="0" smtClean="0">
                <a:solidFill>
                  <a:srgbClr val="FFFF00"/>
                </a:solidFill>
              </a:rPr>
              <a:t>Am </a:t>
            </a:r>
            <a:r>
              <a:rPr lang="de-DE" sz="2200" dirty="0">
                <a:solidFill>
                  <a:srgbClr val="FFFF00"/>
                </a:solidFill>
              </a:rPr>
              <a:t>14. Juni 1985 </a:t>
            </a:r>
          </a:p>
          <a:p>
            <a:r>
              <a:rPr lang="de-DE" sz="2200" dirty="0">
                <a:solidFill>
                  <a:srgbClr val="FFFF00"/>
                </a:solidFill>
              </a:rPr>
              <a:t>„Schengen I“: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e-DE" sz="2200" dirty="0" smtClean="0">
                <a:solidFill>
                  <a:srgbClr val="FFFF00"/>
                </a:solidFill>
              </a:rPr>
              <a:t>Übereinkommen </a:t>
            </a:r>
            <a:r>
              <a:rPr lang="de-DE" sz="2200" dirty="0">
                <a:solidFill>
                  <a:srgbClr val="FFFF00"/>
                </a:solidFill>
              </a:rPr>
              <a:t>zwischen den Regierungen der Staaten der Benelux-Wirtschaftsunion, der Bundesrepublik Deutschland und der Französischen Republik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e-DE" sz="2200" dirty="0" smtClean="0">
                <a:solidFill>
                  <a:srgbClr val="FFFF00"/>
                </a:solidFill>
              </a:rPr>
              <a:t>schrittweiser </a:t>
            </a:r>
            <a:r>
              <a:rPr lang="de-DE" sz="2200" dirty="0">
                <a:solidFill>
                  <a:srgbClr val="FFFF00"/>
                </a:solidFill>
              </a:rPr>
              <a:t>Abbau der Kontrollen an den gemeinsamen Grenzen</a:t>
            </a:r>
          </a:p>
          <a:p>
            <a:endParaRPr lang="de-DE" sz="2200" dirty="0">
              <a:solidFill>
                <a:srgbClr val="FFFF00"/>
              </a:solidFill>
            </a:endParaRPr>
          </a:p>
          <a:p>
            <a:r>
              <a:rPr lang="de-DE" sz="2200" dirty="0">
                <a:solidFill>
                  <a:srgbClr val="FFFF00"/>
                </a:solidFill>
              </a:rPr>
              <a:t>Am 19. Juni 1990</a:t>
            </a:r>
          </a:p>
          <a:p>
            <a:r>
              <a:rPr lang="de-DE" sz="2200" dirty="0">
                <a:solidFill>
                  <a:srgbClr val="FFFF00"/>
                </a:solidFill>
              </a:rPr>
              <a:t>„Schengen II“: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e-DE" sz="2200" dirty="0" smtClean="0">
                <a:solidFill>
                  <a:srgbClr val="FFFF00"/>
                </a:solidFill>
              </a:rPr>
              <a:t>Übereinkommen </a:t>
            </a:r>
            <a:r>
              <a:rPr lang="de-DE" sz="2200" dirty="0">
                <a:solidFill>
                  <a:srgbClr val="FFFF00"/>
                </a:solidFill>
              </a:rPr>
              <a:t>zur Durchführung des Übereinkommens von Schengen vom 14. Juni 1985 …“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de-DE" sz="2200" dirty="0" smtClean="0">
                <a:solidFill>
                  <a:srgbClr val="FFFF00"/>
                </a:solidFill>
              </a:rPr>
              <a:t> </a:t>
            </a:r>
            <a:r>
              <a:rPr lang="de-DE" sz="2200" dirty="0">
                <a:solidFill>
                  <a:srgbClr val="FFFF00"/>
                </a:solidFill>
              </a:rPr>
              <a:t>praktische Umsetzung der politischen Vereinbarungen </a:t>
            </a:r>
          </a:p>
        </p:txBody>
      </p:sp>
    </p:spTree>
    <p:extLst>
      <p:ext uri="{BB962C8B-B14F-4D97-AF65-F5344CB8AC3E}">
        <p14:creationId xmlns:p14="http://schemas.microsoft.com/office/powerpoint/2010/main" xmlns="" val="144011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988840"/>
            <a:ext cx="7851648" cy="14401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err="1" smtClean="0">
                <a:solidFill>
                  <a:srgbClr val="FFFF00"/>
                </a:solidFill>
              </a:rPr>
              <a:t>Freizügigkeit</a:t>
            </a:r>
            <a:r>
              <a:rPr lang="hu-HU" dirty="0" smtClean="0">
                <a:solidFill>
                  <a:srgbClr val="FFFF00"/>
                </a:solidFill>
              </a:rPr>
              <a:t> </a:t>
            </a:r>
            <a:r>
              <a:rPr lang="hu-HU" dirty="0" err="1" smtClean="0">
                <a:solidFill>
                  <a:srgbClr val="FFFF00"/>
                </a:solidFill>
              </a:rPr>
              <a:t>im</a:t>
            </a:r>
            <a:r>
              <a:rPr lang="hu-HU" dirty="0" smtClean="0">
                <a:solidFill>
                  <a:srgbClr val="FFFF00"/>
                </a:solidFill>
              </a:rPr>
              <a:t> Schengen- Raum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056" y="5095440"/>
            <a:ext cx="2304256" cy="176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2132856"/>
            <a:ext cx="7854696" cy="4104456"/>
          </a:xfrm>
        </p:spPr>
        <p:txBody>
          <a:bodyPr>
            <a:no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de-DE" sz="2400" dirty="0" smtClean="0">
                <a:solidFill>
                  <a:srgbClr val="FFFF00"/>
                </a:solidFill>
              </a:rPr>
              <a:t>Keine Polizei- und Zollkontrollen an den meisten EU-Binnengrenzen </a:t>
            </a:r>
            <a:endParaRPr lang="en-US" sz="2400" dirty="0">
              <a:solidFill>
                <a:srgbClr val="FFFF00"/>
              </a:solidFill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de-DE" sz="2400" dirty="0">
                <a:solidFill>
                  <a:srgbClr val="FFFF00"/>
                </a:solidFill>
              </a:rPr>
              <a:t>Verstärkte Kontrollen an den EU-Außengrenzen</a:t>
            </a:r>
            <a:endParaRPr lang="en-US" sz="2400" dirty="0">
              <a:solidFill>
                <a:srgbClr val="FFFF00"/>
              </a:solidFill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de-DE" sz="2400" dirty="0">
                <a:solidFill>
                  <a:srgbClr val="FFFF00"/>
                </a:solidFill>
              </a:rPr>
              <a:t>Bessere Zusammenarbeit zwischen den Polizeibehörden in den verschiedenen EU-Ländern</a:t>
            </a:r>
            <a:endParaRPr lang="en-US" sz="2400" dirty="0">
              <a:solidFill>
                <a:srgbClr val="FFFF00"/>
              </a:solidFill>
            </a:endParaRPr>
          </a:p>
          <a:p>
            <a:pPr marL="457200" lvl="0" indent="-457200">
              <a:buFont typeface="Wingdings" pitchFamily="2" charset="2"/>
              <a:buChar char="ü"/>
            </a:pPr>
            <a:r>
              <a:rPr lang="de-DE" sz="2400" dirty="0">
                <a:solidFill>
                  <a:srgbClr val="FFFF00"/>
                </a:solidFill>
              </a:rPr>
              <a:t>Bei Reisen innerhalb der EU kann man Waren für den persönlichen Gebrauch kaufen und einführen </a:t>
            </a:r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417357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772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effectLst/>
              </a:rPr>
              <a:t>Dem Schengen-</a:t>
            </a:r>
            <a:r>
              <a:rPr lang="en-US" sz="3600" dirty="0" err="1" smtClean="0">
                <a:solidFill>
                  <a:srgbClr val="FFFF00"/>
                </a:solidFill>
                <a:effectLst/>
              </a:rPr>
              <a:t>Raum</a:t>
            </a:r>
            <a:r>
              <a:rPr lang="en-US" sz="36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/>
              </a:rPr>
              <a:t>angehörende</a:t>
            </a:r>
            <a:r>
              <a:rPr lang="en-US" sz="3600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effectLst/>
              </a:rPr>
              <a:t>Länder</a:t>
            </a:r>
            <a:r>
              <a:rPr lang="en-US" sz="3600" dirty="0" smtClean="0">
                <a:solidFill>
                  <a:srgbClr val="FFFF00"/>
                </a:solidFill>
                <a:effectLst/>
              </a:rPr>
              <a:t>: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772816"/>
            <a:ext cx="7854696" cy="3208320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81175"/>
            <a:ext cx="8064896" cy="467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5699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400" dirty="0" smtClean="0"/>
              <a:t/>
            </a:r>
            <a:br>
              <a:rPr lang="hu-HU" sz="4400" dirty="0" smtClean="0"/>
            </a:br>
            <a:r>
              <a:rPr lang="hu-HU" sz="4400" dirty="0"/>
              <a:t/>
            </a:r>
            <a:br>
              <a:rPr lang="hu-HU" sz="4400" dirty="0"/>
            </a:br>
            <a:r>
              <a:rPr lang="hu-HU" sz="4400" dirty="0" smtClean="0"/>
              <a:t/>
            </a:r>
            <a:br>
              <a:rPr lang="hu-HU" sz="4400" dirty="0" smtClean="0"/>
            </a:br>
            <a:r>
              <a:rPr lang="hu-HU" sz="4400" dirty="0"/>
              <a:t/>
            </a:r>
            <a:br>
              <a:rPr lang="hu-HU" sz="4400" dirty="0"/>
            </a:br>
            <a:r>
              <a:rPr lang="hu-HU" sz="4400" dirty="0" smtClean="0"/>
              <a:t/>
            </a:r>
            <a:br>
              <a:rPr lang="hu-HU" sz="4400" dirty="0" smtClean="0"/>
            </a:br>
            <a:r>
              <a:rPr lang="hu-HU" sz="4400" dirty="0"/>
              <a:t/>
            </a:r>
            <a:br>
              <a:rPr lang="hu-HU" sz="4400" dirty="0"/>
            </a:br>
            <a:r>
              <a:rPr lang="hu-HU" sz="4400" dirty="0" smtClean="0"/>
              <a:t/>
            </a:r>
            <a:br>
              <a:rPr lang="hu-HU" sz="4400" dirty="0" smtClean="0"/>
            </a:br>
            <a:r>
              <a:rPr lang="de-DE" sz="3600" dirty="0" smtClean="0">
                <a:solidFill>
                  <a:srgbClr val="FFFF00"/>
                </a:solidFill>
              </a:rPr>
              <a:t>Die Staaten des Schengener Abkommens</a:t>
            </a:r>
            <a:r>
              <a:rPr lang="de-DE" sz="2200" dirty="0" smtClean="0"/>
              <a:t> </a:t>
            </a:r>
            <a:r>
              <a:rPr lang="hu-HU" sz="6000" dirty="0"/>
              <a:t/>
            </a:r>
            <a:br>
              <a:rPr lang="hu-HU" sz="6000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15616" y="3068960"/>
            <a:ext cx="6840760" cy="3368816"/>
          </a:xfrm>
        </p:spPr>
        <p:txBody>
          <a:bodyPr>
            <a:norm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866996"/>
            <a:ext cx="813690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52736"/>
            <a:ext cx="201622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04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33400" y="1988840"/>
            <a:ext cx="7854696" cy="374441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hu-HU" sz="7200" b="1" dirty="0" err="1" smtClean="0">
                <a:solidFill>
                  <a:srgbClr val="FFFF00"/>
                </a:solidFill>
              </a:rPr>
              <a:t>Danke</a:t>
            </a:r>
            <a:r>
              <a:rPr lang="hu-HU" sz="7200" b="1" dirty="0" smtClean="0">
                <a:solidFill>
                  <a:srgbClr val="FFFF00"/>
                </a:solidFill>
              </a:rPr>
              <a:t> </a:t>
            </a:r>
            <a:r>
              <a:rPr lang="hu-HU" sz="7200" b="1" dirty="0" err="1" smtClean="0">
                <a:solidFill>
                  <a:srgbClr val="FFFF00"/>
                </a:solidFill>
              </a:rPr>
              <a:t>für</a:t>
            </a:r>
            <a:r>
              <a:rPr lang="hu-HU" sz="7200" b="1" dirty="0" smtClean="0">
                <a:solidFill>
                  <a:srgbClr val="FFFF00"/>
                </a:solidFill>
              </a:rPr>
              <a:t> die </a:t>
            </a:r>
            <a:r>
              <a:rPr lang="hu-HU" sz="7200" b="1" dirty="0" err="1" smtClean="0">
                <a:solidFill>
                  <a:srgbClr val="FFFF00"/>
                </a:solidFill>
              </a:rPr>
              <a:t>Aufmerksamkeit</a:t>
            </a:r>
            <a:r>
              <a:rPr lang="hu-HU" sz="7200" b="1" dirty="0" smtClean="0">
                <a:solidFill>
                  <a:srgbClr val="FFFF00"/>
                </a:solidFill>
              </a:rPr>
              <a:t>!</a:t>
            </a:r>
          </a:p>
          <a:p>
            <a:pPr algn="ctr"/>
            <a:endParaRPr lang="hu-HU" sz="2000" b="1" dirty="0"/>
          </a:p>
          <a:p>
            <a:pPr algn="ctr"/>
            <a:r>
              <a:rPr lang="hu-HU" sz="2000" b="1" dirty="0" smtClean="0"/>
              <a:t>  </a:t>
            </a:r>
          </a:p>
          <a:p>
            <a:pPr algn="ctr"/>
            <a:endParaRPr lang="hu-HU" sz="2000" b="1" dirty="0"/>
          </a:p>
          <a:p>
            <a:pPr algn="ctr"/>
            <a:endParaRPr lang="hu-HU" sz="2000" b="1" dirty="0" smtClean="0"/>
          </a:p>
          <a:p>
            <a:pPr algn="ctr"/>
            <a:r>
              <a:rPr lang="hu-HU" sz="2000" b="1" dirty="0" err="1" smtClean="0">
                <a:solidFill>
                  <a:srgbClr val="FFFF00"/>
                </a:solidFill>
              </a:rPr>
              <a:t>erstellt</a:t>
            </a:r>
            <a:r>
              <a:rPr lang="hu-HU" sz="2000" b="1" dirty="0" smtClean="0">
                <a:solidFill>
                  <a:srgbClr val="FFFF00"/>
                </a:solidFill>
              </a:rPr>
              <a:t> von:  Szabó Iringó</a:t>
            </a:r>
          </a:p>
          <a:p>
            <a:pPr algn="ctr"/>
            <a:r>
              <a:rPr lang="hu-HU" sz="2000" b="1" dirty="0" smtClean="0">
                <a:solidFill>
                  <a:srgbClr val="FFFF00"/>
                </a:solidFill>
              </a:rPr>
              <a:t>                                    </a:t>
            </a:r>
            <a:r>
              <a:rPr lang="hu-HU" sz="2000" b="1" dirty="0" err="1" smtClean="0">
                <a:solidFill>
                  <a:srgbClr val="FFFF00"/>
                </a:solidFill>
              </a:rPr>
              <a:t>Neagoi</a:t>
            </a:r>
            <a:r>
              <a:rPr lang="hu-HU" sz="2000" b="1" dirty="0" smtClean="0">
                <a:solidFill>
                  <a:srgbClr val="FFFF00"/>
                </a:solidFill>
              </a:rPr>
              <a:t> Bernadett</a:t>
            </a:r>
          </a:p>
          <a:p>
            <a:pPr algn="ctr"/>
            <a:r>
              <a:rPr lang="hu-HU" sz="2000" b="1" dirty="0" smtClean="0">
                <a:solidFill>
                  <a:srgbClr val="FFFF00"/>
                </a:solidFill>
              </a:rPr>
              <a:t>                            Urbán Rudolf</a:t>
            </a:r>
          </a:p>
          <a:p>
            <a:pPr algn="ctr"/>
            <a:r>
              <a:rPr lang="hu-HU" sz="2000" b="1" dirty="0">
                <a:solidFill>
                  <a:srgbClr val="FFFF00"/>
                </a:solidFill>
              </a:rPr>
              <a:t> </a:t>
            </a:r>
            <a:r>
              <a:rPr lang="hu-HU" sz="2000" b="1" dirty="0" smtClean="0">
                <a:solidFill>
                  <a:srgbClr val="FFFF00"/>
                </a:solidFill>
              </a:rPr>
              <a:t>                            </a:t>
            </a:r>
            <a:r>
              <a:rPr lang="hu-HU" sz="2000" b="1" dirty="0" err="1" smtClean="0">
                <a:solidFill>
                  <a:srgbClr val="FFFF00"/>
                </a:solidFill>
              </a:rPr>
              <a:t>Cucui</a:t>
            </a:r>
            <a:r>
              <a:rPr lang="hu-HU" sz="2000" b="1" dirty="0" smtClean="0">
                <a:solidFill>
                  <a:srgbClr val="FFFF00"/>
                </a:solidFill>
              </a:rPr>
              <a:t> Orsolya</a:t>
            </a:r>
          </a:p>
          <a:p>
            <a:r>
              <a:rPr lang="hu-HU" dirty="0" smtClean="0">
                <a:solidFill>
                  <a:srgbClr val="FFFF00"/>
                </a:solidFill>
              </a:rPr>
              <a:t>(</a:t>
            </a:r>
            <a:r>
              <a:rPr lang="hu-HU" dirty="0" err="1">
                <a:solidFill>
                  <a:srgbClr val="FFFF00"/>
                </a:solidFill>
              </a:rPr>
              <a:t>a</a:t>
            </a:r>
            <a:r>
              <a:rPr lang="hu-HU" dirty="0" err="1" smtClean="0">
                <a:solidFill>
                  <a:srgbClr val="FFFF00"/>
                </a:solidFill>
              </a:rPr>
              <a:t>us</a:t>
            </a:r>
            <a:r>
              <a:rPr lang="hu-HU" dirty="0" smtClean="0">
                <a:solidFill>
                  <a:srgbClr val="FFFF00"/>
                </a:solidFill>
              </a:rPr>
              <a:t> </a:t>
            </a:r>
            <a:r>
              <a:rPr lang="hu-HU" dirty="0" err="1" smtClean="0">
                <a:solidFill>
                  <a:srgbClr val="FFFF00"/>
                </a:solidFill>
              </a:rPr>
              <a:t>Rumänien</a:t>
            </a:r>
            <a:r>
              <a:rPr lang="hu-HU" dirty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94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19014" y="332656"/>
            <a:ext cx="7851648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000" noProof="1" smtClean="0">
                <a:solidFill>
                  <a:srgbClr val="FFFF00"/>
                </a:solidFill>
              </a:rPr>
              <a:t/>
            </a:r>
            <a:br>
              <a:rPr lang="hu-HU" sz="6000" noProof="1" smtClean="0">
                <a:solidFill>
                  <a:srgbClr val="FFFF00"/>
                </a:solidFill>
              </a:rPr>
            </a:br>
            <a:r>
              <a:rPr lang="hu-HU" sz="6000" noProof="1" smtClean="0">
                <a:solidFill>
                  <a:srgbClr val="FFFF00"/>
                </a:solidFill>
              </a:rPr>
              <a:t/>
            </a:r>
            <a:br>
              <a:rPr lang="hu-HU" sz="6000" noProof="1" smtClean="0">
                <a:solidFill>
                  <a:srgbClr val="FFFF00"/>
                </a:solidFill>
              </a:rPr>
            </a:br>
            <a:r>
              <a:rPr lang="en-GB" sz="5400" noProof="1">
                <a:solidFill>
                  <a:srgbClr val="FFFF00"/>
                </a:solidFill>
              </a:rPr>
              <a:t>D</a:t>
            </a:r>
            <a:r>
              <a:rPr lang="hu-HU" sz="5400" noProof="1">
                <a:solidFill>
                  <a:srgbClr val="FFFF00"/>
                </a:solidFill>
              </a:rPr>
              <a:t>ie Vorteile und </a:t>
            </a:r>
            <a:r>
              <a:rPr lang="hu-HU" sz="5400" noProof="1" smtClean="0">
                <a:solidFill>
                  <a:srgbClr val="FFFF00"/>
                </a:solidFill>
              </a:rPr>
              <a:t>Errungenschaften der EU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2813592119"/>
              </p:ext>
            </p:extLst>
          </p:nvPr>
        </p:nvGraphicFramePr>
        <p:xfrm>
          <a:off x="1571842" y="2729395"/>
          <a:ext cx="1543898" cy="16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-2" y="5253415"/>
            <a:ext cx="1619999" cy="1614913"/>
            <a:chOff x="193429" y="0"/>
            <a:chExt cx="1619999" cy="1614913"/>
          </a:xfrm>
          <a:scene3d>
            <a:camera prst="orthographicFront"/>
            <a:lightRig rig="chilly" dir="t"/>
          </a:scene3d>
        </p:grpSpPr>
        <p:sp>
          <p:nvSpPr>
            <p:cNvPr id="23" name="Oval 22"/>
            <p:cNvSpPr/>
            <p:nvPr/>
          </p:nvSpPr>
          <p:spPr>
            <a:xfrm>
              <a:off x="193429" y="0"/>
              <a:ext cx="1619999" cy="1614913"/>
            </a:xfrm>
            <a:prstGeom prst="ellipse">
              <a:avLst/>
            </a:prstGeom>
            <a:solidFill>
              <a:srgbClr val="629DD1">
                <a:alpha val="5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24" name="Oval 4"/>
            <p:cNvSpPr/>
            <p:nvPr/>
          </p:nvSpPr>
          <p:spPr>
            <a:xfrm>
              <a:off x="430672" y="236499"/>
              <a:ext cx="1145513" cy="1141915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dirty="0" err="1">
                  <a:solidFill>
                    <a:srgbClr val="FFFF00"/>
                  </a:solidFill>
                  <a:latin typeface="Calibri"/>
                </a:rPr>
                <a:t>t</a:t>
              </a:r>
              <a:r>
                <a:rPr lang="hu-HU" dirty="0" err="1" smtClean="0">
                  <a:solidFill>
                    <a:srgbClr val="FFFF00"/>
                  </a:solidFill>
                  <a:latin typeface="Calibri"/>
                </a:rPr>
                <a:t>rägt</a:t>
              </a:r>
              <a:r>
                <a:rPr lang="hu-HU" dirty="0" smtClean="0">
                  <a:solidFill>
                    <a:srgbClr val="FFFF00"/>
                  </a:solidFill>
                  <a:latin typeface="Calibri"/>
                </a:rPr>
                <a:t> </a:t>
              </a:r>
              <a:r>
                <a:rPr lang="hu-HU" dirty="0" err="1" smtClean="0">
                  <a:solidFill>
                    <a:srgbClr val="FFFF00"/>
                  </a:solidFill>
                  <a:latin typeface="Calibri"/>
                </a:rPr>
                <a:t>zu</a:t>
              </a: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 </a:t>
              </a:r>
              <a:r>
                <a:rPr kumimoji="0" lang="en-GB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Energie-sparen</a:t>
              </a: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GB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bei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" y="3468361"/>
            <a:ext cx="1619992" cy="1619992"/>
            <a:chOff x="288028" y="73856"/>
            <a:chExt cx="1619992" cy="1619992"/>
          </a:xfrm>
          <a:scene3d>
            <a:camera prst="orthographicFront"/>
            <a:lightRig rig="chilly" dir="t"/>
          </a:scene3d>
        </p:grpSpPr>
        <p:sp>
          <p:nvSpPr>
            <p:cNvPr id="26" name="Oval 25"/>
            <p:cNvSpPr/>
            <p:nvPr/>
          </p:nvSpPr>
          <p:spPr>
            <a:xfrm>
              <a:off x="288028" y="73856"/>
              <a:ext cx="1619992" cy="1619992"/>
            </a:xfrm>
            <a:prstGeom prst="ellipse">
              <a:avLst/>
            </a:prstGeom>
            <a:solidFill>
              <a:srgbClr val="629DD1">
                <a:alpha val="5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27" name="Oval 4"/>
            <p:cNvSpPr/>
            <p:nvPr/>
          </p:nvSpPr>
          <p:spPr>
            <a:xfrm>
              <a:off x="525264" y="396672"/>
              <a:ext cx="1145508" cy="1145508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dirty="0" err="1">
                  <a:solidFill>
                    <a:srgbClr val="FFFF00"/>
                  </a:solidFill>
                  <a:latin typeface="Calibri"/>
                </a:rPr>
                <a:t>m</a:t>
              </a:r>
              <a:r>
                <a:rPr lang="hu-HU" dirty="0" err="1" smtClean="0">
                  <a:solidFill>
                    <a:srgbClr val="FFFF00"/>
                  </a:solidFill>
                  <a:latin typeface="Calibri"/>
                </a:rPr>
                <a:t>acht</a:t>
              </a:r>
              <a:r>
                <a:rPr lang="hu-HU" smtClean="0">
                  <a:solidFill>
                    <a:srgbClr val="FFFF00"/>
                  </a:solidFill>
                  <a:latin typeface="Calibri"/>
                </a:rPr>
                <a:t> A</a:t>
              </a:r>
              <a:r>
                <a:rPr kumimoji="0" lang="de-DE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nrufe</a:t>
              </a:r>
              <a:r>
                <a:rPr kumimoji="0" lang="de-DE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und SMS billiger</a:t>
              </a:r>
              <a:r>
                <a:rPr kumimoji="0" lang="hu-H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	</a:t>
              </a:r>
              <a:r>
                <a:rPr kumimoji="0" lang="de-DE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557806" y="5301643"/>
            <a:ext cx="1360053" cy="1246142"/>
            <a:chOff x="576064" y="4"/>
            <a:chExt cx="916379" cy="916379"/>
          </a:xfrm>
          <a:scene3d>
            <a:camera prst="orthographicFront"/>
            <a:lightRig rig="chilly" dir="t"/>
          </a:scene3d>
        </p:grpSpPr>
        <p:sp>
          <p:nvSpPr>
            <p:cNvPr id="29" name="Oval 28"/>
            <p:cNvSpPr/>
            <p:nvPr/>
          </p:nvSpPr>
          <p:spPr>
            <a:xfrm>
              <a:off x="576064" y="4"/>
              <a:ext cx="916379" cy="916379"/>
            </a:xfrm>
            <a:prstGeom prst="ellipse">
              <a:avLst/>
            </a:prstGeom>
            <a:solidFill>
              <a:srgbClr val="629DD1">
                <a:alpha val="5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30" name="Oval 4"/>
            <p:cNvSpPr/>
            <p:nvPr/>
          </p:nvSpPr>
          <p:spPr>
            <a:xfrm>
              <a:off x="710265" y="134205"/>
              <a:ext cx="647977" cy="647977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0431" tIns="22860" rIns="50431" bIns="2286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und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917859" y="5687282"/>
            <a:ext cx="988068" cy="1022582"/>
            <a:chOff x="1512167" y="4"/>
            <a:chExt cx="916379" cy="916379"/>
          </a:xfrm>
          <a:scene3d>
            <a:camera prst="orthographicFront"/>
            <a:lightRig rig="chilly" dir="t"/>
          </a:scene3d>
        </p:grpSpPr>
        <p:sp>
          <p:nvSpPr>
            <p:cNvPr id="32" name="Oval 31"/>
            <p:cNvSpPr/>
            <p:nvPr/>
          </p:nvSpPr>
          <p:spPr>
            <a:xfrm>
              <a:off x="1512167" y="4"/>
              <a:ext cx="916379" cy="916379"/>
            </a:xfrm>
            <a:prstGeom prst="ellipse">
              <a:avLst/>
            </a:prstGeom>
            <a:solidFill>
              <a:srgbClr val="629DD1">
                <a:alpha val="5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33" name="Oval 4"/>
            <p:cNvSpPr/>
            <p:nvPr/>
          </p:nvSpPr>
          <p:spPr>
            <a:xfrm>
              <a:off x="1646368" y="134205"/>
              <a:ext cx="647977" cy="647977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0431" tIns="22860" rIns="50431" bIns="2286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viel, 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6" name="Oval 4"/>
          <p:cNvSpPr/>
          <p:nvPr/>
        </p:nvSpPr>
        <p:spPr>
          <a:xfrm>
            <a:off x="4248011" y="3105011"/>
            <a:ext cx="647977" cy="6479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chilly" dir="t"/>
          </a:scene3d>
          <a:sp3d/>
        </p:spPr>
        <p:txBody>
          <a:bodyPr spcFirstLastPara="0" vert="horz" wrap="square" lIns="50431" tIns="22860" rIns="50431" bIns="2286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771725" y="5004334"/>
            <a:ext cx="916379" cy="916379"/>
            <a:chOff x="2448271" y="5"/>
            <a:chExt cx="916379" cy="916379"/>
          </a:xfrm>
          <a:scene3d>
            <a:camera prst="orthographicFront"/>
            <a:lightRig rig="chilly" dir="t"/>
          </a:scene3d>
        </p:grpSpPr>
        <p:sp>
          <p:nvSpPr>
            <p:cNvPr id="38" name="Oval 37"/>
            <p:cNvSpPr/>
            <p:nvPr/>
          </p:nvSpPr>
          <p:spPr>
            <a:xfrm>
              <a:off x="2448271" y="5"/>
              <a:ext cx="916379" cy="916379"/>
            </a:xfrm>
            <a:prstGeom prst="ellipse">
              <a:avLst/>
            </a:prstGeom>
            <a:solidFill>
              <a:srgbClr val="629DD1">
                <a:alpha val="5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39" name="Oval 4"/>
            <p:cNvSpPr/>
            <p:nvPr/>
          </p:nvSpPr>
          <p:spPr>
            <a:xfrm>
              <a:off x="2582473" y="134205"/>
              <a:ext cx="647977" cy="647977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0431" tIns="22860" rIns="50431" bIns="2286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viel </a:t>
              </a: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266831" y="5890265"/>
            <a:ext cx="916379" cy="916379"/>
            <a:chOff x="3385242" y="4"/>
            <a:chExt cx="916379" cy="916379"/>
          </a:xfrm>
          <a:scene3d>
            <a:camera prst="orthographicFront"/>
            <a:lightRig rig="chilly" dir="t"/>
          </a:scene3d>
        </p:grpSpPr>
        <p:sp>
          <p:nvSpPr>
            <p:cNvPr id="41" name="Oval 40"/>
            <p:cNvSpPr/>
            <p:nvPr/>
          </p:nvSpPr>
          <p:spPr>
            <a:xfrm>
              <a:off x="3385242" y="4"/>
              <a:ext cx="916379" cy="916379"/>
            </a:xfrm>
            <a:prstGeom prst="ellipse">
              <a:avLst/>
            </a:prstGeom>
            <a:solidFill>
              <a:srgbClr val="629DD1">
                <a:alpha val="5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42" name="Oval 4"/>
            <p:cNvSpPr/>
            <p:nvPr/>
          </p:nvSpPr>
          <p:spPr>
            <a:xfrm>
              <a:off x="3519443" y="134205"/>
              <a:ext cx="647977" cy="647977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50431" tIns="21590" rIns="50431" bIns="21590" numCol="1" spcCol="1270" anchor="ctr" anchorCtr="0">
              <a:noAutofit/>
            </a:bodyPr>
            <a:lstStyle/>
            <a:p>
              <a:pPr marL="0" marR="0" lvl="0" indent="0" algn="ctr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7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mehr!</a:t>
              </a:r>
              <a:endParaRPr kumimoji="0" lang="de-DE" sz="17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5" name="Oval 4"/>
          <p:cNvSpPr/>
          <p:nvPr/>
        </p:nvSpPr>
        <p:spPr>
          <a:xfrm>
            <a:off x="3786772" y="4278357"/>
            <a:ext cx="647977" cy="6479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chilly" dir="t"/>
          </a:scene3d>
          <a:sp3d/>
        </p:spPr>
        <p:txBody>
          <a:bodyPr spcFirstLastPara="0" vert="horz" wrap="square" lIns="50431" tIns="21590" rIns="50431" bIns="21590" numCol="1" spcCol="1270" anchor="ctr" anchorCtr="0">
            <a:noAutofit/>
          </a:bodyPr>
          <a:lstStyle/>
          <a:p>
            <a:pPr marL="0" marR="0" lvl="0" indent="0" algn="ctr" defTabSz="7556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e-DE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776994" y="3553931"/>
            <a:ext cx="1620000" cy="1565664"/>
            <a:chOff x="7505" y="0"/>
            <a:chExt cx="1620000" cy="1382756"/>
          </a:xfrm>
          <a:scene3d>
            <a:camera prst="orthographicFront"/>
            <a:lightRig rig="chilly" dir="t"/>
          </a:scene3d>
        </p:grpSpPr>
        <p:sp>
          <p:nvSpPr>
            <p:cNvPr id="52" name="Oval 51"/>
            <p:cNvSpPr/>
            <p:nvPr/>
          </p:nvSpPr>
          <p:spPr>
            <a:xfrm>
              <a:off x="7505" y="0"/>
              <a:ext cx="1620000" cy="1382756"/>
            </a:xfrm>
            <a:prstGeom prst="ellipse">
              <a:avLst/>
            </a:prstGeom>
            <a:solidFill>
              <a:srgbClr val="629DD1">
                <a:alpha val="5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  <p:txBody>
            <a:bodyPr/>
            <a:lstStyle/>
            <a:p>
              <a:r>
                <a:rPr lang="hu-HU" dirty="0" err="1">
                  <a:solidFill>
                    <a:srgbClr val="FFFF00"/>
                  </a:solidFill>
                  <a:latin typeface="+mj-lt"/>
                </a:rPr>
                <a:t>s</a:t>
              </a:r>
              <a:r>
                <a:rPr lang="hu-HU" dirty="0" err="1" smtClean="0">
                  <a:solidFill>
                    <a:srgbClr val="FFFF00"/>
                  </a:solidFill>
                  <a:latin typeface="+mj-lt"/>
                </a:rPr>
                <a:t>ichert</a:t>
              </a:r>
              <a:r>
                <a:rPr lang="hu-HU" dirty="0" smtClean="0">
                  <a:solidFill>
                    <a:srgbClr val="FFFF00"/>
                  </a:solidFill>
                  <a:latin typeface="+mj-lt"/>
                </a:rPr>
                <a:t> den </a:t>
              </a:r>
              <a:r>
                <a:rPr lang="hu-HU" dirty="0" err="1" smtClean="0">
                  <a:solidFill>
                    <a:srgbClr val="FFFF00"/>
                  </a:solidFill>
                  <a:latin typeface="+mj-lt"/>
                </a:rPr>
                <a:t>Frieden</a:t>
              </a:r>
              <a:r>
                <a:rPr lang="hu-HU" dirty="0" smtClean="0">
                  <a:solidFill>
                    <a:srgbClr val="FFFF00"/>
                  </a:solidFill>
                  <a:latin typeface="+mj-lt"/>
                </a:rPr>
                <a:t> </a:t>
              </a:r>
              <a:r>
                <a:rPr lang="hu-HU" dirty="0" err="1" smtClean="0">
                  <a:solidFill>
                    <a:srgbClr val="FFFF00"/>
                  </a:solidFill>
                  <a:latin typeface="+mj-lt"/>
                </a:rPr>
                <a:t>In</a:t>
              </a:r>
              <a:r>
                <a:rPr lang="hu-HU" dirty="0" smtClean="0">
                  <a:solidFill>
                    <a:srgbClr val="FFFF00"/>
                  </a:solidFill>
                  <a:latin typeface="+mj-lt"/>
                </a:rPr>
                <a:t> </a:t>
              </a:r>
              <a:r>
                <a:rPr lang="hu-HU" dirty="0" err="1" smtClean="0">
                  <a:solidFill>
                    <a:srgbClr val="FFFF00"/>
                  </a:solidFill>
                  <a:latin typeface="+mj-lt"/>
                </a:rPr>
                <a:t>Europa</a:t>
              </a:r>
              <a:endParaRPr lang="en-US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53" name="Oval 4"/>
            <p:cNvSpPr/>
            <p:nvPr/>
          </p:nvSpPr>
          <p:spPr>
            <a:xfrm>
              <a:off x="244749" y="237244"/>
              <a:ext cx="1145512" cy="114551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1486" y="1837591"/>
            <a:ext cx="1620000" cy="1620000"/>
            <a:chOff x="5990" y="0"/>
            <a:chExt cx="1620000" cy="1620000"/>
          </a:xfrm>
          <a:scene3d>
            <a:camera prst="orthographicFront"/>
            <a:lightRig rig="chilly" dir="t"/>
          </a:scene3d>
        </p:grpSpPr>
        <p:sp>
          <p:nvSpPr>
            <p:cNvPr id="56" name="Oval 55"/>
            <p:cNvSpPr/>
            <p:nvPr/>
          </p:nvSpPr>
          <p:spPr>
            <a:xfrm>
              <a:off x="5990" y="0"/>
              <a:ext cx="1620000" cy="1620000"/>
            </a:xfrm>
            <a:prstGeom prst="ellipse">
              <a:avLst/>
            </a:prstGeom>
            <a:solidFill>
              <a:srgbClr val="629DD1">
                <a:alpha val="5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57" name="Oval 4"/>
            <p:cNvSpPr/>
            <p:nvPr/>
          </p:nvSpPr>
          <p:spPr>
            <a:xfrm>
              <a:off x="243234" y="237244"/>
              <a:ext cx="1145512" cy="114551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dirty="0" err="1">
                  <a:solidFill>
                    <a:srgbClr val="FFFF00"/>
                  </a:solidFill>
                  <a:latin typeface="Calibri"/>
                </a:rPr>
                <a:t>s</a:t>
              </a:r>
              <a:r>
                <a:rPr lang="hu-HU" dirty="0" err="1" smtClean="0">
                  <a:solidFill>
                    <a:srgbClr val="FFFF00"/>
                  </a:solidFill>
                  <a:latin typeface="Calibri"/>
                </a:rPr>
                <a:t>etzt</a:t>
              </a:r>
              <a:r>
                <a:rPr lang="hu-HU" dirty="0" smtClean="0">
                  <a:solidFill>
                    <a:srgbClr val="FFFF00"/>
                  </a:solidFill>
                  <a:latin typeface="Calibri"/>
                </a:rPr>
                <a:t> s</a:t>
              </a:r>
              <a:r>
                <a:rPr kumimoji="0" lang="en-GB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ich</a:t>
              </a: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für </a:t>
              </a:r>
              <a:r>
                <a:rPr kumimoji="0" lang="en-GB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Umwelt-schutz</a:t>
              </a: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GB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ein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747603" y="1873630"/>
            <a:ext cx="1620000" cy="1620000"/>
            <a:chOff x="1215" y="25269"/>
            <a:chExt cx="1620000" cy="1620000"/>
          </a:xfrm>
          <a:scene3d>
            <a:camera prst="orthographicFront"/>
            <a:lightRig rig="chilly" dir="t"/>
          </a:scene3d>
        </p:grpSpPr>
        <p:sp>
          <p:nvSpPr>
            <p:cNvPr id="59" name="Oval 58"/>
            <p:cNvSpPr/>
            <p:nvPr/>
          </p:nvSpPr>
          <p:spPr>
            <a:xfrm>
              <a:off x="1215" y="25269"/>
              <a:ext cx="1620000" cy="1620000"/>
            </a:xfrm>
            <a:prstGeom prst="ellipse">
              <a:avLst/>
            </a:prstGeom>
            <a:solidFill>
              <a:srgbClr val="629DD1">
                <a:alpha val="5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</p:sp>
        <p:sp>
          <p:nvSpPr>
            <p:cNvPr id="60" name="Oval 4"/>
            <p:cNvSpPr/>
            <p:nvPr/>
          </p:nvSpPr>
          <p:spPr>
            <a:xfrm>
              <a:off x="244749" y="237244"/>
              <a:ext cx="1145512" cy="114551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noProof="0" dirty="0" err="1" smtClean="0">
                  <a:solidFill>
                    <a:srgbClr val="FFFF00"/>
                  </a:solidFill>
                  <a:latin typeface="Calibri"/>
                </a:rPr>
                <a:t>s</a:t>
              </a:r>
              <a:r>
                <a:rPr kumimoji="0" lang="hu-HU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orgt</a:t>
              </a:r>
              <a:r>
                <a:rPr kumimoji="0" lang="hu-HU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GB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für</a:t>
              </a: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sichere </a:t>
              </a:r>
              <a:r>
                <a:rPr kumimoji="0" lang="en-GB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Lebens-mittel</a:t>
              </a: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8455" y="1776412"/>
            <a:ext cx="1652587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" name="Group 61"/>
          <p:cNvGrpSpPr/>
          <p:nvPr/>
        </p:nvGrpSpPr>
        <p:grpSpPr>
          <a:xfrm>
            <a:off x="3632455" y="3493630"/>
            <a:ext cx="1620000" cy="1620000"/>
            <a:chOff x="7505" y="0"/>
            <a:chExt cx="1620000" cy="1620000"/>
          </a:xfrm>
          <a:scene3d>
            <a:camera prst="orthographicFront"/>
            <a:lightRig rig="chilly" dir="t"/>
          </a:scene3d>
        </p:grpSpPr>
        <p:sp>
          <p:nvSpPr>
            <p:cNvPr id="63" name="Oval 62"/>
            <p:cNvSpPr/>
            <p:nvPr/>
          </p:nvSpPr>
          <p:spPr>
            <a:xfrm>
              <a:off x="7505" y="0"/>
              <a:ext cx="1620000" cy="1620000"/>
            </a:xfrm>
            <a:prstGeom prst="ellipse">
              <a:avLst/>
            </a:prstGeom>
            <a:solidFill>
              <a:srgbClr val="629DD1">
                <a:alpha val="50000"/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/>
            <a:sp3d prstMaterial="translucentPowder">
              <a:bevelT w="127000" h="25400" prst="softRound"/>
            </a:sp3d>
          </p:spPr>
          <p:txBody>
            <a:bodyPr/>
            <a:lstStyle/>
            <a:p>
              <a:r>
                <a:rPr lang="hu-HU" dirty="0" smtClean="0"/>
                <a:t> </a:t>
              </a:r>
              <a:endParaRPr lang="en-US" dirty="0"/>
            </a:p>
          </p:txBody>
        </p:sp>
        <p:sp>
          <p:nvSpPr>
            <p:cNvPr id="64" name="Oval 4"/>
            <p:cNvSpPr/>
            <p:nvPr/>
          </p:nvSpPr>
          <p:spPr>
            <a:xfrm>
              <a:off x="244749" y="237244"/>
              <a:ext cx="1145512" cy="1145512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2455" y="5173596"/>
            <a:ext cx="1624767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1539" y="1847008"/>
            <a:ext cx="1652587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8778" y="1821297"/>
            <a:ext cx="1652587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3429000"/>
            <a:ext cx="1652587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4407" y="5194249"/>
            <a:ext cx="1652587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975858" y="5324869"/>
            <a:ext cx="14531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>
                <a:solidFill>
                  <a:srgbClr val="FFFF00"/>
                </a:solidFill>
                <a:latin typeface="+mj-lt"/>
              </a:rPr>
              <a:t>s</a:t>
            </a:r>
            <a:r>
              <a:rPr lang="hu-HU" sz="1400" dirty="0" err="1" smtClean="0">
                <a:solidFill>
                  <a:srgbClr val="FFFF00"/>
                </a:solidFill>
                <a:latin typeface="+mj-lt"/>
              </a:rPr>
              <a:t>orgt</a:t>
            </a:r>
            <a:r>
              <a:rPr lang="hu-HU" sz="140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hu-HU" sz="1400" dirty="0" err="1" smtClean="0">
                <a:solidFill>
                  <a:srgbClr val="FFFF00"/>
                </a:solidFill>
                <a:latin typeface="+mj-lt"/>
              </a:rPr>
              <a:t>f</a:t>
            </a:r>
            <a:r>
              <a:rPr lang="hu-HU" sz="1400" dirty="0" err="1" smtClean="0">
                <a:solidFill>
                  <a:srgbClr val="FFFF00"/>
                </a:solidFill>
                <a:latin typeface="+mj-lt"/>
                <a:ea typeface="Times New Roman"/>
              </a:rPr>
              <a:t>ür</a:t>
            </a:r>
            <a:r>
              <a:rPr lang="hu-HU" sz="1400" dirty="0" smtClean="0">
                <a:solidFill>
                  <a:srgbClr val="FFFF00"/>
                </a:solidFill>
                <a:latin typeface="+mj-lt"/>
                <a:ea typeface="Times New Roman"/>
              </a:rPr>
              <a:t> den </a:t>
            </a:r>
            <a:r>
              <a:rPr lang="hu-HU" sz="1400" dirty="0" err="1" smtClean="0">
                <a:solidFill>
                  <a:srgbClr val="FFFF00"/>
                </a:solidFill>
                <a:latin typeface="+mj-lt"/>
                <a:ea typeface="Times New Roman"/>
              </a:rPr>
              <a:t>freien</a:t>
            </a:r>
            <a:r>
              <a:rPr lang="hu-HU" sz="1400" dirty="0" smtClean="0">
                <a:solidFill>
                  <a:srgbClr val="FFFF00"/>
                </a:solidFill>
                <a:latin typeface="+mj-lt"/>
                <a:ea typeface="Times New Roman"/>
              </a:rPr>
              <a:t> </a:t>
            </a:r>
            <a:r>
              <a:rPr lang="hu-HU" sz="1400" dirty="0" err="1" smtClean="0">
                <a:solidFill>
                  <a:srgbClr val="FFFF00"/>
                </a:solidFill>
                <a:latin typeface="+mj-lt"/>
                <a:ea typeface="Times New Roman"/>
              </a:rPr>
              <a:t>Verkehr</a:t>
            </a:r>
            <a:r>
              <a:rPr lang="hu-HU" sz="1400" dirty="0" smtClean="0">
                <a:solidFill>
                  <a:srgbClr val="FFFF00"/>
                </a:solidFill>
                <a:latin typeface="+mj-lt"/>
                <a:ea typeface="Times New Roman"/>
              </a:rPr>
              <a:t> von </a:t>
            </a:r>
            <a:r>
              <a:rPr lang="hu-HU" sz="1400" dirty="0" err="1" smtClean="0">
                <a:solidFill>
                  <a:srgbClr val="FFFF00"/>
                </a:solidFill>
                <a:latin typeface="+mj-lt"/>
                <a:ea typeface="Times New Roman"/>
              </a:rPr>
              <a:t>Waren</a:t>
            </a:r>
            <a:r>
              <a:rPr lang="hu-HU" sz="1400" dirty="0" smtClean="0">
                <a:solidFill>
                  <a:srgbClr val="FFFF00"/>
                </a:solidFill>
                <a:latin typeface="+mj-lt"/>
                <a:ea typeface="Times New Roman"/>
              </a:rPr>
              <a:t>, </a:t>
            </a:r>
            <a:r>
              <a:rPr lang="hu-HU" sz="1400" dirty="0" err="1" smtClean="0">
                <a:solidFill>
                  <a:srgbClr val="FFFF00"/>
                </a:solidFill>
                <a:latin typeface="+mj-lt"/>
                <a:ea typeface="Times New Roman"/>
              </a:rPr>
              <a:t>Personen</a:t>
            </a:r>
            <a:r>
              <a:rPr lang="hu-HU" sz="1400" dirty="0" smtClean="0">
                <a:solidFill>
                  <a:srgbClr val="FFFF00"/>
                </a:solidFill>
                <a:latin typeface="+mj-lt"/>
                <a:ea typeface="Times New Roman"/>
              </a:rPr>
              <a:t>, </a:t>
            </a:r>
            <a:r>
              <a:rPr lang="hu-HU" sz="1400" dirty="0" err="1" smtClean="0">
                <a:solidFill>
                  <a:srgbClr val="FFFF00"/>
                </a:solidFill>
                <a:latin typeface="+mj-lt"/>
                <a:ea typeface="Times New Roman"/>
              </a:rPr>
              <a:t>Dienstleistungen</a:t>
            </a:r>
            <a:r>
              <a:rPr lang="hu-HU" sz="1400" dirty="0">
                <a:solidFill>
                  <a:srgbClr val="FFFF00"/>
                </a:solidFill>
                <a:latin typeface="+mj-lt"/>
                <a:ea typeface="Times New Roman"/>
              </a:rPr>
              <a:t> </a:t>
            </a:r>
            <a:r>
              <a:rPr lang="hu-HU" sz="1400" dirty="0" smtClean="0">
                <a:solidFill>
                  <a:srgbClr val="FFFF00"/>
                </a:solidFill>
                <a:latin typeface="+mj-lt"/>
                <a:ea typeface="Times New Roman"/>
              </a:rPr>
              <a:t>und </a:t>
            </a:r>
            <a:r>
              <a:rPr lang="hu-HU" sz="1400" dirty="0" err="1" smtClean="0">
                <a:solidFill>
                  <a:srgbClr val="FFFF00"/>
                </a:solidFill>
                <a:latin typeface="+mj-lt"/>
                <a:ea typeface="Times New Roman"/>
              </a:rPr>
              <a:t>Kapital</a:t>
            </a:r>
            <a:endParaRPr lang="en-US" sz="14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76944" y="2279539"/>
            <a:ext cx="1515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 </a:t>
            </a:r>
            <a:r>
              <a:rPr lang="hu-HU" dirty="0" err="1" smtClean="0">
                <a:solidFill>
                  <a:srgbClr val="FFFF00"/>
                </a:solidFill>
              </a:rPr>
              <a:t>fördert</a:t>
            </a:r>
            <a:r>
              <a:rPr lang="hu-HU" dirty="0" smtClean="0">
                <a:solidFill>
                  <a:srgbClr val="FFFF00"/>
                </a:solidFill>
              </a:rPr>
              <a:t> die </a:t>
            </a:r>
            <a:r>
              <a:rPr lang="en-US" dirty="0" err="1" smtClean="0">
                <a:solidFill>
                  <a:srgbClr val="FFFF00"/>
                </a:solidFill>
              </a:rPr>
              <a:t>Innovationen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08455" y="3519498"/>
            <a:ext cx="16285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dirty="0" smtClean="0">
                <a:solidFill>
                  <a:srgbClr val="FFFF00"/>
                </a:solidFill>
              </a:rPr>
              <a:t> </a:t>
            </a:r>
            <a:r>
              <a:rPr lang="hu-HU" sz="1400" dirty="0" err="1" smtClean="0">
                <a:solidFill>
                  <a:srgbClr val="FFFF00"/>
                </a:solidFill>
              </a:rPr>
              <a:t>erkennt</a:t>
            </a:r>
            <a:r>
              <a:rPr lang="hu-HU" sz="1400" dirty="0" smtClean="0">
                <a:solidFill>
                  <a:srgbClr val="FFFF00"/>
                </a:solidFill>
              </a:rPr>
              <a:t> die </a:t>
            </a:r>
            <a:r>
              <a:rPr lang="en-US" sz="1400" dirty="0" err="1" smtClean="0">
                <a:solidFill>
                  <a:srgbClr val="FFFF00"/>
                </a:solidFill>
              </a:rPr>
              <a:t>Berufsdiplomen</a:t>
            </a:r>
            <a:r>
              <a:rPr lang="en-US" sz="1400" dirty="0">
                <a:solidFill>
                  <a:srgbClr val="FFFF00"/>
                </a:solidFill>
              </a:rPr>
              <a:t>, </a:t>
            </a:r>
            <a:r>
              <a:rPr lang="en-US" sz="1400" dirty="0" err="1">
                <a:solidFill>
                  <a:srgbClr val="FFFF00"/>
                </a:solidFill>
              </a:rPr>
              <a:t>Schulzeugnissen</a:t>
            </a:r>
            <a:r>
              <a:rPr lang="en-US" sz="1400" dirty="0">
                <a:solidFill>
                  <a:srgbClr val="FFFF00"/>
                </a:solidFill>
              </a:rPr>
              <a:t> und </a:t>
            </a:r>
            <a:r>
              <a:rPr lang="en-US" sz="1400" dirty="0" err="1" smtClean="0">
                <a:solidFill>
                  <a:srgbClr val="FFFF00"/>
                </a:solidFill>
              </a:rPr>
              <a:t>Ausbildungsnachweisen</a:t>
            </a:r>
            <a:r>
              <a:rPr lang="hu-HU" sz="1400" dirty="0" smtClean="0">
                <a:solidFill>
                  <a:srgbClr val="FFFF00"/>
                </a:solidFill>
              </a:rPr>
              <a:t> </a:t>
            </a:r>
            <a:r>
              <a:rPr lang="hu-HU" sz="1400" dirty="0" err="1" smtClean="0">
                <a:solidFill>
                  <a:srgbClr val="FFFF00"/>
                </a:solidFill>
              </a:rPr>
              <a:t>gegenseitig</a:t>
            </a:r>
            <a:r>
              <a:rPr lang="hu-HU" sz="1400" dirty="0" smtClean="0">
                <a:solidFill>
                  <a:srgbClr val="FFFF00"/>
                </a:solidFill>
              </a:rPr>
              <a:t>     an 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24997" y="5355646"/>
            <a:ext cx="1494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>
                <a:solidFill>
                  <a:srgbClr val="FFFF00"/>
                </a:solidFill>
              </a:rPr>
              <a:t>s</a:t>
            </a:r>
            <a:r>
              <a:rPr lang="hu-HU" sz="1600" dirty="0" err="1" smtClean="0">
                <a:solidFill>
                  <a:srgbClr val="FFFF00"/>
                </a:solidFill>
              </a:rPr>
              <a:t>ichert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das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Studium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im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Ausland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durch</a:t>
            </a:r>
            <a:r>
              <a:rPr lang="hu-HU" sz="1600" dirty="0" smtClean="0">
                <a:solidFill>
                  <a:srgbClr val="FFFF00"/>
                </a:solidFill>
              </a:rPr>
              <a:t> Erasmus </a:t>
            </a:r>
            <a:r>
              <a:rPr lang="hu-HU" sz="1600" dirty="0" err="1" smtClean="0">
                <a:solidFill>
                  <a:srgbClr val="FFFF00"/>
                </a:solidFill>
              </a:rPr>
              <a:t>Programme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411540" y="1859028"/>
            <a:ext cx="1652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solidFill>
                  <a:srgbClr val="FFFF00"/>
                </a:solidFill>
              </a:rPr>
              <a:t>definiert</a:t>
            </a:r>
            <a:r>
              <a:rPr lang="hu-HU" dirty="0" smtClean="0">
                <a:solidFill>
                  <a:srgbClr val="FFFF00"/>
                </a:solidFill>
              </a:rPr>
              <a:t> </a:t>
            </a:r>
            <a:r>
              <a:rPr lang="hu-HU" dirty="0" err="1" smtClean="0">
                <a:solidFill>
                  <a:srgbClr val="FFFF00"/>
                </a:solidFill>
              </a:rPr>
              <a:t>demokratische</a:t>
            </a:r>
            <a:r>
              <a:rPr lang="hu-HU" dirty="0" smtClean="0">
                <a:solidFill>
                  <a:srgbClr val="FFFF00"/>
                </a:solidFill>
              </a:rPr>
              <a:t> Mindest-</a:t>
            </a:r>
          </a:p>
          <a:p>
            <a:pPr algn="ctr"/>
            <a:r>
              <a:rPr lang="hu-HU" dirty="0" err="1" smtClean="0">
                <a:solidFill>
                  <a:srgbClr val="FFFF00"/>
                </a:solidFill>
              </a:rPr>
              <a:t>standards</a:t>
            </a:r>
            <a:r>
              <a:rPr lang="hu-HU" dirty="0" smtClean="0">
                <a:solidFill>
                  <a:srgbClr val="FFFF00"/>
                </a:solidFill>
              </a:rPr>
              <a:t> </a:t>
            </a:r>
            <a:r>
              <a:rPr lang="hu-HU" dirty="0" err="1" smtClean="0">
                <a:solidFill>
                  <a:srgbClr val="FFFF00"/>
                </a:solidFill>
              </a:rPr>
              <a:t>für</a:t>
            </a:r>
            <a:r>
              <a:rPr lang="hu-HU" dirty="0" smtClean="0">
                <a:solidFill>
                  <a:srgbClr val="FFFF00"/>
                </a:solidFill>
              </a:rPr>
              <a:t> </a:t>
            </a:r>
            <a:r>
              <a:rPr lang="hu-HU" dirty="0" err="1" smtClean="0">
                <a:solidFill>
                  <a:srgbClr val="FFFF00"/>
                </a:solidFill>
              </a:rPr>
              <a:t>EU-Staaten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411540" y="3672432"/>
            <a:ext cx="16525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rgbClr val="FFFF00"/>
                </a:solidFill>
              </a:rPr>
              <a:t>einheitliche Währung innerhalb der Eurozone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65740" y="1968539"/>
            <a:ext cx="1517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FFFF00"/>
                </a:solidFill>
              </a:rPr>
              <a:t>Die </a:t>
            </a:r>
            <a:r>
              <a:rPr lang="hu-HU" sz="1600" dirty="0" err="1" smtClean="0">
                <a:solidFill>
                  <a:srgbClr val="FFFF00"/>
                </a:solidFill>
              </a:rPr>
              <a:t>Justiz</a:t>
            </a:r>
            <a:r>
              <a:rPr lang="hu-HU" sz="1600" dirty="0" smtClean="0">
                <a:solidFill>
                  <a:srgbClr val="FFFF00"/>
                </a:solidFill>
              </a:rPr>
              <a:t> –und </a:t>
            </a:r>
            <a:r>
              <a:rPr lang="hu-HU" sz="1600" dirty="0" err="1" smtClean="0">
                <a:solidFill>
                  <a:srgbClr val="FFFF00"/>
                </a:solidFill>
              </a:rPr>
              <a:t>Polizei-behörden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arbeiten</a:t>
            </a:r>
            <a:r>
              <a:rPr lang="hu-HU" sz="1600" dirty="0" smtClean="0">
                <a:solidFill>
                  <a:srgbClr val="FFFF00"/>
                </a:solidFill>
              </a:rPr>
              <a:t> </a:t>
            </a:r>
            <a:r>
              <a:rPr lang="hu-HU" sz="1600" dirty="0" err="1" smtClean="0">
                <a:solidFill>
                  <a:srgbClr val="FFFF00"/>
                </a:solidFill>
              </a:rPr>
              <a:t>zusammen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61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9" grpId="0"/>
      <p:bldP spid="50" grpId="0"/>
      <p:bldP spid="54" grpId="0"/>
      <p:bldP spid="61" grpId="0"/>
      <p:bldP spid="65" grpId="0"/>
      <p:bldP spid="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851648" cy="1219200"/>
          </a:xfrm>
        </p:spPr>
        <p:txBody>
          <a:bodyPr>
            <a:normAutofit/>
          </a:bodyPr>
          <a:lstStyle/>
          <a:p>
            <a:pPr algn="ctr"/>
            <a:r>
              <a:rPr lang="de-DE" dirty="0" smtClean="0">
                <a:solidFill>
                  <a:srgbClr val="FFFF00"/>
                </a:solidFill>
              </a:rPr>
              <a:t>Mitgliedländer der EU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1"/>
            <a:ext cx="8001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059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484784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000" dirty="0" smtClean="0">
                <a:solidFill>
                  <a:srgbClr val="FF0000"/>
                </a:solidFill>
                <a:latin typeface="Bernard MT Condensed" pitchFamily="18" charset="0"/>
              </a:rPr>
              <a:t>1.1. 1958 </a:t>
            </a:r>
            <a:r>
              <a:rPr lang="de-DE" sz="4000" dirty="0" smtClean="0">
                <a:latin typeface="Bernard MT Condensed" pitchFamily="18" charset="0"/>
              </a:rPr>
              <a:t>: </a:t>
            </a:r>
            <a:r>
              <a:rPr lang="de-DE" sz="4000" dirty="0" smtClean="0">
                <a:solidFill>
                  <a:srgbClr val="FFFF00"/>
                </a:solidFill>
                <a:latin typeface="Bernard MT Condensed" pitchFamily="18" charset="0"/>
              </a:rPr>
              <a:t>Belgien, Deutschland, Frankreich, Italien, Luxemburg, Niederlande</a:t>
            </a:r>
            <a:endParaRPr lang="en-US" sz="4000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00808"/>
            <a:ext cx="784860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6705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16632"/>
            <a:ext cx="7851648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1.1. 1973</a:t>
            </a:r>
            <a:r>
              <a:rPr lang="de-DE" dirty="0" smtClean="0">
                <a:solidFill>
                  <a:srgbClr val="FFFF00"/>
                </a:solidFill>
                <a:latin typeface="Bernard MT Condensed" pitchFamily="18" charset="0"/>
              </a:rPr>
              <a:t>: Dänemark, Irland, Vereinigtes Königreich</a:t>
            </a:r>
            <a:endParaRPr lang="en-US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00808"/>
            <a:ext cx="784860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72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628800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1.1.1981</a:t>
            </a:r>
            <a:r>
              <a:rPr lang="de-DE" dirty="0" smtClean="0">
                <a:solidFill>
                  <a:srgbClr val="FFFF00"/>
                </a:solidFill>
                <a:latin typeface="Bernard MT Condensed" pitchFamily="18" charset="0"/>
              </a:rPr>
              <a:t>: Griechenland</a:t>
            </a:r>
            <a:endParaRPr lang="en-US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00808"/>
            <a:ext cx="784859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987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16632"/>
            <a:ext cx="7851648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1.1. 1986</a:t>
            </a:r>
            <a:r>
              <a:rPr lang="de-DE" dirty="0" smtClean="0">
                <a:solidFill>
                  <a:srgbClr val="FFFF00"/>
                </a:solidFill>
                <a:latin typeface="Bernard MT Condensed" pitchFamily="18" charset="0"/>
              </a:rPr>
              <a:t>: Portugal, Spanien</a:t>
            </a:r>
            <a:endParaRPr lang="en-US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00808"/>
            <a:ext cx="784859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466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116632"/>
            <a:ext cx="7851648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  <a:latin typeface="Bernard MT Condensed" pitchFamily="18" charset="0"/>
              </a:rPr>
              <a:t>1.1.1995</a:t>
            </a:r>
            <a:r>
              <a:rPr lang="de-DE" dirty="0" smtClean="0">
                <a:solidFill>
                  <a:srgbClr val="FFFF00"/>
                </a:solidFill>
                <a:latin typeface="Bernard MT Condensed" pitchFamily="18" charset="0"/>
              </a:rPr>
              <a:t>: Finnland, Österreich, Schweden</a:t>
            </a:r>
            <a:endParaRPr lang="en-US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84244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721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</TotalTime>
  <Words>382</Words>
  <Application>Microsoft Office PowerPoint</Application>
  <PresentationFormat>Diavetítés a képernyőre (4:3 oldalarány)</PresentationFormat>
  <Paragraphs>96</Paragraphs>
  <Slides>25</Slides>
  <Notes>1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Flow</vt:lpstr>
      <vt:lpstr>Was ist die EU?</vt:lpstr>
      <vt:lpstr>wirtschaftliche und politische         Vereinigung von 28 europäischen Ländern</vt:lpstr>
      <vt:lpstr>  Die Vorteile und Errungenschaften der EU</vt:lpstr>
      <vt:lpstr>Mitgliedländer der EU</vt:lpstr>
      <vt:lpstr>1.1. 1958 : Belgien, Deutschland, Frankreich, Italien, Luxemburg, Niederlande</vt:lpstr>
      <vt:lpstr>1.1. 1973: Dänemark, Irland, Vereinigtes Königreich</vt:lpstr>
      <vt:lpstr>1.1.1981: Griechenland</vt:lpstr>
      <vt:lpstr>1.1. 1986: Portugal, Spanien</vt:lpstr>
      <vt:lpstr>1.1.1995: Finnland, Österreich, Schweden</vt:lpstr>
      <vt:lpstr>1.5. 2004: Estland, Lettland, Litauen, Malta,Polen, Slowakei,Slowenien, Tschechische Republik, Ungarn, Zypern</vt:lpstr>
      <vt:lpstr>1.1.2007: Bulgarien, Rumänien</vt:lpstr>
      <vt:lpstr>1.7.2013: Kroatien</vt:lpstr>
      <vt:lpstr>Die zukünftigen Mitglieder  - im Prozess der Umsetzung-</vt:lpstr>
      <vt:lpstr>Potenzielle Kandidatenländer </vt:lpstr>
      <vt:lpstr>Die Symbole der EU</vt:lpstr>
      <vt:lpstr>Europa-Flagge</vt:lpstr>
      <vt:lpstr>Europa-Hymne</vt:lpstr>
      <vt:lpstr>Europa-Tag</vt:lpstr>
      <vt:lpstr>Der Euro</vt:lpstr>
      <vt:lpstr>Das Motto der EU</vt:lpstr>
      <vt:lpstr>Schengener Abkommen</vt:lpstr>
      <vt:lpstr>Freizügigkeit im Schengen- Raum</vt:lpstr>
      <vt:lpstr>Dem Schengen-Raum angehörende Länder: </vt:lpstr>
      <vt:lpstr>       Die Staaten des Schengener Abkommens  </vt:lpstr>
      <vt:lpstr>25.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Iringo</dc:creator>
  <cp:lastModifiedBy>Zsolti</cp:lastModifiedBy>
  <cp:revision>51</cp:revision>
  <dcterms:created xsi:type="dcterms:W3CDTF">2017-11-08T12:40:13Z</dcterms:created>
  <dcterms:modified xsi:type="dcterms:W3CDTF">2018-01-08T16:59:54Z</dcterms:modified>
</cp:coreProperties>
</file>