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5" r:id="rId4"/>
    <p:sldId id="286" r:id="rId5"/>
    <p:sldId id="258" r:id="rId6"/>
    <p:sldId id="274" r:id="rId7"/>
    <p:sldId id="259" r:id="rId8"/>
    <p:sldId id="260" r:id="rId9"/>
    <p:sldId id="263" r:id="rId10"/>
    <p:sldId id="261" r:id="rId11"/>
    <p:sldId id="262" r:id="rId12"/>
    <p:sldId id="264" r:id="rId13"/>
    <p:sldId id="265" r:id="rId14"/>
    <p:sldId id="267" r:id="rId15"/>
    <p:sldId id="282" r:id="rId16"/>
    <p:sldId id="266" r:id="rId17"/>
    <p:sldId id="268" r:id="rId18"/>
    <p:sldId id="269" r:id="rId19"/>
    <p:sldId id="271" r:id="rId20"/>
    <p:sldId id="270" r:id="rId21"/>
    <p:sldId id="272" r:id="rId22"/>
    <p:sldId id="273" r:id="rId23"/>
    <p:sldId id="275" r:id="rId24"/>
    <p:sldId id="276" r:id="rId25"/>
    <p:sldId id="277" r:id="rId26"/>
    <p:sldId id="278" r:id="rId27"/>
    <p:sldId id="279" r:id="rId28"/>
    <p:sldId id="283" r:id="rId29"/>
    <p:sldId id="280" r:id="rId30"/>
    <p:sldId id="284" r:id="rId31"/>
    <p:sldId id="28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Ungarn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  <a:sp3d>
              <a:contourClr>
                <a:schemeClr val="accent6">
                  <a:lumMod val="50000"/>
                </a:schemeClr>
              </a:contourClr>
            </a:sp3d>
          </c:spPr>
          <c:cat>
            <c:numRef>
              <c:f>Sheet1!$A$2:$A$11</c:f>
              <c:numCache>
                <c:formatCode>General</c:formatCode>
                <c:ptCount val="10"/>
                <c:pt idx="1">
                  <c:v>1930</c:v>
                </c:pt>
                <c:pt idx="2">
                  <c:v>1941</c:v>
                </c:pt>
                <c:pt idx="3">
                  <c:v>1948</c:v>
                </c:pt>
                <c:pt idx="4">
                  <c:v>1956</c:v>
                </c:pt>
                <c:pt idx="5">
                  <c:v>1966</c:v>
                </c:pt>
                <c:pt idx="6">
                  <c:v>1977</c:v>
                </c:pt>
                <c:pt idx="7">
                  <c:v>1992</c:v>
                </c:pt>
                <c:pt idx="8">
                  <c:v>2002</c:v>
                </c:pt>
                <c:pt idx="9">
                  <c:v>2011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1">
                  <c:v>1700000</c:v>
                </c:pt>
                <c:pt idx="2">
                  <c:v>2000000</c:v>
                </c:pt>
                <c:pt idx="3">
                  <c:v>1500000</c:v>
                </c:pt>
                <c:pt idx="4">
                  <c:v>1590000</c:v>
                </c:pt>
                <c:pt idx="5">
                  <c:v>1620000</c:v>
                </c:pt>
                <c:pt idx="6">
                  <c:v>1715000</c:v>
                </c:pt>
                <c:pt idx="7">
                  <c:v>1625000</c:v>
                </c:pt>
                <c:pt idx="8">
                  <c:v>1435000</c:v>
                </c:pt>
                <c:pt idx="9">
                  <c:v>1240000</c:v>
                </c:pt>
              </c:numCache>
            </c:numRef>
          </c:val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Rumanen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cat>
            <c:numRef>
              <c:f>Sheet1!$A$2:$A$11</c:f>
              <c:numCache>
                <c:formatCode>General</c:formatCode>
                <c:ptCount val="10"/>
                <c:pt idx="1">
                  <c:v>1930</c:v>
                </c:pt>
                <c:pt idx="2">
                  <c:v>1941</c:v>
                </c:pt>
                <c:pt idx="3">
                  <c:v>1948</c:v>
                </c:pt>
                <c:pt idx="4">
                  <c:v>1956</c:v>
                </c:pt>
                <c:pt idx="5">
                  <c:v>1966</c:v>
                </c:pt>
                <c:pt idx="6">
                  <c:v>1977</c:v>
                </c:pt>
                <c:pt idx="7">
                  <c:v>1992</c:v>
                </c:pt>
                <c:pt idx="8">
                  <c:v>2002</c:v>
                </c:pt>
                <c:pt idx="9">
                  <c:v>2011</c:v>
                </c:pt>
              </c:numCache>
            </c:numRef>
          </c:cat>
          <c:val>
            <c:numRef>
              <c:f>Sheet1!$G$2:$G$11</c:f>
              <c:numCache>
                <c:formatCode>General</c:formatCode>
                <c:ptCount val="10"/>
                <c:pt idx="1">
                  <c:v>12500000</c:v>
                </c:pt>
                <c:pt idx="2">
                  <c:v>13400000</c:v>
                </c:pt>
                <c:pt idx="3">
                  <c:v>13600000</c:v>
                </c:pt>
                <c:pt idx="4">
                  <c:v>15000000</c:v>
                </c:pt>
                <c:pt idx="5">
                  <c:v>16750000</c:v>
                </c:pt>
                <c:pt idx="6">
                  <c:v>19000000</c:v>
                </c:pt>
                <c:pt idx="7">
                  <c:v>20400000</c:v>
                </c:pt>
                <c:pt idx="8">
                  <c:v>19400000</c:v>
                </c:pt>
                <c:pt idx="9">
                  <c:v>16850000</c:v>
                </c:pt>
              </c:numCache>
            </c:numRef>
          </c:val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Deutschen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  <a:sp3d/>
          </c:spPr>
          <c:cat>
            <c:numRef>
              <c:f>Sheet1!$A$2:$A$11</c:f>
              <c:numCache>
                <c:formatCode>General</c:formatCode>
                <c:ptCount val="10"/>
                <c:pt idx="1">
                  <c:v>1930</c:v>
                </c:pt>
                <c:pt idx="2">
                  <c:v>1941</c:v>
                </c:pt>
                <c:pt idx="3">
                  <c:v>1948</c:v>
                </c:pt>
                <c:pt idx="4">
                  <c:v>1956</c:v>
                </c:pt>
                <c:pt idx="5">
                  <c:v>1966</c:v>
                </c:pt>
                <c:pt idx="6">
                  <c:v>1977</c:v>
                </c:pt>
                <c:pt idx="7">
                  <c:v>1992</c:v>
                </c:pt>
                <c:pt idx="8">
                  <c:v>2002</c:v>
                </c:pt>
                <c:pt idx="9">
                  <c:v>2011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1">
                  <c:v>545000</c:v>
                </c:pt>
                <c:pt idx="2">
                  <c:v>590000</c:v>
                </c:pt>
                <c:pt idx="3">
                  <c:v>344000</c:v>
                </c:pt>
                <c:pt idx="4">
                  <c:v>385000</c:v>
                </c:pt>
                <c:pt idx="5">
                  <c:v>382000</c:v>
                </c:pt>
                <c:pt idx="6">
                  <c:v>360000</c:v>
                </c:pt>
                <c:pt idx="7">
                  <c:v>120000</c:v>
                </c:pt>
                <c:pt idx="8">
                  <c:v>60000</c:v>
                </c:pt>
                <c:pt idx="9">
                  <c:v>37000</c:v>
                </c:pt>
              </c:numCache>
            </c:numRef>
          </c:val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Juden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cat>
            <c:numRef>
              <c:f>Sheet1!$A$2:$A$11</c:f>
              <c:numCache>
                <c:formatCode>General</c:formatCode>
                <c:ptCount val="10"/>
                <c:pt idx="1">
                  <c:v>1930</c:v>
                </c:pt>
                <c:pt idx="2">
                  <c:v>1941</c:v>
                </c:pt>
                <c:pt idx="3">
                  <c:v>1948</c:v>
                </c:pt>
                <c:pt idx="4">
                  <c:v>1956</c:v>
                </c:pt>
                <c:pt idx="5">
                  <c:v>1966</c:v>
                </c:pt>
                <c:pt idx="6">
                  <c:v>1977</c:v>
                </c:pt>
                <c:pt idx="7">
                  <c:v>1992</c:v>
                </c:pt>
                <c:pt idx="8">
                  <c:v>2002</c:v>
                </c:pt>
                <c:pt idx="9">
                  <c:v>2011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1">
                  <c:v>180000</c:v>
                </c:pt>
                <c:pt idx="2">
                  <c:v>180000</c:v>
                </c:pt>
                <c:pt idx="3">
                  <c:v>139000</c:v>
                </c:pt>
                <c:pt idx="4">
                  <c:v>146000</c:v>
                </c:pt>
                <c:pt idx="5">
                  <c:v>49000</c:v>
                </c:pt>
                <c:pt idx="6">
                  <c:v>24000</c:v>
                </c:pt>
                <c:pt idx="7">
                  <c:v>9000</c:v>
                </c:pt>
                <c:pt idx="8">
                  <c:v>5900</c:v>
                </c:pt>
                <c:pt idx="9">
                  <c:v>3600</c:v>
                </c:pt>
              </c:numCache>
            </c:numRef>
          </c:val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Zigeuner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dPt>
            <c:idx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</c:dPt>
          <c:cat>
            <c:numRef>
              <c:f>Sheet1!$A$2:$A$11</c:f>
              <c:numCache>
                <c:formatCode>General</c:formatCode>
                <c:ptCount val="10"/>
                <c:pt idx="1">
                  <c:v>1930</c:v>
                </c:pt>
                <c:pt idx="2">
                  <c:v>1941</c:v>
                </c:pt>
                <c:pt idx="3">
                  <c:v>1948</c:v>
                </c:pt>
                <c:pt idx="4">
                  <c:v>1956</c:v>
                </c:pt>
                <c:pt idx="5">
                  <c:v>1966</c:v>
                </c:pt>
                <c:pt idx="6">
                  <c:v>1977</c:v>
                </c:pt>
                <c:pt idx="7">
                  <c:v>1992</c:v>
                </c:pt>
                <c:pt idx="8">
                  <c:v>2002</c:v>
                </c:pt>
                <c:pt idx="9">
                  <c:v>2011</c:v>
                </c:pt>
              </c:numCache>
            </c:numRef>
          </c:cat>
          <c:val>
            <c:numRef>
              <c:f>Sheet1!$F$1:$F$10</c:f>
              <c:numCache>
                <c:formatCode>General</c:formatCode>
                <c:ptCount val="10"/>
                <c:pt idx="0">
                  <c:v>0</c:v>
                </c:pt>
                <c:pt idx="2">
                  <c:v>125000</c:v>
                </c:pt>
                <c:pt idx="3">
                  <c:v>140000</c:v>
                </c:pt>
                <c:pt idx="4">
                  <c:v>140000</c:v>
                </c:pt>
                <c:pt idx="5">
                  <c:v>145000</c:v>
                </c:pt>
                <c:pt idx="6">
                  <c:v>146000</c:v>
                </c:pt>
                <c:pt idx="7">
                  <c:v>150000</c:v>
                </c:pt>
                <c:pt idx="8">
                  <c:v>160000</c:v>
                </c:pt>
                <c:pt idx="9">
                  <c:v>160000</c:v>
                </c:pt>
              </c:numCache>
            </c:numRef>
          </c:val>
        </c:ser>
        <c:shape val="box"/>
        <c:axId val="141209984"/>
        <c:axId val="141211520"/>
        <c:axId val="0"/>
      </c:bar3DChart>
      <c:catAx>
        <c:axId val="1412099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41211520"/>
        <c:crosses val="autoZero"/>
        <c:auto val="1"/>
        <c:lblAlgn val="ctr"/>
        <c:lblOffset val="100"/>
      </c:catAx>
      <c:valAx>
        <c:axId val="1412115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4120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u-H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Ungarn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numRef>
              <c:f>Sheet1!$A$2:$A$14</c:f>
              <c:numCache>
                <c:formatCode>General</c:formatCode>
                <c:ptCount val="13"/>
                <c:pt idx="0">
                  <c:v>1850</c:v>
                </c:pt>
                <c:pt idx="1">
                  <c:v>1869</c:v>
                </c:pt>
                <c:pt idx="2">
                  <c:v>1890</c:v>
                </c:pt>
                <c:pt idx="3">
                  <c:v>1910</c:v>
                </c:pt>
                <c:pt idx="4">
                  <c:v>1930</c:v>
                </c:pt>
                <c:pt idx="5">
                  <c:v>1941</c:v>
                </c:pt>
                <c:pt idx="6">
                  <c:v>1948</c:v>
                </c:pt>
                <c:pt idx="7">
                  <c:v>1956</c:v>
                </c:pt>
                <c:pt idx="8">
                  <c:v>1966</c:v>
                </c:pt>
                <c:pt idx="9">
                  <c:v>1977</c:v>
                </c:pt>
                <c:pt idx="10">
                  <c:v>1992</c:v>
                </c:pt>
                <c:pt idx="11">
                  <c:v>2002</c:v>
                </c:pt>
                <c:pt idx="12">
                  <c:v>2011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750000</c:v>
                </c:pt>
                <c:pt idx="1">
                  <c:v>800000</c:v>
                </c:pt>
                <c:pt idx="2">
                  <c:v>1200000</c:v>
                </c:pt>
                <c:pt idx="3">
                  <c:v>1800000</c:v>
                </c:pt>
                <c:pt idx="4">
                  <c:v>1600000</c:v>
                </c:pt>
                <c:pt idx="5">
                  <c:v>1900000</c:v>
                </c:pt>
                <c:pt idx="6">
                  <c:v>1400000</c:v>
                </c:pt>
                <c:pt idx="7">
                  <c:v>1500000</c:v>
                </c:pt>
                <c:pt idx="8">
                  <c:v>1600000</c:v>
                </c:pt>
                <c:pt idx="9">
                  <c:v>1600000</c:v>
                </c:pt>
                <c:pt idx="10">
                  <c:v>1610000</c:v>
                </c:pt>
                <c:pt idx="11">
                  <c:v>1430000</c:v>
                </c:pt>
                <c:pt idx="12">
                  <c:v>1251000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Rumanen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Sheet1!$A$2:$A$14</c:f>
              <c:numCache>
                <c:formatCode>General</c:formatCode>
                <c:ptCount val="13"/>
                <c:pt idx="0">
                  <c:v>1850</c:v>
                </c:pt>
                <c:pt idx="1">
                  <c:v>1869</c:v>
                </c:pt>
                <c:pt idx="2">
                  <c:v>1890</c:v>
                </c:pt>
                <c:pt idx="3">
                  <c:v>1910</c:v>
                </c:pt>
                <c:pt idx="4">
                  <c:v>1930</c:v>
                </c:pt>
                <c:pt idx="5">
                  <c:v>1941</c:v>
                </c:pt>
                <c:pt idx="6">
                  <c:v>1948</c:v>
                </c:pt>
                <c:pt idx="7">
                  <c:v>1956</c:v>
                </c:pt>
                <c:pt idx="8">
                  <c:v>1966</c:v>
                </c:pt>
                <c:pt idx="9">
                  <c:v>1977</c:v>
                </c:pt>
                <c:pt idx="10">
                  <c:v>1992</c:v>
                </c:pt>
                <c:pt idx="11">
                  <c:v>2002</c:v>
                </c:pt>
                <c:pt idx="12">
                  <c:v>2011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1000000</c:v>
                </c:pt>
                <c:pt idx="1">
                  <c:v>1100000</c:v>
                </c:pt>
                <c:pt idx="2">
                  <c:v>1500000</c:v>
                </c:pt>
                <c:pt idx="3">
                  <c:v>2200000</c:v>
                </c:pt>
                <c:pt idx="4">
                  <c:v>3000000</c:v>
                </c:pt>
                <c:pt idx="5">
                  <c:v>3100000</c:v>
                </c:pt>
                <c:pt idx="6">
                  <c:v>3600000</c:v>
                </c:pt>
                <c:pt idx="7">
                  <c:v>4000000</c:v>
                </c:pt>
                <c:pt idx="8">
                  <c:v>4500000</c:v>
                </c:pt>
                <c:pt idx="9">
                  <c:v>5300000</c:v>
                </c:pt>
                <c:pt idx="10">
                  <c:v>5810000</c:v>
                </c:pt>
                <c:pt idx="11">
                  <c:v>5400000</c:v>
                </c:pt>
                <c:pt idx="12">
                  <c:v>4800000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Deutschen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cat>
            <c:numRef>
              <c:f>Sheet1!$A$2:$A$14</c:f>
              <c:numCache>
                <c:formatCode>General</c:formatCode>
                <c:ptCount val="13"/>
                <c:pt idx="0">
                  <c:v>1850</c:v>
                </c:pt>
                <c:pt idx="1">
                  <c:v>1869</c:v>
                </c:pt>
                <c:pt idx="2">
                  <c:v>1890</c:v>
                </c:pt>
                <c:pt idx="3">
                  <c:v>1910</c:v>
                </c:pt>
                <c:pt idx="4">
                  <c:v>1930</c:v>
                </c:pt>
                <c:pt idx="5">
                  <c:v>1941</c:v>
                </c:pt>
                <c:pt idx="6">
                  <c:v>1948</c:v>
                </c:pt>
                <c:pt idx="7">
                  <c:v>1956</c:v>
                </c:pt>
                <c:pt idx="8">
                  <c:v>1966</c:v>
                </c:pt>
                <c:pt idx="9">
                  <c:v>1977</c:v>
                </c:pt>
                <c:pt idx="10">
                  <c:v>1992</c:v>
                </c:pt>
                <c:pt idx="11">
                  <c:v>2002</c:v>
                </c:pt>
                <c:pt idx="12">
                  <c:v>2011</c:v>
                </c:pt>
              </c:numCache>
            </c:num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200000</c:v>
                </c:pt>
                <c:pt idx="1">
                  <c:v>220000</c:v>
                </c:pt>
                <c:pt idx="2">
                  <c:v>360000</c:v>
                </c:pt>
                <c:pt idx="3">
                  <c:v>560000</c:v>
                </c:pt>
                <c:pt idx="4">
                  <c:v>540000</c:v>
                </c:pt>
                <c:pt idx="5">
                  <c:v>545000</c:v>
                </c:pt>
                <c:pt idx="6">
                  <c:v>332000</c:v>
                </c:pt>
                <c:pt idx="7">
                  <c:v>372000</c:v>
                </c:pt>
                <c:pt idx="8">
                  <c:v>361000</c:v>
                </c:pt>
                <c:pt idx="9">
                  <c:v>323000</c:v>
                </c:pt>
                <c:pt idx="10">
                  <c:v>110000</c:v>
                </c:pt>
                <c:pt idx="11">
                  <c:v>57000</c:v>
                </c:pt>
                <c:pt idx="12">
                  <c:v>28000</c:v>
                </c:pt>
              </c:numCache>
            </c:numRef>
          </c:val>
        </c:ser>
        <c:shape val="box"/>
        <c:axId val="138580352"/>
        <c:axId val="138581888"/>
        <c:axId val="0"/>
      </c:bar3DChart>
      <c:catAx>
        <c:axId val="1385803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38581888"/>
        <c:crosses val="autoZero"/>
        <c:auto val="1"/>
        <c:lblAlgn val="ctr"/>
        <c:lblOffset val="100"/>
      </c:catAx>
      <c:valAx>
        <c:axId val="1385818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3858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pPr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815" y="149936"/>
            <a:ext cx="10714893" cy="1163049"/>
          </a:xfrm>
        </p:spPr>
        <p:txBody>
          <a:bodyPr>
            <a:normAutofit/>
          </a:bodyPr>
          <a:lstStyle/>
          <a:p>
            <a:pPr algn="ctr"/>
            <a:r>
              <a:rPr lang="hu-HU" sz="7200" dirty="0" smtClean="0">
                <a:latin typeface="Centaur" panose="02030504050205020304" pitchFamily="18" charset="0"/>
              </a:rPr>
              <a:t>Kulturvielfal</a:t>
            </a:r>
            <a:r>
              <a:rPr lang="de-DE" sz="7200" dirty="0" smtClean="0">
                <a:latin typeface="Centaur" panose="02030504050205020304" pitchFamily="18" charset="0"/>
              </a:rPr>
              <a:t>t</a:t>
            </a:r>
            <a:r>
              <a:rPr lang="hu-HU" sz="7200" dirty="0" smtClean="0">
                <a:latin typeface="Centaur" panose="02030504050205020304" pitchFamily="18" charset="0"/>
              </a:rPr>
              <a:t> in Rum</a:t>
            </a:r>
            <a:r>
              <a:rPr lang="de-DE" sz="7200" dirty="0" smtClean="0">
                <a:latin typeface="Centaur" panose="02030504050205020304" pitchFamily="18" charset="0"/>
              </a:rPr>
              <a:t>änien</a:t>
            </a:r>
            <a:endParaRPr lang="hu-HU" sz="7200" dirty="0">
              <a:latin typeface="Centaur" panose="020305040502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13" y="1055429"/>
            <a:ext cx="7714286" cy="5638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68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068" y="4799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dirty="0" smtClean="0"/>
              <a:t>Ungarische Dörfer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25" y="2566090"/>
            <a:ext cx="4120466" cy="2670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417" y="2566090"/>
            <a:ext cx="3610742" cy="2702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8" y="2566090"/>
            <a:ext cx="3560191" cy="2670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5068" y="5397316"/>
            <a:ext cx="2438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Seklertor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7274" y="5397316"/>
            <a:ext cx="472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Aus Holz geschnittene Spießsäulen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21792" y="5394496"/>
            <a:ext cx="2753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Haus mit Veranda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51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727" y="149464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/>
              <a:t>Zweige </a:t>
            </a:r>
            <a:r>
              <a:rPr lang="de-DE" sz="2800" dirty="0"/>
              <a:t>der dekorativen </a:t>
            </a:r>
            <a:r>
              <a:rPr lang="de-DE" sz="2800" dirty="0" smtClean="0"/>
              <a:t>Volkskunst: Schnitzerei</a:t>
            </a:r>
            <a:r>
              <a:rPr lang="de-DE" sz="2800" dirty="0"/>
              <a:t>, Möbeltischlerei, Weberei, Stickerei, </a:t>
            </a:r>
            <a:r>
              <a:rPr lang="de-DE" sz="2800" dirty="0" smtClean="0"/>
              <a:t>Töpferei</a:t>
            </a:r>
            <a:endParaRPr lang="hu-HU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7" y="2020063"/>
            <a:ext cx="3232995" cy="3467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662" y="1305909"/>
            <a:ext cx="4062299" cy="2703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49" y="1873414"/>
            <a:ext cx="3282761" cy="4042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477" y="4182404"/>
            <a:ext cx="3942667" cy="2438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563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2597"/>
            <a:ext cx="10515600" cy="1325563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4000" dirty="0" smtClean="0"/>
              <a:t>Drei  Vertreter der siebenbürgischen Literatur</a:t>
            </a:r>
            <a:endParaRPr lang="hu-HU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35" y="1911737"/>
            <a:ext cx="3611026" cy="2715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3" y="1911737"/>
            <a:ext cx="2989670" cy="386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815" y="1911737"/>
            <a:ext cx="2562225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16583" y="4759497"/>
            <a:ext cx="3794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Kányádi Sándor</a:t>
            </a:r>
            <a:endParaRPr lang="hu-H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5909657"/>
            <a:ext cx="248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Sütő András</a:t>
            </a:r>
            <a:endParaRPr lang="hu-H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913874" y="5853704"/>
            <a:ext cx="253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Tamási Áron</a:t>
            </a:r>
            <a:endParaRPr lang="hu-HU" sz="2800" dirty="0"/>
          </a:p>
        </p:txBody>
      </p:sp>
    </p:spTree>
    <p:extLst>
      <p:ext uri="{BB962C8B-B14F-4D97-AF65-F5344CB8AC3E}">
        <p14:creationId xmlns="" xmlns:p14="http://schemas.microsoft.com/office/powerpoint/2010/main" val="36658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6800" y="0"/>
            <a:ext cx="3209745" cy="1541313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Volkst</a:t>
            </a:r>
            <a:r>
              <a:rPr lang="hu-HU" dirty="0" smtClean="0"/>
              <a:t>ra</a:t>
            </a:r>
            <a:r>
              <a:rPr lang="de-DE" dirty="0" smtClean="0"/>
              <a:t>ch</a:t>
            </a:r>
            <a:r>
              <a:rPr lang="hu-HU" dirty="0" smtClean="0"/>
              <a:t>t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9" y="4109411"/>
            <a:ext cx="10610490" cy="2472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9" y="436287"/>
            <a:ext cx="2694519" cy="3337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413" y="301013"/>
            <a:ext cx="2664125" cy="3472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66" y="1326684"/>
            <a:ext cx="4350589" cy="2447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465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879" y="377982"/>
            <a:ext cx="6175075" cy="1325563"/>
          </a:xfrm>
        </p:spPr>
        <p:txBody>
          <a:bodyPr>
            <a:normAutofit/>
          </a:bodyPr>
          <a:lstStyle/>
          <a:p>
            <a:r>
              <a:rPr lang="de-DE" dirty="0" smtClean="0"/>
              <a:t>Die Deutschen 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65" y="3523187"/>
            <a:ext cx="4942935" cy="2780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3" y="2621825"/>
            <a:ext cx="5029290" cy="3352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88" y="303848"/>
            <a:ext cx="4186687" cy="2773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026529" y="6309893"/>
            <a:ext cx="171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Kronstadt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7226" y="6072755"/>
            <a:ext cx="234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Hermannstadt</a:t>
            </a:r>
            <a:r>
              <a:rPr lang="hu-HU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9908" y="3058369"/>
            <a:ext cx="2104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>
                <a:solidFill>
                  <a:schemeClr val="tx2">
                    <a:lumMod val="40000"/>
                    <a:lumOff val="60000"/>
                  </a:schemeClr>
                </a:solidFill>
              </a:rPr>
              <a:t>Schäßburg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773" y="1926375"/>
            <a:ext cx="3920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Sächsische  Städte</a:t>
            </a:r>
            <a:endParaRPr lang="hu-HU" sz="3200" dirty="0"/>
          </a:p>
        </p:txBody>
      </p:sp>
    </p:spTree>
    <p:extLst>
      <p:ext uri="{BB962C8B-B14F-4D97-AF65-F5344CB8AC3E}">
        <p14:creationId xmlns="" xmlns:p14="http://schemas.microsoft.com/office/powerpoint/2010/main" val="430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Burgkirchen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5" y="2032659"/>
            <a:ext cx="5232146" cy="34832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60" y="2032659"/>
            <a:ext cx="5317954" cy="3483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8196" y="5609626"/>
            <a:ext cx="267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Honigberg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5245" y="5745567"/>
            <a:ext cx="2030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Draas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46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16" y="390333"/>
            <a:ext cx="10233800" cy="132556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Charakteristische sächsische Dörfer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12" y="2331182"/>
            <a:ext cx="5751101" cy="3234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3" y="2163013"/>
            <a:ext cx="4761780" cy="3571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933327" y="5734348"/>
            <a:ext cx="179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Alm</a:t>
            </a:r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krog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5054" y="5849478"/>
            <a:ext cx="238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Kel</a:t>
            </a:r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ling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0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464" y="252982"/>
            <a:ext cx="10515600" cy="1325563"/>
          </a:xfrm>
        </p:spPr>
        <p:txBody>
          <a:bodyPr/>
          <a:lstStyle/>
          <a:p>
            <a:r>
              <a:rPr lang="en-US" dirty="0" err="1" smtClean="0"/>
              <a:t>Volkstracht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1" y="1515074"/>
            <a:ext cx="297222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77" y="1517156"/>
            <a:ext cx="3419475" cy="439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89" y="1485556"/>
            <a:ext cx="3039259" cy="43808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346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smtClean="0"/>
              <a:t>Die „</a:t>
            </a:r>
            <a:r>
              <a:rPr lang="de-DE" dirty="0"/>
              <a:t>Gabor” </a:t>
            </a:r>
            <a:r>
              <a:rPr lang="de-DE" dirty="0" smtClean="0"/>
              <a:t>´-Zigeuner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67" y="1906348"/>
            <a:ext cx="5645842" cy="3689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4" y="1906349"/>
            <a:ext cx="4903189" cy="3680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660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Die </a:t>
            </a:r>
            <a:r>
              <a:rPr lang="hu-HU" dirty="0" smtClean="0"/>
              <a:t>„Hauszigeuner</a:t>
            </a:r>
            <a:r>
              <a:rPr lang="hu-HU" dirty="0"/>
              <a:t>”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2" y="1859847"/>
            <a:ext cx="5467896" cy="359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74" y="1859847"/>
            <a:ext cx="5403866" cy="359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9216" y="5757377"/>
            <a:ext cx="591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Sie sind geborene Musikanten. </a:t>
            </a:r>
          </a:p>
        </p:txBody>
      </p:sp>
    </p:spTree>
    <p:extLst>
      <p:ext uri="{BB962C8B-B14F-4D97-AF65-F5344CB8AC3E}">
        <p14:creationId xmlns="" xmlns:p14="http://schemas.microsoft.com/office/powerpoint/2010/main" val="157078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2" y="500063"/>
            <a:ext cx="11110716" cy="848092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/>
              <a:t>Rumänien </a:t>
            </a:r>
            <a:r>
              <a:rPr lang="de-DE" sz="2800" dirty="0"/>
              <a:t>liegt im Süd-Osten von Europa und entsteht im Jahr 1878. </a:t>
            </a:r>
            <a:br>
              <a:rPr lang="de-DE" sz="2800" dirty="0"/>
            </a:br>
            <a:endParaRPr lang="hu-HU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47" y="1627485"/>
            <a:ext cx="5930598" cy="483083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9" y="1682262"/>
            <a:ext cx="4718538" cy="47185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769" y="1312930"/>
            <a:ext cx="410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Europa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 1700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83569" y="1277815"/>
            <a:ext cx="4595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Europa</a:t>
            </a:r>
            <a:r>
              <a:rPr lang="hu-HU" dirty="0" smtClean="0"/>
              <a:t> </a:t>
            </a:r>
            <a:r>
              <a:rPr lang="hu-HU" smtClean="0"/>
              <a:t>i 1900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137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113" y="319177"/>
            <a:ext cx="10515600" cy="134572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6000" dirty="0" smtClean="0"/>
              <a:t>Groß</a:t>
            </a:r>
            <a:r>
              <a:rPr lang="de-DE" sz="6000" dirty="0" smtClean="0"/>
              <a:t>e Kontraste zwischen Zigeunergruppen</a:t>
            </a:r>
            <a:endParaRPr lang="hu-HU" sz="6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1" y="2079515"/>
            <a:ext cx="5487835" cy="3657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913" y="2079515"/>
            <a:ext cx="5485691" cy="36571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3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095" y="365125"/>
            <a:ext cx="10515600" cy="1325563"/>
          </a:xfrm>
        </p:spPr>
        <p:txBody>
          <a:bodyPr/>
          <a:lstStyle/>
          <a:p>
            <a:pPr algn="ctr"/>
            <a:r>
              <a:rPr lang="de-DE" dirty="0" smtClean="0"/>
              <a:t>Jüdische Synagogen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1" y="1894636"/>
            <a:ext cx="4989572" cy="3740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26" y="1894636"/>
            <a:ext cx="5170977" cy="3712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59326" y="5811346"/>
            <a:ext cx="3493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Neumarkt am Mieresch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1307" y="5811346"/>
            <a:ext cx="236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Klausenburg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70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9279" y="1339910"/>
            <a:ext cx="7693324" cy="3542641"/>
          </a:xfrm>
        </p:spPr>
        <p:txBody>
          <a:bodyPr/>
          <a:lstStyle/>
          <a:p>
            <a:pPr algn="ctr"/>
            <a:r>
              <a:rPr lang="de-DE" dirty="0" smtClean="0"/>
              <a:t>Minderheiten in Dobrudscha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328" y="388098"/>
            <a:ext cx="5117789" cy="6159351"/>
          </a:xfrm>
        </p:spPr>
      </p:pic>
    </p:spTree>
    <p:extLst>
      <p:ext uri="{BB962C8B-B14F-4D97-AF65-F5344CB8AC3E}">
        <p14:creationId xmlns="" xmlns:p14="http://schemas.microsoft.com/office/powerpoint/2010/main" val="29567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87" y="408880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dirty="0" smtClean="0"/>
              <a:t>Die </a:t>
            </a:r>
            <a:r>
              <a:rPr lang="en-US" sz="5000" dirty="0" err="1" smtClean="0"/>
              <a:t>Russen-Lipowaner</a:t>
            </a:r>
            <a:endParaRPr lang="hu-HU" sz="5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70" y="1920514"/>
            <a:ext cx="4720677" cy="3540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61" y="4092657"/>
            <a:ext cx="6570807" cy="2403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96" y="612476"/>
            <a:ext cx="5361872" cy="301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359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Die Türken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4" y="2023944"/>
            <a:ext cx="5986476" cy="3743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41" y="2023944"/>
            <a:ext cx="5373410" cy="3743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116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Die Tataren</a:t>
            </a:r>
            <a:endParaRPr lang="hu-H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5" y="1951082"/>
            <a:ext cx="5654435" cy="3751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68" y="1951081"/>
            <a:ext cx="5002116" cy="3751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535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Die Rum</a:t>
            </a:r>
            <a:r>
              <a:rPr lang="de-DE" dirty="0" smtClean="0"/>
              <a:t>änen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68" y="1549580"/>
            <a:ext cx="4345898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40" y="1549580"/>
            <a:ext cx="4478160" cy="4351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8252" y="6090248"/>
            <a:ext cx="383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Sucevita Kloster in Bukowina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7071" y="6027003"/>
            <a:ext cx="363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Voronet Kloster in Moldau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339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7" y="779327"/>
            <a:ext cx="3458903" cy="51383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47" y="779327"/>
            <a:ext cx="6357328" cy="4235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729" y="6087662"/>
            <a:ext cx="409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Holzkirche in der Maramur</a:t>
            </a:r>
            <a:r>
              <a:rPr lang="ro-RO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esch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3506" y="5387044"/>
            <a:ext cx="3411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Holzhaus in Motzenland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373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5875" y="356499"/>
            <a:ext cx="10515600" cy="1325563"/>
          </a:xfrm>
        </p:spPr>
        <p:txBody>
          <a:bodyPr/>
          <a:lstStyle/>
          <a:p>
            <a:pPr algn="ctr"/>
            <a:r>
              <a:rPr lang="de-DE" dirty="0" smtClean="0"/>
              <a:t>Volkstracht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81" y="1937768"/>
            <a:ext cx="435133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65" y="797451"/>
            <a:ext cx="3296728" cy="54916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4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000" y="365125"/>
            <a:ext cx="10233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Wichtige Persönlichkeiten der rum</a:t>
            </a:r>
            <a:r>
              <a:rPr lang="de-DE" dirty="0" smtClean="0"/>
              <a:t>änischen Kultur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3" y="1962151"/>
            <a:ext cx="2581601" cy="36348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14" y="1962151"/>
            <a:ext cx="4421461" cy="2765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31" y="1962151"/>
            <a:ext cx="3659456" cy="3053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917" y="5788325"/>
            <a:ext cx="33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Mihai Eminescu - Dichter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8302" y="5366214"/>
            <a:ext cx="343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George Enescu - Violinist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9513" y="5015183"/>
            <a:ext cx="4334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Constantin B</a:t>
            </a:r>
            <a:r>
              <a:rPr lang="ro-RO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râncuși -  Bildhauer 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2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217490"/>
          </a:xfrm>
        </p:spPr>
        <p:txBody>
          <a:bodyPr>
            <a:noAutofit/>
          </a:bodyPr>
          <a:lstStyle/>
          <a:p>
            <a:pPr algn="ctr"/>
            <a:r>
              <a:rPr lang="hu-HU" sz="2800" dirty="0" err="1"/>
              <a:t>Bevölkerungszahl</a:t>
            </a:r>
            <a:r>
              <a:rPr lang="hu-HU" sz="2800" dirty="0"/>
              <a:t> der </a:t>
            </a:r>
            <a:r>
              <a:rPr lang="hu-HU" sz="2800" dirty="0" err="1"/>
              <a:t>Nationälitaten</a:t>
            </a:r>
            <a:r>
              <a:rPr lang="hu-HU" sz="2800" dirty="0"/>
              <a:t> </a:t>
            </a:r>
            <a:r>
              <a:rPr lang="hu-HU" sz="2800" dirty="0" err="1"/>
              <a:t>Rumäniens</a:t>
            </a:r>
            <a:r>
              <a:rPr lang="hu-HU" sz="2800" dirty="0"/>
              <a:t> </a:t>
            </a:r>
            <a:r>
              <a:rPr lang="hu-HU" sz="2800" dirty="0" err="1"/>
              <a:t>nach</a:t>
            </a:r>
            <a:r>
              <a:rPr lang="hu-HU" sz="2800" dirty="0"/>
              <a:t> </a:t>
            </a:r>
            <a:r>
              <a:rPr lang="hu-HU" sz="2800" dirty="0" err="1"/>
              <a:t>dem</a:t>
            </a:r>
            <a:r>
              <a:rPr lang="hu-HU" sz="2800" dirty="0"/>
              <a:t> 2. </a:t>
            </a:r>
            <a:r>
              <a:rPr lang="hu-HU" sz="2800" dirty="0" err="1"/>
              <a:t>Weltkrieg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hu-HU" sz="2800" dirty="0" err="1"/>
              <a:t>Daten</a:t>
            </a:r>
            <a:r>
              <a:rPr lang="hu-HU" sz="2800" dirty="0"/>
              <a:t> der </a:t>
            </a:r>
            <a:r>
              <a:rPr lang="hu-HU" sz="2800" dirty="0" err="1"/>
              <a:t>Volkszählungen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6721787"/>
              </p:ext>
            </p:extLst>
          </p:nvPr>
        </p:nvGraphicFramePr>
        <p:xfrm>
          <a:off x="293079" y="1781910"/>
          <a:ext cx="11594122" cy="3024550"/>
        </p:xfrm>
        <a:graphic>
          <a:graphicData uri="http://schemas.openxmlformats.org/drawingml/2006/table">
            <a:tbl>
              <a:tblPr firstRow="1" firstCol="1" bandRow="1"/>
              <a:tblGrid>
                <a:gridCol w="1249797"/>
                <a:gridCol w="1003774"/>
                <a:gridCol w="431486"/>
                <a:gridCol w="965925"/>
                <a:gridCol w="431486"/>
                <a:gridCol w="965925"/>
                <a:gridCol w="536709"/>
                <a:gridCol w="965167"/>
                <a:gridCol w="483720"/>
                <a:gridCol w="1018914"/>
                <a:gridCol w="536709"/>
                <a:gridCol w="965167"/>
                <a:gridCol w="536709"/>
                <a:gridCol w="965925"/>
                <a:gridCol w="536709"/>
              </a:tblGrid>
              <a:tr h="302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Nationalitäten</a:t>
                      </a:r>
                      <a:endParaRPr lang="en-US" sz="14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1948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n-US" sz="18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1956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1966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1977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1992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2002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2011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n-US" sz="18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02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Rumänen</a:t>
                      </a:r>
                      <a:endParaRPr lang="en-US" sz="14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13.511.613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91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14.911.114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85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16.741.510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87,5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18.911.515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88,1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20.408.541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87,5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19.409.411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89,5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16.861.118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88,1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02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Ungarn</a:t>
                      </a:r>
                      <a:endParaRPr lang="en-US" sz="14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1.522.851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9,1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1.584.676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9,1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1.619.592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8,5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1.713.928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7,9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1.624.959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7,1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1.434.377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6,6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1.237.746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6,5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02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Zigeuner</a:t>
                      </a:r>
                      <a:endParaRPr lang="en-US" sz="14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53.425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0,3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104.216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0,7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164.197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0,9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227.398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401.087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1,8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535.250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2,5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619.007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3,2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02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Ukrainer</a:t>
                      </a:r>
                      <a:endParaRPr lang="en-US" sz="14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37.582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60.479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0,4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58.642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0,3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61.665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0,3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65.887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0,3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61.098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0,3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51.709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0,3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02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Deutsche</a:t>
                      </a:r>
                      <a:endParaRPr lang="en-US" sz="14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343.913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2,2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384.708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2,2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382.595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359.109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1,6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119.462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60.091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0,3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31.243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02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Türken</a:t>
                      </a:r>
                      <a:endParaRPr lang="en-US" sz="14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15.445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16.329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18.040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23.336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29.832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32.596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28.226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02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Lipowaner</a:t>
                      </a:r>
                      <a:endParaRPr lang="en-US" sz="14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39.332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38.731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39.483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39.696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0,2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38.606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36.397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23.867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02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Tataren</a:t>
                      </a:r>
                      <a:endParaRPr lang="en-US" sz="14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19.558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20.469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22.151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23.369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24.596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24.197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20.464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0,1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02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Anderen</a:t>
                      </a:r>
                      <a:r>
                        <a:rPr lang="hu-HU" sz="14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: </a:t>
                      </a:r>
                      <a:endParaRPr lang="en-US" sz="14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128.652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0,8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133.775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0,7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146.982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0,8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147.426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0,6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137.852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0,6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133.530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0,5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      132.244</a:t>
                      </a:r>
                      <a:endParaRPr lang="en-US" sz="1200" b="1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   0,7</a:t>
                      </a:r>
                      <a:endParaRPr lang="en-US" sz="12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4912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0000" y="871268"/>
            <a:ext cx="10233800" cy="5305695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Ortschaftsnamen </a:t>
            </a:r>
            <a:r>
              <a:rPr lang="de-DE" dirty="0"/>
              <a:t>durfte man in Medien nur auf Rumänisch verwenden</a:t>
            </a:r>
          </a:p>
          <a:p>
            <a:r>
              <a:rPr lang="de-DE" dirty="0" smtClean="0"/>
              <a:t>den </a:t>
            </a:r>
            <a:r>
              <a:rPr lang="de-DE" dirty="0"/>
              <a:t>Neugeborenen  durfte man nur rumänische Vornamen geben</a:t>
            </a:r>
          </a:p>
          <a:p>
            <a:r>
              <a:rPr lang="de-DE" dirty="0" smtClean="0"/>
              <a:t>Konfiskation </a:t>
            </a:r>
            <a:r>
              <a:rPr lang="de-DE" dirty="0"/>
              <a:t>der Archiven und Bibliotheken</a:t>
            </a:r>
          </a:p>
          <a:p>
            <a:r>
              <a:rPr lang="de-DE" dirty="0" smtClean="0"/>
              <a:t>Verstaatlichung </a:t>
            </a:r>
            <a:r>
              <a:rPr lang="de-DE" dirty="0"/>
              <a:t>der konfessionellen Schulen</a:t>
            </a:r>
          </a:p>
          <a:p>
            <a:r>
              <a:rPr lang="de-DE" dirty="0" smtClean="0"/>
              <a:t>die </a:t>
            </a:r>
            <a:r>
              <a:rPr lang="de-DE" dirty="0"/>
              <a:t>Auslage der minderheitlichen Intellektuellen mit Diplomabschluss in Gebiete mit rumänischer Mehrheit </a:t>
            </a:r>
          </a:p>
          <a:p>
            <a:r>
              <a:rPr lang="de-DE" dirty="0" smtClean="0"/>
              <a:t>Fachschulen </a:t>
            </a:r>
            <a:r>
              <a:rPr lang="de-DE" dirty="0"/>
              <a:t>funktionerten nur auf Rumänisch</a:t>
            </a:r>
          </a:p>
          <a:p>
            <a:r>
              <a:rPr lang="de-DE" dirty="0" smtClean="0"/>
              <a:t>das </a:t>
            </a:r>
            <a:r>
              <a:rPr lang="de-DE" dirty="0"/>
              <a:t>Beheben der minderheitlichen Radio-und Fernsehsendungen</a:t>
            </a:r>
          </a:p>
          <a:p>
            <a:r>
              <a:rPr lang="de-DE" dirty="0" smtClean="0"/>
              <a:t>Wegnahme </a:t>
            </a:r>
            <a:r>
              <a:rPr lang="de-DE" dirty="0"/>
              <a:t>der  90% deutschen und 80%  ungarischen Besitzungen </a:t>
            </a:r>
          </a:p>
          <a:p>
            <a:r>
              <a:rPr lang="de-DE" dirty="0" smtClean="0"/>
              <a:t> </a:t>
            </a:r>
            <a:r>
              <a:rPr lang="de-DE" dirty="0"/>
              <a:t>Für in der Sowjetunion geschafften Zwangarbeit wurden von den rumänischen Behörden  vorwiegend Deutsche und Ungarn auf die Liste </a:t>
            </a:r>
            <a:r>
              <a:rPr lang="de-DE" dirty="0" smtClean="0"/>
              <a:t>geschrieben.</a:t>
            </a:r>
            <a:endParaRPr lang="de-DE" dirty="0"/>
          </a:p>
          <a:p>
            <a:endParaRPr lang="de-DE" dirty="0"/>
          </a:p>
          <a:p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37090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464" y="2521729"/>
            <a:ext cx="11086381" cy="1325563"/>
          </a:xfrm>
        </p:spPr>
        <p:txBody>
          <a:bodyPr>
            <a:normAutofit fontScale="90000"/>
          </a:bodyPr>
          <a:lstStyle/>
          <a:p>
            <a:r>
              <a:rPr lang="ro-RO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Wir bedanken uns f</a:t>
            </a:r>
            <a:r>
              <a:rPr lang="hu-H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ür die Aufmerksamkeit!</a:t>
            </a:r>
            <a:endParaRPr lang="hu-H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95426" y="4433978"/>
            <a:ext cx="3329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Balizs Kriszta </a:t>
            </a:r>
          </a:p>
          <a:p>
            <a:r>
              <a:rPr lang="hu-H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Barát Áron </a:t>
            </a:r>
          </a:p>
          <a:p>
            <a:r>
              <a:rPr lang="hu-H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Szilágyi Kamilla Gyopár</a:t>
            </a:r>
          </a:p>
          <a:p>
            <a:r>
              <a:rPr lang="hu-H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Urbán Rudolf 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74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1336"/>
          </a:xfrm>
        </p:spPr>
        <p:txBody>
          <a:bodyPr>
            <a:noAutofit/>
          </a:bodyPr>
          <a:lstStyle/>
          <a:p>
            <a:pPr algn="ctr"/>
            <a:r>
              <a:rPr lang="hu-HU" sz="4000" dirty="0" err="1"/>
              <a:t>Veranderung</a:t>
            </a:r>
            <a:r>
              <a:rPr lang="hu-HU" sz="4000" dirty="0"/>
              <a:t> der </a:t>
            </a:r>
            <a:r>
              <a:rPr lang="hu-HU" sz="4000" dirty="0" err="1" smtClean="0"/>
              <a:t>Bevölkerungszahl</a:t>
            </a:r>
            <a:endParaRPr lang="en-US" sz="40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="" xmlns:p14="http://schemas.microsoft.com/office/powerpoint/2010/main" val="3769545543"/>
              </p:ext>
            </p:extLst>
          </p:nvPr>
        </p:nvGraphicFramePr>
        <p:xfrm>
          <a:off x="493347" y="2169502"/>
          <a:ext cx="5426807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="" xmlns:p14="http://schemas.microsoft.com/office/powerpoint/2010/main" val="907088939"/>
              </p:ext>
            </p:extLst>
          </p:nvPr>
        </p:nvGraphicFramePr>
        <p:xfrm>
          <a:off x="6096001" y="2180492"/>
          <a:ext cx="5486400" cy="3716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2338" y="1527629"/>
            <a:ext cx="460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Calibri" pitchFamily="34" charset="0"/>
                <a:cs typeface="Calibri" pitchFamily="34" charset="0"/>
              </a:rPr>
              <a:t>Rum</a:t>
            </a:r>
            <a:r>
              <a:rPr lang="de-DE" sz="2400" dirty="0" smtClean="0">
                <a:latin typeface="Calibri" pitchFamily="34" charset="0"/>
                <a:cs typeface="Calibri" pitchFamily="34" charset="0"/>
              </a:rPr>
              <a:t>ä</a:t>
            </a:r>
            <a:r>
              <a:rPr lang="ro-RO" sz="2400" dirty="0" smtClean="0">
                <a:latin typeface="Calibri" pitchFamily="34" charset="0"/>
                <a:cs typeface="Calibri" pitchFamily="34" charset="0"/>
              </a:rPr>
              <a:t>nien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6646" y="1527628"/>
            <a:ext cx="460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 smtClean="0">
                <a:latin typeface="Calibri" pitchFamily="34" charset="0"/>
                <a:cs typeface="Calibri" pitchFamily="34" charset="0"/>
              </a:rPr>
              <a:t>Siebenb</a:t>
            </a:r>
            <a:r>
              <a:rPr lang="hu-HU" sz="2400" dirty="0" err="1" smtClean="0">
                <a:latin typeface="Calibri" pitchFamily="34" charset="0"/>
                <a:cs typeface="Calibri" pitchFamily="34" charset="0"/>
              </a:rPr>
              <a:t>ürgen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2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54" y="664233"/>
            <a:ext cx="12063046" cy="660475"/>
          </a:xfrm>
        </p:spPr>
        <p:txBody>
          <a:bodyPr>
            <a:noAutofit/>
          </a:bodyPr>
          <a:lstStyle/>
          <a:p>
            <a:r>
              <a:rPr lang="de-DE" sz="2800" dirty="0"/>
              <a:t>•	Die bedeutesten Minderheiten sind die Ungarn, Zigeuner, Ukrainer und </a:t>
            </a:r>
            <a:r>
              <a:rPr lang="de-DE" sz="2800" dirty="0" smtClean="0"/>
              <a:t>Deutschen</a:t>
            </a:r>
            <a:r>
              <a:rPr lang="hu-HU" sz="2800" dirty="0" smtClean="0"/>
              <a:t>, </a:t>
            </a:r>
            <a:r>
              <a:rPr lang="hu-HU" sz="2800" dirty="0" err="1" smtClean="0"/>
              <a:t>insgesamt</a:t>
            </a:r>
            <a:r>
              <a:rPr lang="hu-HU" sz="2800" dirty="0" smtClean="0"/>
              <a:t> 10% der </a:t>
            </a:r>
            <a:r>
              <a:rPr lang="hu-HU" sz="2800" dirty="0" err="1" smtClean="0"/>
              <a:t>Bevölkrung</a:t>
            </a:r>
            <a:r>
              <a:rPr lang="hu-HU" sz="2800" dirty="0" smtClean="0"/>
              <a:t> des </a:t>
            </a:r>
            <a:r>
              <a:rPr lang="hu-HU" sz="2800" dirty="0" err="1" smtClean="0"/>
              <a:t>Landes</a:t>
            </a:r>
            <a:r>
              <a:rPr lang="hu-HU" sz="2800" dirty="0" smtClean="0"/>
              <a:t>.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>•	Die zwei  Regionen Rumäniens, wo die Bevölkerungskarte </a:t>
            </a:r>
            <a:r>
              <a:rPr lang="de-DE" sz="2800" dirty="0" smtClean="0"/>
              <a:t>bunter </a:t>
            </a:r>
            <a:r>
              <a:rPr lang="de-DE" sz="2800" dirty="0"/>
              <a:t>ist, sind  Siebenbürgen und Dobrudscha.</a:t>
            </a:r>
            <a:br>
              <a:rPr lang="de-DE" sz="2800" dirty="0"/>
            </a:br>
            <a:endParaRPr lang="hu-HU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67" y="1709370"/>
            <a:ext cx="6752493" cy="5148630"/>
          </a:xfrm>
        </p:spPr>
      </p:pic>
    </p:spTree>
    <p:extLst>
      <p:ext uri="{BB962C8B-B14F-4D97-AF65-F5344CB8AC3E}">
        <p14:creationId xmlns="" xmlns:p14="http://schemas.microsoft.com/office/powerpoint/2010/main" val="346788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0842" y="737417"/>
            <a:ext cx="9144000" cy="1641490"/>
          </a:xfrm>
        </p:spPr>
        <p:txBody>
          <a:bodyPr>
            <a:normAutofit/>
          </a:bodyPr>
          <a:lstStyle/>
          <a:p>
            <a:pPr algn="ctr"/>
            <a:r>
              <a:rPr lang="de-DE" sz="5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Minderheiten in Siebenbürgen</a:t>
            </a:r>
            <a:endParaRPr lang="hu-HU" sz="5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892731" y="2315265"/>
            <a:ext cx="5029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4400" dirty="0" smtClean="0"/>
              <a:t>Die </a:t>
            </a:r>
            <a:r>
              <a:rPr lang="hu-HU" sz="4400" dirty="0" err="1" smtClean="0"/>
              <a:t>Ungarn</a:t>
            </a:r>
            <a:endParaRPr lang="hu-HU" sz="4400" dirty="0" smtClean="0"/>
          </a:p>
          <a:p>
            <a:pPr>
              <a:buFont typeface="Arial" pitchFamily="34" charset="0"/>
              <a:buChar char="•"/>
            </a:pPr>
            <a:r>
              <a:rPr lang="hu-HU" sz="4400" dirty="0" smtClean="0"/>
              <a:t>Die </a:t>
            </a:r>
            <a:r>
              <a:rPr lang="hu-HU" sz="4400" dirty="0" err="1" smtClean="0"/>
              <a:t>Deutschen</a:t>
            </a:r>
            <a:endParaRPr lang="hu-HU" sz="4400" dirty="0" smtClean="0"/>
          </a:p>
          <a:p>
            <a:pPr>
              <a:buFont typeface="Arial" pitchFamily="34" charset="0"/>
              <a:buChar char="•"/>
            </a:pPr>
            <a:r>
              <a:rPr lang="hu-HU" sz="4400" dirty="0" smtClean="0"/>
              <a:t>Die Roma</a:t>
            </a:r>
          </a:p>
          <a:p>
            <a:pPr>
              <a:buFont typeface="Arial" pitchFamily="34" charset="0"/>
              <a:buChar char="•"/>
            </a:pPr>
            <a:r>
              <a:rPr lang="hu-HU" sz="4400" dirty="0" smtClean="0"/>
              <a:t>Die </a:t>
            </a:r>
            <a:r>
              <a:rPr lang="hu-HU" sz="4400" dirty="0" err="1" smtClean="0"/>
              <a:t>Juden</a:t>
            </a:r>
            <a:endParaRPr lang="hu-HU" sz="4400" dirty="0" smtClean="0"/>
          </a:p>
          <a:p>
            <a:endParaRPr lang="hu-HU" sz="3600" dirty="0" smtClean="0"/>
          </a:p>
          <a:p>
            <a:endParaRPr lang="hu-HU" sz="3600" dirty="0" smtClean="0"/>
          </a:p>
          <a:p>
            <a:pPr>
              <a:buFont typeface="Arial" pitchFamily="34" charset="0"/>
              <a:buChar char="•"/>
            </a:pPr>
            <a:endParaRPr lang="hu-HU" sz="3600" dirty="0"/>
          </a:p>
        </p:txBody>
      </p:sp>
    </p:spTree>
    <p:extLst>
      <p:ext uri="{BB962C8B-B14F-4D97-AF65-F5344CB8AC3E}">
        <p14:creationId xmlns="" xmlns:p14="http://schemas.microsoft.com/office/powerpoint/2010/main" val="10093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0637" y="5713949"/>
            <a:ext cx="10233800" cy="957982"/>
          </a:xfrm>
        </p:spPr>
        <p:txBody>
          <a:bodyPr/>
          <a:lstStyle/>
          <a:p>
            <a:r>
              <a:rPr lang="de-DE" dirty="0"/>
              <a:t>Die Architektur der Zentren der siebenbürgischen Großstädten  verrät den Einfluss der österreich-ungarischen Königreichs. 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1" y="1026495"/>
            <a:ext cx="5270741" cy="3946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61844" y="5058342"/>
            <a:ext cx="355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Klausenburg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79" y="1049677"/>
            <a:ext cx="6040511" cy="3946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914498" y="5081524"/>
            <a:ext cx="378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Neumarkt am Mieresch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2623" y="247778"/>
            <a:ext cx="2932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Die Ungarn</a:t>
            </a:r>
            <a:endParaRPr lang="hu-HU" sz="3200" dirty="0"/>
          </a:p>
        </p:txBody>
      </p:sp>
    </p:spTree>
    <p:extLst>
      <p:ext uri="{BB962C8B-B14F-4D97-AF65-F5344CB8AC3E}">
        <p14:creationId xmlns="" xmlns:p14="http://schemas.microsoft.com/office/powerpoint/2010/main" val="45344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378" y="5676181"/>
            <a:ext cx="10515600" cy="800894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/>
              <a:t>Ungarische Festungen, Burgen, sp</a:t>
            </a:r>
            <a:r>
              <a:rPr lang="de-DE" sz="2800" dirty="0" smtClean="0"/>
              <a:t>äter Wohnschlösser</a:t>
            </a:r>
            <a:endParaRPr lang="hu-HU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1" y="1304791"/>
            <a:ext cx="5228332" cy="3346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55" y="1304791"/>
            <a:ext cx="5033962" cy="3355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381963" y="752116"/>
            <a:ext cx="948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Haller </a:t>
            </a:r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-</a:t>
            </a:r>
            <a:r>
              <a:rPr lang="hu-H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Schloss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5886" y="4932719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Vor dem Kommunismus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7663" y="4842785"/>
            <a:ext cx="272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Heutiger  Zustand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715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38" y="529027"/>
            <a:ext cx="11867385" cy="1325563"/>
          </a:xfrm>
        </p:spPr>
        <p:txBody>
          <a:bodyPr>
            <a:normAutofit/>
          </a:bodyPr>
          <a:lstStyle/>
          <a:p>
            <a:pPr algn="ctr"/>
            <a:r>
              <a:rPr lang="de-DE" sz="4400" dirty="0" smtClean="0"/>
              <a:t>Nur diese zwei Schlösser wurden in Siebenbürgen</a:t>
            </a:r>
            <a:r>
              <a:rPr lang="hu-HU" sz="4400" dirty="0" smtClean="0"/>
              <a:t> </a:t>
            </a:r>
            <a:r>
              <a:rPr lang="hu-HU" sz="4400" dirty="0" err="1" smtClean="0"/>
              <a:t>renoviert</a:t>
            </a:r>
            <a:r>
              <a:rPr lang="hu-HU" sz="4400" dirty="0" smtClean="0"/>
              <a:t>.</a:t>
            </a:r>
            <a:endParaRPr lang="hu-HU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91" y="1854590"/>
            <a:ext cx="5792394" cy="3859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37" y="1854590"/>
            <a:ext cx="5550286" cy="3859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41412" y="5983481"/>
            <a:ext cx="265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Schloss</a:t>
            </a:r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Bran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169" y="5945724"/>
            <a:ext cx="4216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Schloss Hunyadi in Eisenmarkt</a:t>
            </a:r>
            <a:endParaRPr lang="hu-HU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91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639</TotalTime>
  <Words>605</Words>
  <Application>Microsoft Office PowerPoint</Application>
  <PresentationFormat>Egyéni</PresentationFormat>
  <Paragraphs>233</Paragraphs>
  <Slides>31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2" baseType="lpstr">
      <vt:lpstr>Depth</vt:lpstr>
      <vt:lpstr>Kulturvielfalt in Rumänien</vt:lpstr>
      <vt:lpstr>Rumänien liegt im Süd-Osten von Europa und entsteht im Jahr 1878.  </vt:lpstr>
      <vt:lpstr>Bevölkerungszahl der Nationälitaten Rumäniens nach dem 2. Weltkrieg Daten der Volkszählungen</vt:lpstr>
      <vt:lpstr>Veranderung der Bevölkerungszahl</vt:lpstr>
      <vt:lpstr>• Die bedeutesten Minderheiten sind die Ungarn, Zigeuner, Ukrainer und Deutschen, insgesamt 10% der Bevölkrung des Landes. • Die zwei  Regionen Rumäniens, wo die Bevölkerungskarte bunter ist, sind  Siebenbürgen und Dobrudscha. </vt:lpstr>
      <vt:lpstr>Minderheiten in Siebenbürgen</vt:lpstr>
      <vt:lpstr>7. dia</vt:lpstr>
      <vt:lpstr>Ungarische Festungen, Burgen, später Wohnschlösser</vt:lpstr>
      <vt:lpstr>Nur diese zwei Schlösser wurden in Siebenbürgen renoviert.</vt:lpstr>
      <vt:lpstr>Ungarische Dörfer</vt:lpstr>
      <vt:lpstr>Zweige der dekorativen Volkskunst: Schnitzerei, Möbeltischlerei, Weberei, Stickerei, Töpferei</vt:lpstr>
      <vt:lpstr>Drei  Vertreter der siebenbürgischen Literatur</vt:lpstr>
      <vt:lpstr>Volkstracht</vt:lpstr>
      <vt:lpstr>Die Deutschen </vt:lpstr>
      <vt:lpstr>Burgkirchen</vt:lpstr>
      <vt:lpstr>Charakteristische sächsische Dörfer</vt:lpstr>
      <vt:lpstr>Volkstracht</vt:lpstr>
      <vt:lpstr>Die „Gabor” ´-Zigeuner</vt:lpstr>
      <vt:lpstr>Die „Hauszigeuner” </vt:lpstr>
      <vt:lpstr>Große Kontraste zwischen Zigeunergruppen</vt:lpstr>
      <vt:lpstr>Jüdische Synagogen</vt:lpstr>
      <vt:lpstr>Minderheiten in Dobrudscha</vt:lpstr>
      <vt:lpstr>Die Russen-Lipowaner</vt:lpstr>
      <vt:lpstr>Die Türken</vt:lpstr>
      <vt:lpstr>Die Tataren</vt:lpstr>
      <vt:lpstr>Die Rumänen</vt:lpstr>
      <vt:lpstr>27. dia</vt:lpstr>
      <vt:lpstr>Volkstracht</vt:lpstr>
      <vt:lpstr>Wichtige Persönlichkeiten der rumänischen Kultur</vt:lpstr>
      <vt:lpstr>30. dia</vt:lpstr>
      <vt:lpstr>Wir bedanken uns für die Aufmerksamkeit!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Kulturvielfalt in Rumänien</dc:title>
  <dc:creator>antonia</dc:creator>
  <cp:lastModifiedBy>Zsolti</cp:lastModifiedBy>
  <cp:revision>46</cp:revision>
  <dcterms:created xsi:type="dcterms:W3CDTF">2018-04-05T06:33:17Z</dcterms:created>
  <dcterms:modified xsi:type="dcterms:W3CDTF">2018-06-12T09:21:48Z</dcterms:modified>
</cp:coreProperties>
</file>