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70"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0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2362200" y="4038600"/>
            <a:ext cx="6477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342CEA3-3058-4D43-AE35-B3DA76CB4003}" type="datetimeFigureOut">
              <a:rPr lang="el-GR" smtClean="0"/>
              <a:pPr/>
              <a:t>3/4/2017</a:t>
            </a:fld>
            <a:endParaRPr lang="el-GR"/>
          </a:p>
        </p:txBody>
      </p:sp>
      <p:sp>
        <p:nvSpPr>
          <p:cNvPr id="17" name="16 - Θέση υποσέλιδου"/>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l-GR"/>
          </a:p>
        </p:txBody>
      </p:sp>
      <p:sp>
        <p:nvSpPr>
          <p:cNvPr id="29" name="28 - Θέση αριθμού διαφάνειας"/>
          <p:cNvSpPr>
            <a:spLocks noGrp="1"/>
          </p:cNvSpPr>
          <p:nvPr>
            <p:ph type="sldNum" sz="quarter" idx="12"/>
          </p:nvPr>
        </p:nvSpPr>
        <p:spPr>
          <a:xfrm>
            <a:off x="8001000" y="228600"/>
            <a:ext cx="838200" cy="381000"/>
          </a:xfrm>
        </p:spPr>
        <p:txBody>
          <a:bodyPr/>
          <a:lstStyle>
            <a:lvl1pPr>
              <a:defRPr>
                <a:solidFill>
                  <a:schemeClr val="tx2"/>
                </a:solidFill>
              </a:defRPr>
            </a:lvl1p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3/4/2017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609600"/>
            <a:ext cx="20574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609600"/>
            <a:ext cx="55626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6553200" y="6248402"/>
            <a:ext cx="2209800" cy="365125"/>
          </a:xfrm>
        </p:spPr>
        <p:txBody>
          <a:bodyPr/>
          <a:lstStyle/>
          <a:p>
            <a:fld id="{2342CEA3-3058-4D43-AE35-B3DA76CB4003}" type="datetimeFigureOut">
              <a:rPr lang="el-GR" smtClean="0"/>
              <a:pPr/>
              <a:t>3/4/2017</a:t>
            </a:fld>
            <a:endParaRPr lang="el-GR"/>
          </a:p>
        </p:txBody>
      </p:sp>
      <p:sp>
        <p:nvSpPr>
          <p:cNvPr id="5" name="4 - Θέση υποσέλιδου"/>
          <p:cNvSpPr>
            <a:spLocks noGrp="1"/>
          </p:cNvSpPr>
          <p:nvPr>
            <p:ph type="ftr" sz="quarter" idx="11"/>
          </p:nvPr>
        </p:nvSpPr>
        <p:spPr>
          <a:xfrm>
            <a:off x="457201" y="6248207"/>
            <a:ext cx="5573483" cy="365125"/>
          </a:xfrm>
        </p:spPr>
        <p:txBody>
          <a:bodyPr/>
          <a:lstStyle/>
          <a:p>
            <a:endParaRPr lang="el-GR"/>
          </a:p>
        </p:txBody>
      </p:sp>
      <p:sp>
        <p:nvSpPr>
          <p:cNvPr id="7" name="6 - Ορθογώνιο"/>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 Ορθογώνιο"/>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 Ορθογώνιο"/>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rot="5400000">
            <a:off x="5989638" y="144462"/>
            <a:ext cx="533400" cy="244476"/>
          </a:xfrm>
        </p:spPr>
        <p:txBody>
          <a:bodyPr/>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3/4/2017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D3F1D1C4-C2D9-4231-9FB2-B2D9D97AA41D}" type="slidenum">
              <a:rPr lang="el-GR" smtClean="0"/>
              <a:pPr/>
              <a:t>‹#›</a:t>
            </a:fld>
            <a:endParaRPr lang="el-GR"/>
          </a:p>
        </p:txBody>
      </p:sp>
      <p:sp>
        <p:nvSpPr>
          <p:cNvPr id="8" name="7 - Θέση περιεχομένου"/>
          <p:cNvSpPr>
            <a:spLocks noGrp="1"/>
          </p:cNvSpPr>
          <p:nvPr>
            <p:ph sz="quarter" idx="1"/>
          </p:nvPr>
        </p:nvSpPr>
        <p:spPr>
          <a:xfrm>
            <a:off x="612648" y="1600200"/>
            <a:ext cx="81534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2342CEA3-3058-4D43-AE35-B3DA76CB4003}" type="datetimeFigureOut">
              <a:rPr lang="el-GR" smtClean="0"/>
              <a:pPr/>
              <a:t>3/4/2017</a:t>
            </a:fld>
            <a:endParaRPr lang="el-GR"/>
          </a:p>
        </p:txBody>
      </p:sp>
      <p:sp>
        <p:nvSpPr>
          <p:cNvPr id="13" name="12 - Θέση αριθμού διαφάνειας"/>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3F1D1C4-C2D9-4231-9FB2-B2D9D97AA41D}"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609600"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844901"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2342CEA3-3058-4D43-AE35-B3DA76CB4003}" type="datetimeFigureOut">
              <a:rPr lang="el-GR" smtClean="0"/>
              <a:pPr/>
              <a:t>3/4/2017</a:t>
            </a:fld>
            <a:endParaRPr lang="el-GR"/>
          </a:p>
        </p:txBody>
      </p:sp>
      <p:sp>
        <p:nvSpPr>
          <p:cNvPr id="10" name="9 - Θέση αριθμού διαφάνειας"/>
          <p:cNvSpPr>
            <a:spLocks noGrp="1"/>
          </p:cNvSpPr>
          <p:nvPr>
            <p:ph type="sldNum" sz="quarter" idx="16"/>
          </p:nvPr>
        </p:nvSpPr>
        <p:spPr/>
        <p:txBody>
          <a:bodyPr rtlCol="0"/>
          <a:lstStyle/>
          <a:p>
            <a:fld id="{D3F1D1C4-C2D9-4231-9FB2-B2D9D97AA41D}"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73050"/>
            <a:ext cx="81534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609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800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2342CEA3-3058-4D43-AE35-B3DA76CB4003}" type="datetimeFigureOut">
              <a:rPr lang="el-GR" smtClean="0"/>
              <a:pPr/>
              <a:t>3/4/2017</a:t>
            </a:fld>
            <a:endParaRPr lang="el-GR"/>
          </a:p>
        </p:txBody>
      </p:sp>
      <p:sp>
        <p:nvSpPr>
          <p:cNvPr id="12" name="11 - Θέση αριθμού διαφάνειας"/>
          <p:cNvSpPr>
            <a:spLocks noGrp="1"/>
          </p:cNvSpPr>
          <p:nvPr>
            <p:ph type="sldNum" sz="quarter" idx="16"/>
          </p:nvPr>
        </p:nvSpPr>
        <p:spPr/>
        <p:txBody>
          <a:bodyPr rtlCol="0"/>
          <a:lstStyle/>
          <a:p>
            <a:fld id="{D3F1D1C4-C2D9-4231-9FB2-B2D9D97AA41D}"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p>
        </p:txBody>
      </p:sp>
      <p:sp>
        <p:nvSpPr>
          <p:cNvPr id="16" name="15 - Θέση κειμένου"/>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3/4/2017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3/4/2017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0" y="6248400"/>
            <a:ext cx="533400" cy="381000"/>
          </a:xfrm>
        </p:spPr>
        <p:txBody>
          <a:bodyPr/>
          <a:lstStyle>
            <a:lvl1pPr>
              <a:defRPr>
                <a:solidFill>
                  <a:schemeClr val="tx2"/>
                </a:solidFill>
              </a:defRPr>
            </a:lvl1p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80772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3/4/2017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D3F1D1C4-C2D9-4231-9FB2-B2D9D97AA41D}" type="slidenum">
              <a:rPr lang="el-GR" smtClean="0"/>
              <a:pPr/>
              <a:t>‹#›</a:t>
            </a:fld>
            <a:endParaRPr lang="el-GR"/>
          </a:p>
        </p:txBody>
      </p:sp>
      <p:sp>
        <p:nvSpPr>
          <p:cNvPr id="3" name="2 - Θέση κειμένου"/>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2362200" y="1752600"/>
            <a:ext cx="64008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Θέση ημερομηνίας"/>
          <p:cNvSpPr>
            <a:spLocks noGrp="1"/>
          </p:cNvSpPr>
          <p:nvPr>
            <p:ph type="dt" sz="half" idx="10"/>
          </p:nvPr>
        </p:nvSpPr>
        <p:spPr>
          <a:xfrm>
            <a:off x="6248400" y="6248400"/>
            <a:ext cx="2667000" cy="365125"/>
          </a:xfrm>
        </p:spPr>
        <p:txBody>
          <a:bodyPr rtlCol="0"/>
          <a:lstStyle/>
          <a:p>
            <a:fld id="{2342CEA3-3058-4D43-AE35-B3DA76CB4003}" type="datetimeFigureOut">
              <a:rPr lang="el-GR" smtClean="0"/>
              <a:pPr/>
              <a:t>3/4/2017</a:t>
            </a:fld>
            <a:endParaRPr lang="el-GR"/>
          </a:p>
        </p:txBody>
      </p:sp>
      <p:sp>
        <p:nvSpPr>
          <p:cNvPr id="13" name="12 - Θέση αριθμού διαφάνειας"/>
          <p:cNvSpPr>
            <a:spLocks noGrp="1"/>
          </p:cNvSpPr>
          <p:nvPr>
            <p:ph type="sldNum" sz="quarter" idx="11"/>
          </p:nvPr>
        </p:nvSpPr>
        <p:spPr>
          <a:xfrm>
            <a:off x="0" y="4667249"/>
            <a:ext cx="1447800" cy="663578"/>
          </a:xfrm>
        </p:spPr>
        <p:txBody>
          <a:bodyPr rtlCol="0"/>
          <a:lstStyle>
            <a:lvl1pPr>
              <a:defRPr sz="2800"/>
            </a:lvl1pPr>
          </a:lstStyle>
          <a:p>
            <a:fld id="{D3F1D1C4-C2D9-4231-9FB2-B2D9D97AA41D}" type="slidenum">
              <a:rPr lang="el-GR" smtClean="0"/>
              <a:pPr/>
              <a:t>‹#›</a:t>
            </a:fld>
            <a:endParaRPr lang="el-GR"/>
          </a:p>
        </p:txBody>
      </p:sp>
      <p:sp>
        <p:nvSpPr>
          <p:cNvPr id="14" name="13 - Θέση υποσέλιδου"/>
          <p:cNvSpPr>
            <a:spLocks noGrp="1"/>
          </p:cNvSpPr>
          <p:nvPr>
            <p:ph type="ftr" sz="quarter" idx="12"/>
          </p:nvPr>
        </p:nvSpPr>
        <p:spPr>
          <a:xfrm>
            <a:off x="1600200" y="6248206"/>
            <a:ext cx="4572000" cy="365125"/>
          </a:xfrm>
        </p:spPr>
        <p:txBody>
          <a:bodyPr rtlCol="0"/>
          <a:lstStyle/>
          <a:p>
            <a:endParaRPr lang="el-GR"/>
          </a:p>
        </p:txBody>
      </p:sp>
      <p:sp>
        <p:nvSpPr>
          <p:cNvPr id="3" name="2 - Θέση εικόνας"/>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609600" y="228600"/>
            <a:ext cx="81534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342CEA3-3058-4D43-AE35-B3DA76CB4003}" type="datetimeFigureOut">
              <a:rPr lang="el-GR" smtClean="0"/>
              <a:pPr/>
              <a:t>3/4/2017</a:t>
            </a:fld>
            <a:endParaRPr lang="el-GR"/>
          </a:p>
        </p:txBody>
      </p:sp>
      <p:sp>
        <p:nvSpPr>
          <p:cNvPr id="3" name="2 - Θέση υποσέλιδου"/>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l-GR"/>
          </a:p>
        </p:txBody>
      </p:sp>
      <p:sp>
        <p:nvSpPr>
          <p:cNvPr id="7" name="6 - Ορθογώνιο"/>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www.factmonster.com/cgi-bin/id/A0853377" TargetMode="External"/><Relationship Id="rId2" Type="http://schemas.openxmlformats.org/officeDocument/2006/relationships/hyperlink" Target="http://www.factmonster.com/cgi-bin/id/A0823459" TargetMode="Externa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http://www.factmonster.com/cgi-bin/id/A0837644" TargetMode="External"/><Relationship Id="rId2" Type="http://schemas.openxmlformats.org/officeDocument/2006/relationships/hyperlink" Target="http://www.factmonster.com/cgi-bin/id/A0802322" TargetMode="Externa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www.factmonster.com/cgi-bin/id/A0881992" TargetMode="External"/><Relationship Id="rId2" Type="http://schemas.openxmlformats.org/officeDocument/2006/relationships/hyperlink" Target="http://www.factmonster.com/cgi-bin/id/A0848456" TargetMode="External"/><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hyperlink" Target="http://www.factmonster.com/cgi-bin/id/A080466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factmonster.com/cgi-bin/id/A0826022"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www.theoi.com/Ther/Khimaira.html" TargetMode="External"/><Relationship Id="rId2" Type="http://schemas.openxmlformats.org/officeDocument/2006/relationships/hyperlink" Target="http://www.theoi.com/Ther/HipposPegasos.html" TargetMode="Externa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hyperlink" Target="http://www.theoi.com/Ther/KetosAithiopios.html" TargetMode="External"/><Relationship Id="rId3" Type="http://schemas.openxmlformats.org/officeDocument/2006/relationships/hyperlink" Target="http://www.factmonster.com/cgi-bin/id/A0814591" TargetMode="External"/><Relationship Id="rId7" Type="http://schemas.openxmlformats.org/officeDocument/2006/relationships/hyperlink" Target="http://www.factmonster.com/cgi-bin/id/A0803980" TargetMode="External"/><Relationship Id="rId2" Type="http://schemas.openxmlformats.org/officeDocument/2006/relationships/hyperlink" Target="http://www.factmonster.com/cgi-bin/id/A0853377" TargetMode="External"/><Relationship Id="rId1" Type="http://schemas.openxmlformats.org/officeDocument/2006/relationships/slideLayout" Target="../slideLayouts/slideLayout8.xml"/><Relationship Id="rId6" Type="http://schemas.openxmlformats.org/officeDocument/2006/relationships/hyperlink" Target="http://www.factmonster.com/cgi-bin/id/A0821326" TargetMode="External"/><Relationship Id="rId5" Type="http://schemas.openxmlformats.org/officeDocument/2006/relationships/hyperlink" Target="http://www.factmonster.com/cgi-bin/id/A0838503" TargetMode="External"/><Relationship Id="rId4" Type="http://schemas.openxmlformats.org/officeDocument/2006/relationships/hyperlink" Target="http://www.factmonster.com/cgi-bin/id/A0832504" TargetMode="External"/><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l05\Desktop\hqdefault.jpg"/>
          <p:cNvPicPr>
            <a:picLocks noChangeAspect="1" noChangeArrowheads="1"/>
          </p:cNvPicPr>
          <p:nvPr/>
        </p:nvPicPr>
        <p:blipFill>
          <a:blip r:embed="rId2" cstate="print"/>
          <a:srcRect/>
          <a:stretch>
            <a:fillRect/>
          </a:stretch>
        </p:blipFill>
        <p:spPr bwMode="auto">
          <a:xfrm>
            <a:off x="3491880" y="260648"/>
            <a:ext cx="5436096" cy="4077072"/>
          </a:xfrm>
          <a:prstGeom prst="rect">
            <a:avLst/>
          </a:prstGeom>
          <a:noFill/>
        </p:spPr>
      </p:pic>
      <p:sp>
        <p:nvSpPr>
          <p:cNvPr id="2" name="1 - Τίτλος"/>
          <p:cNvSpPr>
            <a:spLocks noGrp="1"/>
          </p:cNvSpPr>
          <p:nvPr>
            <p:ph type="ctrTitle"/>
          </p:nvPr>
        </p:nvSpPr>
        <p:spPr>
          <a:xfrm>
            <a:off x="1403648" y="3284984"/>
            <a:ext cx="7128792" cy="2448272"/>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23</a:t>
            </a:r>
            <a:r>
              <a:rPr lang="en-US" baseline="30000" dirty="0" smtClean="0"/>
              <a:t>rd</a:t>
            </a:r>
            <a:r>
              <a:rPr lang="en-US" dirty="0" smtClean="0"/>
              <a:t> Primary school of </a:t>
            </a:r>
            <a:r>
              <a:rPr lang="en-US" dirty="0" err="1" smtClean="0"/>
              <a:t>thessaloniki</a:t>
            </a:r>
            <a:r>
              <a:rPr lang="en-US" dirty="0" smtClean="0"/>
              <a:t> – </a:t>
            </a:r>
            <a:r>
              <a:rPr lang="en-US" dirty="0" err="1" smtClean="0"/>
              <a:t>greece</a:t>
            </a:r>
            <a:r>
              <a:rPr lang="en-US" dirty="0" smtClean="0"/>
              <a:t/>
            </a:r>
            <a:br>
              <a:rPr lang="en-US" dirty="0" smtClean="0"/>
            </a:br>
            <a:r>
              <a:rPr lang="en-US" dirty="0" smtClean="0"/>
              <a:t> </a:t>
            </a:r>
            <a:r>
              <a:rPr lang="en-US" dirty="0" smtClean="0"/>
              <a:t>    </a:t>
            </a:r>
            <a:br>
              <a:rPr lang="en-US" dirty="0" smtClean="0"/>
            </a:br>
            <a:r>
              <a:rPr lang="en-US" dirty="0" smtClean="0"/>
              <a:t>-  </a:t>
            </a:r>
            <a:r>
              <a:rPr lang="en-US" sz="3600" dirty="0" smtClean="0"/>
              <a:t>LET’S TALK ABOUT OUR ANCESTORS</a:t>
            </a:r>
            <a:r>
              <a:rPr lang="en-US" dirty="0" smtClean="0"/>
              <a:t/>
            </a:r>
            <a:br>
              <a:rPr lang="en-US" dirty="0" smtClean="0"/>
            </a:br>
            <a:endParaRPr lang="el-GR" dirty="0"/>
          </a:p>
        </p:txBody>
      </p:sp>
      <p:sp>
        <p:nvSpPr>
          <p:cNvPr id="3" name="2 - Υπότιτλος"/>
          <p:cNvSpPr>
            <a:spLocks noGrp="1"/>
          </p:cNvSpPr>
          <p:nvPr>
            <p:ph type="subTitle" idx="1"/>
          </p:nvPr>
        </p:nvSpPr>
        <p:spPr/>
        <p:txBody>
          <a:bodyPr>
            <a:normAutofit/>
          </a:bodyPr>
          <a:lstStyle/>
          <a:p>
            <a:r>
              <a:rPr lang="en-US" sz="2800" b="1" dirty="0" smtClean="0"/>
              <a:t>OTHER ANCIENT GREEK HEROES</a:t>
            </a:r>
            <a:endParaRPr lang="el-GR" sz="2800" b="1" dirty="0"/>
          </a:p>
        </p:txBody>
      </p:sp>
      <p:pic>
        <p:nvPicPr>
          <p:cNvPr id="1026" name="Picture 2" descr="C:\Users\l05\Desktop\I-cgREuMyjMzwt.png"/>
          <p:cNvPicPr>
            <a:picLocks noChangeAspect="1" noChangeArrowheads="1"/>
          </p:cNvPicPr>
          <p:nvPr/>
        </p:nvPicPr>
        <p:blipFill>
          <a:blip r:embed="rId3" cstate="print"/>
          <a:srcRect/>
          <a:stretch>
            <a:fillRect/>
          </a:stretch>
        </p:blipFill>
        <p:spPr bwMode="auto">
          <a:xfrm>
            <a:off x="179512" y="4293096"/>
            <a:ext cx="1442826" cy="109133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Heroes </a:t>
            </a:r>
            <a:r>
              <a:rPr lang="el-GR" dirty="0" smtClean="0"/>
              <a:t/>
            </a:r>
            <a:br>
              <a:rPr lang="el-GR" dirty="0" smtClean="0"/>
            </a:br>
            <a:endParaRPr lang="el-GR" dirty="0"/>
          </a:p>
        </p:txBody>
      </p:sp>
      <p:sp>
        <p:nvSpPr>
          <p:cNvPr id="4" name="3 - Θέση κειμένου"/>
          <p:cNvSpPr>
            <a:spLocks noGrp="1"/>
          </p:cNvSpPr>
          <p:nvPr>
            <p:ph type="body" idx="2"/>
          </p:nvPr>
        </p:nvSpPr>
        <p:spPr/>
        <p:txBody>
          <a:bodyPr>
            <a:normAutofit fontScale="92500" lnSpcReduction="20000"/>
          </a:bodyPr>
          <a:lstStyle/>
          <a:p>
            <a:r>
              <a:rPr lang="en-US" sz="1900" b="1" dirty="0" smtClean="0"/>
              <a:t>A hero is in mythology and legend, a man or woman, often of divine ancestry, who is endowed with great courage and strength, celebrated for his or her bold exploits, and favored by the gods.</a:t>
            </a:r>
            <a:endParaRPr lang="el-GR" sz="1900" b="1" dirty="0" smtClean="0"/>
          </a:p>
          <a:p>
            <a:endParaRPr lang="el-GR" dirty="0"/>
          </a:p>
        </p:txBody>
      </p:sp>
      <p:sp>
        <p:nvSpPr>
          <p:cNvPr id="3" name="2 - Θέση περιεχομένου"/>
          <p:cNvSpPr>
            <a:spLocks noGrp="1"/>
          </p:cNvSpPr>
          <p:nvPr>
            <p:ph sz="quarter" idx="1"/>
          </p:nvPr>
        </p:nvSpPr>
        <p:spPr/>
        <p:txBody>
          <a:bodyPr/>
          <a:lstStyle/>
          <a:p>
            <a:endParaRPr lang="el-GR" dirty="0"/>
          </a:p>
        </p:txBody>
      </p:sp>
      <p:pic>
        <p:nvPicPr>
          <p:cNvPr id="9218" name="Picture 2" descr="C:\Users\l05\Desktop\img2_8.jpg"/>
          <p:cNvPicPr>
            <a:picLocks noChangeAspect="1" noChangeArrowheads="1"/>
          </p:cNvPicPr>
          <p:nvPr/>
        </p:nvPicPr>
        <p:blipFill>
          <a:blip r:embed="rId2" cstate="print"/>
          <a:srcRect/>
          <a:stretch>
            <a:fillRect/>
          </a:stretch>
        </p:blipFill>
        <p:spPr bwMode="auto">
          <a:xfrm>
            <a:off x="2483768" y="1700808"/>
            <a:ext cx="6120680" cy="367240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Hercules (</a:t>
            </a:r>
            <a:r>
              <a:rPr lang="en-US" dirty="0" err="1" smtClean="0"/>
              <a:t>Herakles</a:t>
            </a:r>
            <a:r>
              <a:rPr lang="en-US" dirty="0" smtClean="0"/>
              <a:t>)</a:t>
            </a:r>
            <a:r>
              <a:rPr lang="el-GR" dirty="0" smtClean="0"/>
              <a:t/>
            </a:r>
            <a:br>
              <a:rPr lang="el-GR" dirty="0" smtClean="0"/>
            </a:br>
            <a:endParaRPr lang="el-GR" dirty="0"/>
          </a:p>
        </p:txBody>
      </p:sp>
      <p:sp>
        <p:nvSpPr>
          <p:cNvPr id="4" name="3 - Θέση κειμένου"/>
          <p:cNvSpPr>
            <a:spLocks noGrp="1"/>
          </p:cNvSpPr>
          <p:nvPr>
            <p:ph type="body" idx="2"/>
          </p:nvPr>
        </p:nvSpPr>
        <p:spPr>
          <a:xfrm>
            <a:off x="609600" y="1752600"/>
            <a:ext cx="3170312" cy="4916760"/>
          </a:xfrm>
        </p:spPr>
        <p:txBody>
          <a:bodyPr>
            <a:normAutofit/>
          </a:bodyPr>
          <a:lstStyle/>
          <a:p>
            <a:r>
              <a:rPr lang="en-US" b="1" dirty="0" smtClean="0"/>
              <a:t>Brave and powerful </a:t>
            </a:r>
            <a:r>
              <a:rPr lang="en-US" b="1" u="sng" dirty="0" smtClean="0">
                <a:hlinkClick r:id="rId2"/>
              </a:rPr>
              <a:t>Hercules</a:t>
            </a:r>
            <a:r>
              <a:rPr lang="en-US" b="1" dirty="0" smtClean="0"/>
              <a:t> is perhaps the most loved of all Greek heroes. The son of </a:t>
            </a:r>
            <a:r>
              <a:rPr lang="en-US" b="1" u="sng" dirty="0" smtClean="0">
                <a:hlinkClick r:id="rId3"/>
              </a:rPr>
              <a:t>Zeus</a:t>
            </a:r>
            <a:r>
              <a:rPr lang="en-US" b="1" dirty="0" smtClean="0"/>
              <a:t> and Alcmene, Heracles grew up to become a famed warrior. But Zeus's jealous wife, Hera, made him temporarily insane, and he killed his wife and children. As punishment Heracles performed twelve seemingly impossible labors. Heracles is often depicted wearing a lion skin and wielding a club.</a:t>
            </a:r>
            <a:endParaRPr lang="el-GR" b="1" dirty="0" smtClean="0"/>
          </a:p>
          <a:p>
            <a:endParaRPr lang="el-GR" b="1" dirty="0"/>
          </a:p>
        </p:txBody>
      </p:sp>
      <p:sp>
        <p:nvSpPr>
          <p:cNvPr id="3" name="2 - Θέση περιεχομένου"/>
          <p:cNvSpPr>
            <a:spLocks noGrp="1"/>
          </p:cNvSpPr>
          <p:nvPr>
            <p:ph sz="quarter" idx="1"/>
          </p:nvPr>
        </p:nvSpPr>
        <p:spPr>
          <a:xfrm>
            <a:off x="3707904" y="1752600"/>
            <a:ext cx="5055096" cy="4419600"/>
          </a:xfrm>
        </p:spPr>
        <p:txBody>
          <a:bodyPr/>
          <a:lstStyle/>
          <a:p>
            <a:endParaRPr lang="el-GR" dirty="0"/>
          </a:p>
        </p:txBody>
      </p:sp>
      <p:pic>
        <p:nvPicPr>
          <p:cNvPr id="2050" name="Picture 2" descr="C:\Users\l05\Desktop\lernaia-ydra.jpg"/>
          <p:cNvPicPr>
            <a:picLocks noChangeAspect="1" noChangeArrowheads="1"/>
          </p:cNvPicPr>
          <p:nvPr/>
        </p:nvPicPr>
        <p:blipFill>
          <a:blip r:embed="rId4" cstate="print"/>
          <a:srcRect/>
          <a:stretch>
            <a:fillRect/>
          </a:stretch>
        </p:blipFill>
        <p:spPr bwMode="auto">
          <a:xfrm>
            <a:off x="3635896" y="692696"/>
            <a:ext cx="5112568" cy="599035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Achilles</a:t>
            </a:r>
            <a:r>
              <a:rPr lang="el-GR" dirty="0" smtClean="0"/>
              <a:t/>
            </a:r>
            <a:br>
              <a:rPr lang="el-GR" dirty="0" smtClean="0"/>
            </a:br>
            <a:endParaRPr lang="el-GR" dirty="0"/>
          </a:p>
        </p:txBody>
      </p:sp>
      <p:sp>
        <p:nvSpPr>
          <p:cNvPr id="4" name="3 - Θέση κειμένου"/>
          <p:cNvSpPr>
            <a:spLocks noGrp="1"/>
          </p:cNvSpPr>
          <p:nvPr>
            <p:ph type="body" idx="2"/>
          </p:nvPr>
        </p:nvSpPr>
        <p:spPr>
          <a:xfrm>
            <a:off x="609600" y="1752600"/>
            <a:ext cx="3170312" cy="4700736"/>
          </a:xfrm>
        </p:spPr>
        <p:txBody>
          <a:bodyPr>
            <a:normAutofit fontScale="92500" lnSpcReduction="10000"/>
          </a:bodyPr>
          <a:lstStyle/>
          <a:p>
            <a:r>
              <a:rPr lang="en-US" b="1" u="sng" dirty="0" smtClean="0">
                <a:solidFill>
                  <a:schemeClr val="bg1"/>
                </a:solidFill>
                <a:hlinkClick r:id="rId2"/>
              </a:rPr>
              <a:t>Achilles</a:t>
            </a:r>
            <a:r>
              <a:rPr lang="en-US" b="1" dirty="0" smtClean="0"/>
              <a:t> was the strongest and most fearless warrior in the Greek war against the Trojans. As an infant his mother dipped him into the River Styx, which made him invulnerable everywhere but the heel by which she held him. For ten years Achilles was a great hero in the Trojan War. But in the end </a:t>
            </a:r>
            <a:r>
              <a:rPr lang="en-US" b="1" u="sng" dirty="0" smtClean="0">
                <a:hlinkClick r:id="rId3"/>
              </a:rPr>
              <a:t>Paris</a:t>
            </a:r>
            <a:r>
              <a:rPr lang="en-US" b="1" dirty="0" smtClean="0"/>
              <a:t>, son of the Trojan king, fatally wounded Achilles in the heel. Today, the tendon that connects the calf muscles to the heel bone is called the Achilles tendon, and a small but dangerous weakness is known as an “Achilles heel.”</a:t>
            </a:r>
            <a:endParaRPr lang="el-GR" b="1" dirty="0" smtClean="0"/>
          </a:p>
          <a:p>
            <a:endParaRPr lang="el-GR" b="1" dirty="0"/>
          </a:p>
        </p:txBody>
      </p:sp>
      <p:sp>
        <p:nvSpPr>
          <p:cNvPr id="3" name="2 - Θέση περιεχομένου"/>
          <p:cNvSpPr>
            <a:spLocks noGrp="1"/>
          </p:cNvSpPr>
          <p:nvPr>
            <p:ph sz="quarter" idx="1"/>
          </p:nvPr>
        </p:nvSpPr>
        <p:spPr>
          <a:xfrm>
            <a:off x="4355976" y="1752600"/>
            <a:ext cx="4407024" cy="4419600"/>
          </a:xfrm>
        </p:spPr>
        <p:txBody>
          <a:bodyPr/>
          <a:lstStyle/>
          <a:p>
            <a:endParaRPr lang="el-GR" dirty="0"/>
          </a:p>
        </p:txBody>
      </p:sp>
      <p:pic>
        <p:nvPicPr>
          <p:cNvPr id="3074" name="Picture 2" descr="C:\Users\l05\Desktop\eTwinning, Ancestors\φωτο Ε'1\IMG_20170314_115202_780.jpg"/>
          <p:cNvPicPr>
            <a:picLocks noChangeAspect="1" noChangeArrowheads="1"/>
          </p:cNvPicPr>
          <p:nvPr/>
        </p:nvPicPr>
        <p:blipFill>
          <a:blip r:embed="rId4" cstate="print"/>
          <a:srcRect/>
          <a:stretch>
            <a:fillRect/>
          </a:stretch>
        </p:blipFill>
        <p:spPr bwMode="auto">
          <a:xfrm>
            <a:off x="4355976" y="1404199"/>
            <a:ext cx="4147261" cy="545380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err="1" smtClean="0"/>
              <a:t>Theseus</a:t>
            </a:r>
            <a:r>
              <a:rPr lang="el-GR" dirty="0" smtClean="0"/>
              <a:t/>
            </a:r>
            <a:br>
              <a:rPr lang="el-GR" dirty="0" smtClean="0"/>
            </a:br>
            <a:endParaRPr lang="el-GR" dirty="0"/>
          </a:p>
        </p:txBody>
      </p:sp>
      <p:sp>
        <p:nvSpPr>
          <p:cNvPr id="4" name="3 - Θέση κειμένου"/>
          <p:cNvSpPr>
            <a:spLocks noGrp="1"/>
          </p:cNvSpPr>
          <p:nvPr>
            <p:ph type="body" idx="2"/>
          </p:nvPr>
        </p:nvSpPr>
        <p:spPr>
          <a:xfrm>
            <a:off x="251520" y="1628800"/>
            <a:ext cx="2592288" cy="5229200"/>
          </a:xfrm>
        </p:spPr>
        <p:txBody>
          <a:bodyPr>
            <a:noAutofit/>
          </a:bodyPr>
          <a:lstStyle/>
          <a:p>
            <a:r>
              <a:rPr lang="en-US" sz="1600" b="1" u="sng" dirty="0" err="1" smtClean="0">
                <a:hlinkClick r:id="rId2"/>
              </a:rPr>
              <a:t>Theseus</a:t>
            </a:r>
            <a:r>
              <a:rPr lang="en-US" sz="1600" b="1" dirty="0" smtClean="0"/>
              <a:t> was known for his triumph over numerous monsters, especially the </a:t>
            </a:r>
            <a:r>
              <a:rPr lang="en-US" sz="1600" b="1" u="sng" dirty="0" smtClean="0">
                <a:hlinkClick r:id="rId3"/>
              </a:rPr>
              <a:t>Minotaur</a:t>
            </a:r>
            <a:r>
              <a:rPr lang="en-US" sz="1600" b="1" dirty="0" smtClean="0"/>
              <a:t>, which lived in a labyrinth on the island of Crete. Every year the people of Athens had been forced to send fourteen young people for the Minotaur to eat alive. But </a:t>
            </a:r>
            <a:r>
              <a:rPr lang="en-US" sz="1600" b="1" dirty="0" err="1" smtClean="0"/>
              <a:t>Theseus</a:t>
            </a:r>
            <a:r>
              <a:rPr lang="en-US" sz="1600" b="1" dirty="0" smtClean="0"/>
              <a:t>, using a ball of magic thread from the princess </a:t>
            </a:r>
            <a:r>
              <a:rPr lang="en-US" sz="1600" b="1" u="sng" dirty="0" err="1" smtClean="0">
                <a:hlinkClick r:id="rId4"/>
              </a:rPr>
              <a:t>Ariadne</a:t>
            </a:r>
            <a:r>
              <a:rPr lang="en-US" sz="1600" b="1" dirty="0" smtClean="0"/>
              <a:t>, found his way in and out of the labyrinth and killed the beast. </a:t>
            </a:r>
            <a:r>
              <a:rPr lang="en-US" sz="1600" b="1" dirty="0" err="1" smtClean="0"/>
              <a:t>Theseus</a:t>
            </a:r>
            <a:r>
              <a:rPr lang="en-US" sz="1600" b="1" dirty="0" smtClean="0"/>
              <a:t> was the son of </a:t>
            </a:r>
            <a:r>
              <a:rPr lang="en-US" sz="1600" b="1" dirty="0" err="1" smtClean="0"/>
              <a:t>Aegeus</a:t>
            </a:r>
            <a:r>
              <a:rPr lang="en-US" sz="1600" b="1" dirty="0" smtClean="0"/>
              <a:t>, king of Athens. Later he became king of Athens and a famous warrior.</a:t>
            </a:r>
            <a:endParaRPr lang="el-GR" sz="1600" b="1" dirty="0" smtClean="0"/>
          </a:p>
          <a:p>
            <a:endParaRPr lang="el-GR" sz="1600" b="1" dirty="0"/>
          </a:p>
        </p:txBody>
      </p:sp>
      <p:sp>
        <p:nvSpPr>
          <p:cNvPr id="3" name="2 - Θέση περιεχομένου"/>
          <p:cNvSpPr>
            <a:spLocks noGrp="1"/>
          </p:cNvSpPr>
          <p:nvPr>
            <p:ph sz="quarter" idx="1"/>
          </p:nvPr>
        </p:nvSpPr>
        <p:spPr>
          <a:xfrm>
            <a:off x="2915816" y="1752600"/>
            <a:ext cx="5847184" cy="4419600"/>
          </a:xfrm>
        </p:spPr>
        <p:txBody>
          <a:bodyPr/>
          <a:lstStyle/>
          <a:p>
            <a:endParaRPr lang="el-GR" dirty="0"/>
          </a:p>
        </p:txBody>
      </p:sp>
      <p:pic>
        <p:nvPicPr>
          <p:cNvPr id="4098" name="Picture 2" descr="C:\Users\l05\Desktop\eTwinning, Ancestors\φωτο Ε'1\IMG_20170322_102149.jpg"/>
          <p:cNvPicPr>
            <a:picLocks noChangeAspect="1" noChangeArrowheads="1"/>
          </p:cNvPicPr>
          <p:nvPr/>
        </p:nvPicPr>
        <p:blipFill>
          <a:blip r:embed="rId5" cstate="print"/>
          <a:srcRect/>
          <a:stretch>
            <a:fillRect/>
          </a:stretch>
        </p:blipFill>
        <p:spPr bwMode="auto">
          <a:xfrm>
            <a:off x="2915816" y="1556792"/>
            <a:ext cx="6228184" cy="384774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Jason</a:t>
            </a:r>
            <a:r>
              <a:rPr lang="el-GR" dirty="0" smtClean="0"/>
              <a:t/>
            </a:r>
            <a:br>
              <a:rPr lang="el-GR" dirty="0" smtClean="0"/>
            </a:br>
            <a:endParaRPr lang="el-GR" dirty="0"/>
          </a:p>
        </p:txBody>
      </p:sp>
      <p:sp>
        <p:nvSpPr>
          <p:cNvPr id="4" name="3 - Θέση κειμένου"/>
          <p:cNvSpPr>
            <a:spLocks noGrp="1"/>
          </p:cNvSpPr>
          <p:nvPr>
            <p:ph type="body" idx="2"/>
          </p:nvPr>
        </p:nvSpPr>
        <p:spPr>
          <a:xfrm>
            <a:off x="609600" y="1752600"/>
            <a:ext cx="2810272" cy="4628728"/>
          </a:xfrm>
        </p:spPr>
        <p:txBody>
          <a:bodyPr>
            <a:normAutofit fontScale="92500" lnSpcReduction="10000"/>
          </a:bodyPr>
          <a:lstStyle/>
          <a:p>
            <a:r>
              <a:rPr lang="en-US" b="1" u="sng" dirty="0" smtClean="0">
                <a:hlinkClick r:id="rId2"/>
              </a:rPr>
              <a:t>Jason</a:t>
            </a:r>
            <a:r>
              <a:rPr lang="en-US" b="1" dirty="0" smtClean="0"/>
              <a:t> was the leader of the Argonauts, the 50 heroes who sailed in search of the Golden Fleece. Jason's uncle, </a:t>
            </a:r>
            <a:r>
              <a:rPr lang="en-US" b="1" dirty="0" err="1" smtClean="0"/>
              <a:t>Pelias</a:t>
            </a:r>
            <a:r>
              <a:rPr lang="en-US" b="1" dirty="0" smtClean="0"/>
              <a:t>, had stolen the kingdom that should belong to Jason. He promised to return it only if Jason would bring home the Golden Fleece—the wool from the magical winged ram. On their journey Jason and the Argonauts faced down many dangers. They ultimately captured the fleece with the help of the sorceress </a:t>
            </a:r>
            <a:r>
              <a:rPr lang="en-US" b="1" dirty="0" err="1" smtClean="0"/>
              <a:t>Medea</a:t>
            </a:r>
            <a:r>
              <a:rPr lang="en-US" b="1" dirty="0" smtClean="0"/>
              <a:t>, who became Jason's wife.</a:t>
            </a:r>
            <a:endParaRPr lang="el-GR" b="1" dirty="0"/>
          </a:p>
        </p:txBody>
      </p:sp>
      <p:sp>
        <p:nvSpPr>
          <p:cNvPr id="3" name="2 - Θέση περιεχομένου"/>
          <p:cNvSpPr>
            <a:spLocks noGrp="1"/>
          </p:cNvSpPr>
          <p:nvPr>
            <p:ph sz="quarter" idx="1"/>
          </p:nvPr>
        </p:nvSpPr>
        <p:spPr>
          <a:xfrm>
            <a:off x="3779912" y="1752600"/>
            <a:ext cx="4983088" cy="4419600"/>
          </a:xfrm>
        </p:spPr>
        <p:txBody>
          <a:bodyPr/>
          <a:lstStyle/>
          <a:p>
            <a:endParaRPr lang="el-GR" dirty="0"/>
          </a:p>
        </p:txBody>
      </p:sp>
      <p:pic>
        <p:nvPicPr>
          <p:cNvPr id="7170" name="Picture 2" descr="C:\Users\l05\Desktop\Jason.jpg"/>
          <p:cNvPicPr>
            <a:picLocks noChangeAspect="1" noChangeArrowheads="1"/>
          </p:cNvPicPr>
          <p:nvPr/>
        </p:nvPicPr>
        <p:blipFill>
          <a:blip r:embed="rId3" cstate="print"/>
          <a:srcRect/>
          <a:stretch>
            <a:fillRect/>
          </a:stretch>
        </p:blipFill>
        <p:spPr bwMode="auto">
          <a:xfrm>
            <a:off x="3659543" y="1556792"/>
            <a:ext cx="4574820" cy="345970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err="1" smtClean="0"/>
              <a:t>Bellerophontes</a:t>
            </a:r>
            <a:r>
              <a:rPr lang="en-US" dirty="0" smtClean="0"/>
              <a:t>   </a:t>
            </a:r>
            <a:r>
              <a:rPr lang="el-GR" dirty="0" smtClean="0"/>
              <a:t/>
            </a:r>
            <a:br>
              <a:rPr lang="el-GR" dirty="0" smtClean="0"/>
            </a:br>
            <a:endParaRPr lang="el-GR" dirty="0"/>
          </a:p>
        </p:txBody>
      </p:sp>
      <p:sp>
        <p:nvSpPr>
          <p:cNvPr id="4" name="3 - Θέση κειμένου"/>
          <p:cNvSpPr>
            <a:spLocks noGrp="1"/>
          </p:cNvSpPr>
          <p:nvPr>
            <p:ph type="body" idx="2"/>
          </p:nvPr>
        </p:nvSpPr>
        <p:spPr>
          <a:xfrm>
            <a:off x="107504" y="1556792"/>
            <a:ext cx="3240360" cy="5301208"/>
          </a:xfrm>
        </p:spPr>
        <p:txBody>
          <a:bodyPr>
            <a:noAutofit/>
          </a:bodyPr>
          <a:lstStyle/>
          <a:p>
            <a:r>
              <a:rPr lang="en-US" sz="1200" b="1" dirty="0" smtClean="0"/>
              <a:t>Son of Poseidon, he captured the winged horse </a:t>
            </a:r>
            <a:r>
              <a:rPr lang="en-US" sz="1200" b="1" u="sng" dirty="0" err="1" smtClean="0">
                <a:hlinkClick r:id="rId2"/>
              </a:rPr>
              <a:t>Pegasos</a:t>
            </a:r>
            <a:r>
              <a:rPr lang="en-US" sz="1200" b="1" dirty="0" smtClean="0"/>
              <a:t>. He was later exiled for the murder of a family member and journeyed to the court of King </a:t>
            </a:r>
            <a:r>
              <a:rPr lang="en-US" sz="1200" b="1" dirty="0" err="1" smtClean="0"/>
              <a:t>Proetus</a:t>
            </a:r>
            <a:r>
              <a:rPr lang="en-US" sz="1200" b="1" dirty="0" smtClean="0"/>
              <a:t> in Argos for purification. But </a:t>
            </a:r>
            <a:r>
              <a:rPr lang="en-US" sz="1200" b="1" dirty="0" err="1" smtClean="0"/>
              <a:t>Proetus</a:t>
            </a:r>
            <a:r>
              <a:rPr lang="en-US" sz="1200" b="1" dirty="0" smtClean="0"/>
              <a:t> sent him off to King </a:t>
            </a:r>
            <a:r>
              <a:rPr lang="en-US" sz="1200" b="1" dirty="0" err="1" smtClean="0"/>
              <a:t>Iobates</a:t>
            </a:r>
            <a:r>
              <a:rPr lang="en-US" sz="1200" b="1" dirty="0" smtClean="0"/>
              <a:t> in </a:t>
            </a:r>
            <a:r>
              <a:rPr lang="en-US" sz="1200" b="1" dirty="0" err="1" smtClean="0"/>
              <a:t>Lykia</a:t>
            </a:r>
            <a:r>
              <a:rPr lang="en-US" sz="1200" b="1" dirty="0" smtClean="0"/>
              <a:t> with a closed letter requesting the youth be put to death. </a:t>
            </a:r>
            <a:r>
              <a:rPr lang="en-US" sz="1200" b="1" dirty="0" err="1" smtClean="0"/>
              <a:t>Iobates</a:t>
            </a:r>
            <a:r>
              <a:rPr lang="en-US" sz="1200" b="1" dirty="0" smtClean="0"/>
              <a:t> commanded him to slay the fire-breathing </a:t>
            </a:r>
            <a:r>
              <a:rPr lang="en-US" sz="1200" b="1" u="sng" dirty="0" smtClean="0">
                <a:hlinkClick r:id="rId3"/>
              </a:rPr>
              <a:t>Chimera</a:t>
            </a:r>
            <a:r>
              <a:rPr lang="en-US" sz="1200" b="1" dirty="0" smtClean="0"/>
              <a:t> which was ravaging the land. He rode into battle against the beast on the back of </a:t>
            </a:r>
            <a:r>
              <a:rPr lang="en-US" sz="1200" b="1" dirty="0" err="1" smtClean="0"/>
              <a:t>Pegasos</a:t>
            </a:r>
            <a:r>
              <a:rPr lang="en-US" sz="1200" b="1" dirty="0" smtClean="0"/>
              <a:t> and slew it by driving a lead-tipped spear into its fiery gullet. The king then ordered him to subdue the barbarous </a:t>
            </a:r>
            <a:r>
              <a:rPr lang="en-US" sz="1200" b="1" dirty="0" err="1" smtClean="0"/>
              <a:t>Solymoi</a:t>
            </a:r>
            <a:r>
              <a:rPr lang="en-US" sz="1200" b="1" dirty="0" smtClean="0"/>
              <a:t> tribe, and later the </a:t>
            </a:r>
            <a:r>
              <a:rPr lang="en-US" sz="1200" b="1" dirty="0" err="1" smtClean="0"/>
              <a:t>Amazones</a:t>
            </a:r>
            <a:r>
              <a:rPr lang="en-US" sz="1200" b="1" dirty="0" smtClean="0"/>
              <a:t>, but again he  proved victorious. Finally, </a:t>
            </a:r>
            <a:r>
              <a:rPr lang="en-US" sz="1200" b="1" dirty="0" err="1" smtClean="0"/>
              <a:t>Iobates</a:t>
            </a:r>
            <a:r>
              <a:rPr lang="en-US" sz="1200" b="1" dirty="0" smtClean="0"/>
              <a:t> commanded his guards to ambush and kill the youth, but he slew them all. The king was forced to acknowledge that </a:t>
            </a:r>
            <a:r>
              <a:rPr lang="en-US" sz="1200" b="1" dirty="0" err="1" smtClean="0"/>
              <a:t>Bellerophontes</a:t>
            </a:r>
            <a:r>
              <a:rPr lang="en-US" sz="1200" b="1" dirty="0" smtClean="0"/>
              <a:t> must be the son of a god and welcomed him into his house as his son-in-law and heir. Despite all of his successes, </a:t>
            </a:r>
            <a:r>
              <a:rPr lang="en-US" sz="1200" b="1" dirty="0" err="1" smtClean="0"/>
              <a:t>Bellerophontes</a:t>
            </a:r>
            <a:r>
              <a:rPr lang="en-US" sz="1200" b="1" dirty="0" smtClean="0"/>
              <a:t> was still not satisfied and sought to ascend to mount Olympus, where the Gods lived, on the back of </a:t>
            </a:r>
            <a:r>
              <a:rPr lang="en-US" sz="1200" b="1" dirty="0" err="1" smtClean="0"/>
              <a:t>Pegasos</a:t>
            </a:r>
            <a:r>
              <a:rPr lang="en-US" sz="1200" b="1" dirty="0" smtClean="0"/>
              <a:t>. Zeus was angered and sent a gadfly to sting the horse, causing it to buck and cast the hero back down to earth. After this he wandered the world alone, despised by both gods and men.</a:t>
            </a:r>
            <a:endParaRPr lang="el-GR" sz="1200" b="1" dirty="0" smtClean="0"/>
          </a:p>
          <a:p>
            <a:endParaRPr lang="el-GR" sz="1200" b="1" dirty="0"/>
          </a:p>
        </p:txBody>
      </p:sp>
      <p:sp>
        <p:nvSpPr>
          <p:cNvPr id="3" name="2 - Θέση περιεχομένου"/>
          <p:cNvSpPr>
            <a:spLocks noGrp="1"/>
          </p:cNvSpPr>
          <p:nvPr>
            <p:ph sz="quarter" idx="1"/>
          </p:nvPr>
        </p:nvSpPr>
        <p:spPr>
          <a:xfrm>
            <a:off x="3419872" y="1752600"/>
            <a:ext cx="5343128" cy="4419600"/>
          </a:xfrm>
        </p:spPr>
        <p:txBody>
          <a:bodyPr/>
          <a:lstStyle/>
          <a:p>
            <a:endParaRPr lang="el-GR" dirty="0"/>
          </a:p>
        </p:txBody>
      </p:sp>
      <p:pic>
        <p:nvPicPr>
          <p:cNvPr id="6146" name="Picture 2" descr="C:\Users\l05\Desktop\eTwinning, Ancestors\φωτο Ε'1\IMG_20170314_114737_679.jpg"/>
          <p:cNvPicPr>
            <a:picLocks noChangeAspect="1" noChangeArrowheads="1"/>
          </p:cNvPicPr>
          <p:nvPr/>
        </p:nvPicPr>
        <p:blipFill>
          <a:blip r:embed="rId4" cstate="print"/>
          <a:srcRect/>
          <a:stretch>
            <a:fillRect/>
          </a:stretch>
        </p:blipFill>
        <p:spPr bwMode="auto">
          <a:xfrm>
            <a:off x="3419872" y="1841700"/>
            <a:ext cx="5600297" cy="396550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err="1" smtClean="0"/>
              <a:t>Perseus</a:t>
            </a:r>
            <a:r>
              <a:rPr lang="el-GR" dirty="0" smtClean="0"/>
              <a:t/>
            </a:r>
            <a:br>
              <a:rPr lang="el-GR" dirty="0" smtClean="0"/>
            </a:br>
            <a:endParaRPr lang="el-GR" dirty="0"/>
          </a:p>
        </p:txBody>
      </p:sp>
      <p:sp>
        <p:nvSpPr>
          <p:cNvPr id="4" name="3 - Θέση κειμένου"/>
          <p:cNvSpPr>
            <a:spLocks noGrp="1"/>
          </p:cNvSpPr>
          <p:nvPr>
            <p:ph type="body" idx="2"/>
          </p:nvPr>
        </p:nvSpPr>
        <p:spPr>
          <a:xfrm>
            <a:off x="251520" y="1752600"/>
            <a:ext cx="2952328" cy="4700736"/>
          </a:xfrm>
        </p:spPr>
        <p:txBody>
          <a:bodyPr>
            <a:normAutofit fontScale="77500" lnSpcReduction="20000"/>
          </a:bodyPr>
          <a:lstStyle/>
          <a:p>
            <a:r>
              <a:rPr lang="en-US" b="1" dirty="0" smtClean="0"/>
              <a:t>The son of </a:t>
            </a:r>
            <a:r>
              <a:rPr lang="en-US" b="1" u="sng" dirty="0" smtClean="0">
                <a:hlinkClick r:id="rId2"/>
              </a:rPr>
              <a:t>Zeus</a:t>
            </a:r>
            <a:r>
              <a:rPr lang="en-US" b="1" dirty="0" smtClean="0"/>
              <a:t> and the </a:t>
            </a:r>
            <a:r>
              <a:rPr lang="en-US" b="1" dirty="0" err="1" smtClean="0"/>
              <a:t>Argive</a:t>
            </a:r>
            <a:r>
              <a:rPr lang="en-US" b="1" dirty="0" smtClean="0"/>
              <a:t> princess </a:t>
            </a:r>
            <a:r>
              <a:rPr lang="en-US" b="1" u="sng" dirty="0" err="1" smtClean="0">
                <a:hlinkClick r:id="rId3"/>
              </a:rPr>
              <a:t>Danae</a:t>
            </a:r>
            <a:r>
              <a:rPr lang="en-US" b="1" dirty="0" smtClean="0"/>
              <a:t>, </a:t>
            </a:r>
            <a:r>
              <a:rPr lang="en-US" b="1" dirty="0" err="1" smtClean="0"/>
              <a:t>Perseus</a:t>
            </a:r>
            <a:r>
              <a:rPr lang="en-US" b="1" dirty="0" smtClean="0"/>
              <a:t> completed dangerous feats with his quick thinking and talents as a warrior. Most famous was his slaying of the Gorgon </a:t>
            </a:r>
            <a:r>
              <a:rPr lang="en-US" b="1" u="sng" dirty="0" smtClean="0">
                <a:hlinkClick r:id="rId4"/>
              </a:rPr>
              <a:t>Medusa</a:t>
            </a:r>
            <a:r>
              <a:rPr lang="en-US" b="1" dirty="0" smtClean="0"/>
              <a:t>. Because looking directly at the monstrous Medusa would turn a man to stone, </a:t>
            </a:r>
            <a:r>
              <a:rPr lang="en-US" b="1" u="sng" dirty="0" err="1" smtClean="0">
                <a:hlinkClick r:id="rId5"/>
              </a:rPr>
              <a:t>Perseus</a:t>
            </a:r>
            <a:r>
              <a:rPr lang="en-US" b="1" dirty="0" smtClean="0"/>
              <a:t> killed her while watching her reflection in a mirror. After beheading the </a:t>
            </a:r>
            <a:r>
              <a:rPr lang="en-US" b="1" u="sng" dirty="0" smtClean="0">
                <a:hlinkClick r:id="rId6"/>
              </a:rPr>
              <a:t>Gorgon</a:t>
            </a:r>
            <a:r>
              <a:rPr lang="en-US" b="1" dirty="0" smtClean="0"/>
              <a:t> with his sword he kept her head in his satchel. Later, to save the </a:t>
            </a:r>
            <a:r>
              <a:rPr lang="en-US" b="1" dirty="0" err="1" smtClean="0"/>
              <a:t>Aethiopian</a:t>
            </a:r>
            <a:r>
              <a:rPr lang="en-US" b="1" dirty="0" smtClean="0"/>
              <a:t> princess </a:t>
            </a:r>
            <a:r>
              <a:rPr lang="en-US" b="1" u="sng" dirty="0" smtClean="0">
                <a:hlinkClick r:id="rId7"/>
              </a:rPr>
              <a:t>Andromeda</a:t>
            </a:r>
            <a:r>
              <a:rPr lang="en-US" b="1" dirty="0" smtClean="0"/>
              <a:t>, chained to a rock as a sacrifice to a </a:t>
            </a:r>
            <a:r>
              <a:rPr lang="en-US" b="1" u="sng" dirty="0" smtClean="0">
                <a:hlinkClick r:id="rId8"/>
              </a:rPr>
              <a:t>sea-monster</a:t>
            </a:r>
            <a:r>
              <a:rPr lang="en-US" b="1" dirty="0" smtClean="0"/>
              <a:t>, from being eaten by the monster, </a:t>
            </a:r>
            <a:r>
              <a:rPr lang="en-US" b="1" dirty="0" err="1" smtClean="0"/>
              <a:t>Perseus</a:t>
            </a:r>
            <a:r>
              <a:rPr lang="en-US" b="1" dirty="0" smtClean="0"/>
              <a:t> pulled out Medusa's head and turned the creature to stone. He brought her with him back to Greece as his bride. </a:t>
            </a:r>
            <a:r>
              <a:rPr lang="en-US" b="1" dirty="0" err="1" smtClean="0"/>
              <a:t>Perseus</a:t>
            </a:r>
            <a:r>
              <a:rPr lang="en-US" b="1" dirty="0" smtClean="0"/>
              <a:t> was the ancestor of the royal houses of Mycenae and Sparta. His most famous descendant was Hercules.</a:t>
            </a:r>
            <a:endParaRPr lang="el-GR" b="1" dirty="0" smtClean="0"/>
          </a:p>
          <a:p>
            <a:endParaRPr lang="el-GR" b="1" dirty="0"/>
          </a:p>
        </p:txBody>
      </p:sp>
      <p:sp>
        <p:nvSpPr>
          <p:cNvPr id="3" name="2 - Θέση περιεχομένου"/>
          <p:cNvSpPr>
            <a:spLocks noGrp="1"/>
          </p:cNvSpPr>
          <p:nvPr>
            <p:ph sz="quarter" idx="1"/>
          </p:nvPr>
        </p:nvSpPr>
        <p:spPr>
          <a:xfrm>
            <a:off x="3419872" y="1844824"/>
            <a:ext cx="5724128" cy="4176464"/>
          </a:xfrm>
        </p:spPr>
        <p:txBody>
          <a:bodyPr/>
          <a:lstStyle/>
          <a:p>
            <a:endParaRPr lang="el-GR" dirty="0"/>
          </a:p>
        </p:txBody>
      </p:sp>
      <p:pic>
        <p:nvPicPr>
          <p:cNvPr id="5122" name="Picture 2" descr="C:\Users\l05\Desktop\eTwinning, Ancestors\φωτο Ε'1\IMG_20170314_114159_108.jpg"/>
          <p:cNvPicPr>
            <a:picLocks noChangeAspect="1" noChangeArrowheads="1"/>
          </p:cNvPicPr>
          <p:nvPr/>
        </p:nvPicPr>
        <p:blipFill>
          <a:blip r:embed="rId9" cstate="print"/>
          <a:srcRect/>
          <a:stretch>
            <a:fillRect/>
          </a:stretch>
        </p:blipFill>
        <p:spPr bwMode="auto">
          <a:xfrm>
            <a:off x="3419872" y="1844824"/>
            <a:ext cx="5618821" cy="414111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4" name="3 - Θέση κειμένου"/>
          <p:cNvSpPr>
            <a:spLocks noGrp="1"/>
          </p:cNvSpPr>
          <p:nvPr>
            <p:ph type="body" idx="2"/>
          </p:nvPr>
        </p:nvSpPr>
        <p:spPr>
          <a:xfrm>
            <a:off x="609600" y="1752600"/>
            <a:ext cx="1600200" cy="4484712"/>
          </a:xfrm>
        </p:spPr>
        <p:txBody>
          <a:bodyPr/>
          <a:lstStyle/>
          <a:p>
            <a:endParaRPr lang="el-GR" dirty="0"/>
          </a:p>
        </p:txBody>
      </p:sp>
      <p:sp>
        <p:nvSpPr>
          <p:cNvPr id="3" name="2 - Θέση περιεχομένου"/>
          <p:cNvSpPr>
            <a:spLocks noGrp="1"/>
          </p:cNvSpPr>
          <p:nvPr>
            <p:ph sz="quarter" idx="1"/>
          </p:nvPr>
        </p:nvSpPr>
        <p:spPr/>
        <p:txBody>
          <a:bodyPr/>
          <a:lstStyle/>
          <a:p>
            <a:endParaRPr lang="el-GR"/>
          </a:p>
        </p:txBody>
      </p:sp>
      <p:pic>
        <p:nvPicPr>
          <p:cNvPr id="8194" name="Picture 2" descr="C:\Users\l05\Desktop\images.jpg"/>
          <p:cNvPicPr>
            <a:picLocks noChangeAspect="1" noChangeArrowheads="1"/>
          </p:cNvPicPr>
          <p:nvPr/>
        </p:nvPicPr>
        <p:blipFill>
          <a:blip r:embed="rId2" cstate="print"/>
          <a:srcRect/>
          <a:stretch>
            <a:fillRect/>
          </a:stretch>
        </p:blipFill>
        <p:spPr bwMode="auto">
          <a:xfrm>
            <a:off x="2339753" y="1772816"/>
            <a:ext cx="6480720" cy="444177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22</TotalTime>
  <Words>73</Words>
  <Application>Microsoft Office PowerPoint</Application>
  <PresentationFormat>Προβολή στην οθόνη (4:3)</PresentationFormat>
  <Paragraphs>16</Paragraphs>
  <Slides>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Διάμεσος</vt:lpstr>
      <vt:lpstr>          23rd Primary school of thessaloniki – greece       -  LET’S TALK ABOUT OUR ANCESTORS </vt:lpstr>
      <vt:lpstr>Heroes  </vt:lpstr>
      <vt:lpstr>Hercules (Herakles) </vt:lpstr>
      <vt:lpstr>Achilles </vt:lpstr>
      <vt:lpstr>Theseus </vt:lpstr>
      <vt:lpstr>Jason </vt:lpstr>
      <vt:lpstr>Bellerophontes    </vt:lpstr>
      <vt:lpstr>Perseus </vt:lpstr>
      <vt:lpstr>Διαφάνεια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pc394</dc:creator>
  <cp:lastModifiedBy>pc394</cp:lastModifiedBy>
  <cp:revision>5</cp:revision>
  <dcterms:created xsi:type="dcterms:W3CDTF">2017-03-23T07:03:28Z</dcterms:created>
  <dcterms:modified xsi:type="dcterms:W3CDTF">2017-04-03T05:47:42Z</dcterms:modified>
</cp:coreProperties>
</file>