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9" r:id="rId8"/>
    <p:sldId id="280" r:id="rId9"/>
    <p:sldId id="282" r:id="rId10"/>
    <p:sldId id="281" r:id="rId11"/>
    <p:sldId id="286" r:id="rId12"/>
    <p:sldId id="284" r:id="rId13"/>
    <p:sldId id="274" r:id="rId14"/>
    <p:sldId id="283" r:id="rId15"/>
    <p:sldId id="257" r:id="rId16"/>
    <p:sldId id="285" r:id="rId17"/>
    <p:sldId id="263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35"/>
    <a:srgbClr val="3CE44C"/>
    <a:srgbClr val="001848"/>
    <a:srgbClr val="0011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USER\Τα έγγραφά μου\Οι εικόνες μου\ΘΕΣΣΑΛΟΝΙΚΗ\10710629_365055456992919_83842478088855462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429684" cy="457203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958166" cy="335758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23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RD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PRIMARY SCHOOL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Thessaloniki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Greece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748464" cy="4438846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>
                <a:solidFill>
                  <a:srgbClr val="FFFF00"/>
                </a:solidFill>
              </a:rPr>
              <a:t>                             </a:t>
            </a:r>
          </a:p>
          <a:p>
            <a:pPr>
              <a:buFontTx/>
              <a:buChar char="-"/>
            </a:pPr>
            <a:endParaRPr lang="en-US" sz="3500" b="1" dirty="0" smtClean="0">
              <a:solidFill>
                <a:srgbClr val="001848"/>
              </a:solidFill>
            </a:endParaRPr>
          </a:p>
          <a:p>
            <a:pPr>
              <a:buFontTx/>
              <a:buChar char="-"/>
            </a:pPr>
            <a:endParaRPr lang="en-US" sz="3500" b="1" dirty="0" smtClean="0">
              <a:solidFill>
                <a:srgbClr val="001848"/>
              </a:solidFill>
            </a:endParaRPr>
          </a:p>
          <a:p>
            <a:r>
              <a:rPr lang="en-US" sz="5100" b="1" dirty="0" smtClean="0">
                <a:solidFill>
                  <a:srgbClr val="DEEB35"/>
                </a:solidFill>
              </a:rPr>
              <a:t>- Talking   about </a:t>
            </a:r>
          </a:p>
          <a:p>
            <a:pPr>
              <a:buFontTx/>
              <a:buChar char="-"/>
            </a:pPr>
            <a:r>
              <a:rPr lang="en-US" sz="5100" b="1" dirty="0" smtClean="0">
                <a:solidFill>
                  <a:srgbClr val="DEEB35"/>
                </a:solidFill>
              </a:rPr>
              <a:t>    Our   Ancestors</a:t>
            </a:r>
          </a:p>
        </p:txBody>
      </p:sp>
      <p:pic>
        <p:nvPicPr>
          <p:cNvPr id="8" name="Picture 3" descr="C:\Documents and Settings\USER\Τα έγγραφά μου\ΣΤ΄2-eTwinning, new\εικόνες eT\greece-flag120417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56176" y="3645025"/>
            <a:ext cx="2664295" cy="1656184"/>
          </a:xfrm>
          <a:prstGeom prst="rect">
            <a:avLst/>
          </a:prstGeom>
          <a:noFill/>
        </p:spPr>
      </p:pic>
      <p:pic>
        <p:nvPicPr>
          <p:cNvPr id="1026" name="Picture 2" descr="C:\Users\L02\Desktop\logo_eT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517232"/>
            <a:ext cx="381642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Its population </a:t>
            </a:r>
            <a:r>
              <a:rPr lang="en-US" sz="4000" dirty="0" err="1" smtClean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nowdays</a:t>
            </a:r>
            <a:r>
              <a:rPr lang="en-US" sz="4000" dirty="0" smtClean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is more than 800.000 people.</a:t>
            </a:r>
            <a:endParaRPr lang="el-GR" sz="4000" dirty="0">
              <a:solidFill>
                <a:srgbClr val="92D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6" descr="C:\Documents and Settings\USER\Τα έγγραφά μου\Οι εικόνες μου\ΘΕΣΣΑΛΟΝΙΚΗ\10521734_359375800894218_3242445145474047161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16832"/>
            <a:ext cx="4643470" cy="4155374"/>
          </a:xfrm>
          <a:prstGeom prst="rect">
            <a:avLst/>
          </a:prstGeom>
          <a:noFill/>
        </p:spPr>
      </p:pic>
      <p:pic>
        <p:nvPicPr>
          <p:cNvPr id="5" name="Picture 2" descr="C:\Documents and Settings\USER\Τα έγγραφά μου\Οι εικόνες μου\ΘΕΣΣΑΛΟΝΙΚΗ\10698522_358069201024878_250757560141979816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857628"/>
            <a:ext cx="3096344" cy="2523700"/>
          </a:xfrm>
          <a:prstGeom prst="rect">
            <a:avLst/>
          </a:prstGeom>
          <a:noFill/>
        </p:spPr>
      </p:pic>
      <p:pic>
        <p:nvPicPr>
          <p:cNvPr id="6" name="Picture 3" descr="C:\Documents and Settings\USER\Επιφάνεια εργασίας\pirgosotethessaloni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428736"/>
            <a:ext cx="3786214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907704" y="836712"/>
            <a:ext cx="5328592" cy="58092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098" name="Picture 2" descr="C:\Documents and Settings\USER\Επιφάνεια εργασίας\παραλία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848872" cy="5665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Τ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his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is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our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neighbourhood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,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Ano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Toumba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.</a:t>
            </a:r>
            <a:endParaRPr lang="el-GR" sz="2800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\Επιφάνεια εργασίας\γήπεδο παο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214422"/>
            <a:ext cx="3214710" cy="2357454"/>
          </a:xfrm>
          <a:prstGeom prst="rect">
            <a:avLst/>
          </a:prstGeom>
          <a:noFill/>
        </p:spPr>
      </p:pic>
      <p:pic>
        <p:nvPicPr>
          <p:cNvPr id="2051" name="Picture 3" descr="C:\Documents and Settings\USER\Επιφάνεια εργασίας\αγ. βαρβάρ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00174"/>
            <a:ext cx="2786082" cy="2071702"/>
          </a:xfrm>
          <a:prstGeom prst="rect">
            <a:avLst/>
          </a:prstGeom>
          <a:noFill/>
        </p:spPr>
      </p:pic>
      <p:pic>
        <p:nvPicPr>
          <p:cNvPr id="2052" name="Picture 4" descr="C:\Documents and Settings\USER\Επιφάνεια εργασίας\LamprakiMalakopi.jpe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929066"/>
            <a:ext cx="3286148" cy="2286016"/>
          </a:xfrm>
          <a:prstGeom prst="rect">
            <a:avLst/>
          </a:prstGeom>
          <a:noFill/>
        </p:spPr>
      </p:pic>
      <p:pic>
        <p:nvPicPr>
          <p:cNvPr id="2053" name="Picture 5" descr="C:\Documents and Settings\USER\Επιφάνεια εργασίας\250px-Plateia_Toumpa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857628"/>
            <a:ext cx="321471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Επιφάνεια εργασίας\23di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1604" y="2071678"/>
            <a:ext cx="5929354" cy="392909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sz="44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And this is our school, </a:t>
            </a:r>
            <a:r>
              <a:rPr lang="en-US" sz="4400" dirty="0" smtClean="0">
                <a:solidFill>
                  <a:srgbClr val="00B0F0"/>
                </a:solidFill>
              </a:rPr>
              <a:t/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 smtClean="0">
                <a:solidFill>
                  <a:srgbClr val="00B0F0"/>
                </a:solidFill>
              </a:rPr>
              <a:t>the 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23</a:t>
            </a:r>
            <a:r>
              <a:rPr lang="en-US" sz="440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rd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 Primary School </a:t>
            </a:r>
            <a:r>
              <a:rPr lang="en-US" sz="4400" dirty="0" smtClean="0">
                <a:solidFill>
                  <a:srgbClr val="00B0F0"/>
                </a:solidFill>
              </a:rPr>
              <a:t/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 smtClean="0"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of Thessaloniki</a:t>
            </a:r>
            <a:r>
              <a:rPr lang="en-US" sz="4400" dirty="0" smtClean="0">
                <a:solidFill>
                  <a:srgbClr val="00B0F0"/>
                </a:solidFill>
              </a:rPr>
              <a:t>.</a:t>
            </a:r>
            <a:endParaRPr lang="el-GR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Our school has</a:t>
            </a:r>
            <a:r>
              <a:rPr lang="el-GR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250 </a:t>
            </a:r>
            <a:r>
              <a:rPr lang="en-US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pupils </a:t>
            </a:r>
            <a:br>
              <a:rPr lang="en-US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</a:br>
            <a:r>
              <a:rPr lang="en-US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and  28  teachers. </a:t>
            </a:r>
            <a:endParaRPr lang="el-GR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1026" name="Picture 2" descr="C:\Documents and Settings\USER\Επιφάνεια εργασίας\Φωτογραφία0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929090" cy="4786346"/>
          </a:xfrm>
          <a:prstGeom prst="rect">
            <a:avLst/>
          </a:prstGeom>
          <a:noFill/>
        </p:spPr>
      </p:pic>
      <p:pic>
        <p:nvPicPr>
          <p:cNvPr id="1027" name="Picture 3" descr="C:\Documents and Settings\USER\Επιφάνεια εργασίας\Φωτογραφία0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428868"/>
            <a:ext cx="4286280" cy="328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/>
            </a:scene3d>
            <a:sp3d extrusionH="57150" prstMaterial="softEdge">
              <a:bevelT w="25400" h="25400" prst="slope"/>
            </a:sp3d>
          </a:bodyPr>
          <a:lstStyle/>
          <a:p>
            <a:pPr algn="ctr"/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And we are the 1</a:t>
            </a:r>
            <a:r>
              <a:rPr lang="en-US" sz="4000" baseline="30000" dirty="0" smtClean="0">
                <a:solidFill>
                  <a:schemeClr val="accent4">
                    <a:lumMod val="75000"/>
                  </a:schemeClr>
                </a:solidFill>
              </a:rPr>
              <a:t>st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 class </a:t>
            </a:r>
            <a:b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of the 5</a:t>
            </a:r>
            <a:r>
              <a:rPr lang="en-US" sz="4000" baseline="30000" dirty="0" smtClean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 grade.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endParaRPr lang="el-GR" sz="4000" dirty="0">
              <a:solidFill>
                <a:srgbClr val="FFFF00"/>
              </a:solidFill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7" name="Picture 3" descr="C:\Documents and Settings\USER\Επιφάνεια εργασίας\thumbnail_IMG_20161025_1037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031140" cy="452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USER\Επιφάνεια εργασίας\thumbnail_IMG_20161021_131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2220921" cy="3944356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11</a:t>
            </a:r>
            <a:r>
              <a:rPr lang="en-US" sz="2400" b="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girls and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13</a:t>
            </a:r>
            <a:r>
              <a:rPr lang="en-US" sz="2400" b="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boys,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n-US" sz="2400" b="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basic teacher (responsible for language  &amp;  literature , </a:t>
            </a:r>
            <a:r>
              <a:rPr lang="en-US" sz="2400" b="0" dirty="0" err="1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maths</a:t>
            </a:r>
            <a:r>
              <a:rPr lang="en-US" sz="2400" b="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, physics , history  </a:t>
            </a:r>
            <a:r>
              <a:rPr lang="en-US" sz="2400" b="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400" b="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400" b="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and </a:t>
            </a:r>
            <a:r>
              <a:rPr lang="en-US" sz="2400" b="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religion), and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r>
              <a:rPr lang="en-US" sz="2400" b="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supporting teachers ( for </a:t>
            </a:r>
            <a:r>
              <a:rPr lang="en-US" sz="2400" b="0" dirty="0" err="1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english</a:t>
            </a:r>
            <a:r>
              <a:rPr lang="en-US" sz="2400" b="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language, athletics , informatics , music  &amp;  art ) </a:t>
            </a:r>
            <a:endParaRPr lang="el-GR" sz="2400" b="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</p:txBody>
      </p:sp>
      <p:pic>
        <p:nvPicPr>
          <p:cNvPr id="2050" name="Picture 2" descr="C:\Documents and Settings\USER\Επιφάνεια εργασίας\thumbnail_IMG_20161025_082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231913" cy="2503488"/>
          </a:xfrm>
          <a:prstGeom prst="rect">
            <a:avLst/>
          </a:prstGeom>
          <a:noFill/>
        </p:spPr>
      </p:pic>
      <p:pic>
        <p:nvPicPr>
          <p:cNvPr id="2051" name="Picture 3" descr="C:\Documents and Settings\USER\Επιφάνεια εργασίας\thumbnail_IMG_20161024_1051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571612"/>
            <a:ext cx="3929090" cy="2098738"/>
          </a:xfrm>
          <a:prstGeom prst="rect">
            <a:avLst/>
          </a:prstGeom>
          <a:noFill/>
        </p:spPr>
      </p:pic>
      <p:pic>
        <p:nvPicPr>
          <p:cNvPr id="2052" name="Picture 4" descr="C:\Documents and Settings\USER\Επιφάνεια εργασίας\thumbnail_IMG_20161025_0853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9318" y="3643314"/>
            <a:ext cx="5094682" cy="2868627"/>
          </a:xfrm>
          <a:prstGeom prst="rect">
            <a:avLst/>
          </a:prstGeom>
          <a:noFill/>
        </p:spPr>
      </p:pic>
      <p:pic>
        <p:nvPicPr>
          <p:cNvPr id="2055" name="Picture 7" descr="C:\Documents and Settings\USER\Επιφάνεια εργασίας\thumbnail_IMG_20161021_1310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3857628"/>
            <a:ext cx="2315414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bliqueBottomRigh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37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sz="37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7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We hope we’ll all have a nice collaboration in our project</a:t>
            </a:r>
            <a:r>
              <a:rPr lang="en-US" sz="370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, </a:t>
            </a:r>
            <a:br>
              <a:rPr lang="en-US" sz="370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70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  <a:r>
              <a:rPr lang="en-US" sz="3700" i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Talking about our Ancestors</a:t>
            </a:r>
            <a:r>
              <a:rPr lang="en-US" sz="37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”.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endParaRPr lang="el-GR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8195" name="Picture 3" descr="C:\Documents and Settings\USER\Επιφάνεια εργασίας\εικόνες για ppt\sun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28092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Επιφάνεια εργασίας\εικόνες για ppt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71612"/>
            <a:ext cx="3672408" cy="3009516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4246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smtClean="0">
                <a:solidFill>
                  <a:srgbClr val="00B050"/>
                </a:solidFill>
              </a:rPr>
              <a:t>GREETINGS   FROM   </a:t>
            </a:r>
            <a:r>
              <a:rPr lang="en-US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GREECE</a:t>
            </a:r>
            <a:r>
              <a:rPr lang="en-US" dirty="0" smtClean="0">
                <a:solidFill>
                  <a:srgbClr val="00B050"/>
                </a:solidFill>
              </a:rPr>
              <a:t>      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sz="3600" dirty="0" smtClean="0">
                <a:solidFill>
                  <a:srgbClr val="00B050"/>
                </a:solidFill>
              </a:rPr>
              <a:t>a part of South-East Europe.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		</a:t>
            </a:r>
            <a:r>
              <a:rPr lang="en-US" sz="27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	</a:t>
            </a:r>
            <a:br>
              <a:rPr lang="en-US" sz="27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			 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</a:t>
            </a:r>
            <a:b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7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/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l-GR" sz="2000" dirty="0"/>
          </a:p>
        </p:txBody>
      </p:sp>
      <p:pic>
        <p:nvPicPr>
          <p:cNvPr id="5" name="Picture 2" descr="C:\Documents and Settings\USER\Επιφάνεια εργασίας\εικόνες για ppt\73796-makedon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76872"/>
            <a:ext cx="2880320" cy="2938078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0" y="4221088"/>
            <a:ext cx="26277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000364" y="5429264"/>
            <a:ext cx="5857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We live in Northern Greece, 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in the region of </a:t>
            </a:r>
            <a:r>
              <a:rPr lang="en-US" sz="3200" b="1" dirty="0" smtClean="0">
                <a:solidFill>
                  <a:srgbClr val="00B050"/>
                </a:solidFill>
              </a:rPr>
              <a:t>Macedonia</a:t>
            </a:r>
            <a:r>
              <a:rPr lang="en-US" sz="3200" dirty="0" smtClean="0">
                <a:solidFill>
                  <a:srgbClr val="00B050"/>
                </a:solidFill>
              </a:rPr>
              <a:t>.</a:t>
            </a:r>
            <a:endParaRPr lang="el-GR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Επιφάνεια εργασίας\εικόνες για ppt\thessaloniki-sunri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4744" y="2060848"/>
            <a:ext cx="5214974" cy="424847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5" name="Picture 4" descr="C:\Documents and Settings\USER\Επιφάνεια εργασίας\εικόνες για ppt\map_greece_thesnik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2963158" cy="309634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4786314" y="571480"/>
            <a:ext cx="4071966" cy="2554545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Thessaloniki is a big and ancient </a:t>
            </a:r>
            <a:r>
              <a:rPr lang="en-US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greek</a:t>
            </a: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city.</a:t>
            </a:r>
            <a:endParaRPr lang="el-GR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85720" y="500042"/>
            <a:ext cx="5008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Our city is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Thessaloniki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el-GR" sz="3600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Επιφάνεια εργασίας\εικόνες για ppt\thessaloniki-statue-alexander-gre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214290"/>
            <a:ext cx="8572560" cy="6357981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Thessaloniki was established by king </a:t>
            </a:r>
            <a:r>
              <a:rPr lang="en-US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Cassander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of ancient Macedonia, in </a:t>
            </a:r>
            <a:r>
              <a:rPr lang="en-US" u="sng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315 BC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. </a:t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/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He gave our city his wife’s name, who was a sister of 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Alexander the Great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and daughter of king 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Philip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.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l-G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/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/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Thessaloniki  remained  a  big and famous city through three empires</a:t>
            </a:r>
            <a:r>
              <a:rPr lang="el-GR" sz="440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Roman, Byzantine and Ottoman.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6" name="lightboxImage" descr="anaktorogaleriou_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500570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USER\Επιφάνεια εργασίας\εικόνες για ppt\κάστρα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643570" y="2500307"/>
            <a:ext cx="3071834" cy="1857388"/>
          </a:xfrm>
          <a:prstGeom prst="rect">
            <a:avLst/>
          </a:prstGeom>
          <a:noFill/>
        </p:spPr>
      </p:pic>
      <p:pic>
        <p:nvPicPr>
          <p:cNvPr id="10" name="Picture 2" descr="C:\Documents and Settings\USER\Επιφάνεια εργασίας\εικόνες για ppt\151195-Whitet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80928"/>
            <a:ext cx="500066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There are many ancient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greek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and roman remains, ruins and buildings, </a:t>
            </a:r>
            <a:endParaRPr lang="el-GR" sz="4000" dirty="0"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2" descr="C:\Documents and Settings\USER\Επιφάνεια εργασίας\εικόνες για ppt\thessaloniki-kam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57430"/>
            <a:ext cx="5040560" cy="3857652"/>
          </a:xfrm>
          <a:prstGeom prst="rect">
            <a:avLst/>
          </a:prstGeom>
          <a:noFill/>
        </p:spPr>
      </p:pic>
      <p:pic>
        <p:nvPicPr>
          <p:cNvPr id="1026" name="Picture 2" descr="C:\Users\user05\Desktop\images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96952"/>
            <a:ext cx="345638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and  many  byzantine  churches.</a:t>
            </a:r>
            <a:endParaRPr lang="el-GR" dirty="0">
              <a:solidFill>
                <a:schemeClr val="bg2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2" descr="C:\Users\L02\Desktop\imagesCAEJNW8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37" y="1484784"/>
            <a:ext cx="3620097" cy="2658596"/>
          </a:xfrm>
          <a:prstGeom prst="rect">
            <a:avLst/>
          </a:prstGeom>
          <a:noFill/>
        </p:spPr>
      </p:pic>
      <p:pic>
        <p:nvPicPr>
          <p:cNvPr id="7" name="Picture 3" descr="C:\Users\L02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00240"/>
            <a:ext cx="4429156" cy="3877032"/>
          </a:xfrm>
          <a:prstGeom prst="rect">
            <a:avLst/>
          </a:prstGeom>
          <a:noFill/>
        </p:spPr>
      </p:pic>
      <p:pic>
        <p:nvPicPr>
          <p:cNvPr id="8" name="Picture 4" descr="Άγιος Νικόλαος Ορφανό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500570"/>
            <a:ext cx="2187575" cy="156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Our city is a living </a:t>
            </a:r>
            <a:r>
              <a:rPr lang="en-US" sz="44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museum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!</a:t>
            </a:r>
            <a:endParaRPr lang="el-GR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8" descr="ΑΠΟΨΗ%20%20ΑΠΟ%20ΤΗΝ%20ΟΔΟ%20ΝΙ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3386931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ΒΟΡΕΙΑ%20ΠΛΕΥΡΑ%20-%20ΑΠΟΨΗ%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013176"/>
            <a:ext cx="1428760" cy="134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ΑΠΟΨΗ%20ΠΥΡΓΙΣΚΟΥ%20ΑΠΟ%20ΟΔΟ%20ΠΟΛΥΤΕΧΝΕΙΟ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013176"/>
            <a:ext cx="1368152" cy="134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Πύργος Τριγωνίο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13176"/>
            <a:ext cx="1728192" cy="134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USER\Τα έγγραφά μου\Οι εικόνες μου\ΘΕΣΣΑΛΟΝΙΚΗ\10308588_288469134651552_7476682241657152783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357298"/>
            <a:ext cx="2500330" cy="3000396"/>
          </a:xfrm>
          <a:prstGeom prst="rect">
            <a:avLst/>
          </a:prstGeom>
          <a:noFill/>
        </p:spPr>
      </p:pic>
      <p:pic>
        <p:nvPicPr>
          <p:cNvPr id="9" name="Picture 2" descr="C:\Documents and Settings\USER\Τα έγγραφά μου\Οι εικόνες μου\ΘΕΣΣΑΛΟΝΙΚΗ\1470070_246344885530644_1554041022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5013176"/>
            <a:ext cx="1872208" cy="1368152"/>
          </a:xfrm>
          <a:prstGeom prst="rect">
            <a:avLst/>
          </a:prstGeom>
          <a:noFill/>
        </p:spPr>
      </p:pic>
      <p:pic>
        <p:nvPicPr>
          <p:cNvPr id="10" name="Picture 3" descr="C:\Documents and Settings\USER\Τα έγγραφά μου\Οι εικόνες μου\ΘΕΣΣΑΛΟΝΙΚΗ\1011008_261589984006134_1166885634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1357298"/>
            <a:ext cx="5500694" cy="3014664"/>
          </a:xfrm>
          <a:prstGeom prst="rect">
            <a:avLst/>
          </a:prstGeom>
          <a:noFill/>
        </p:spPr>
      </p:pic>
      <p:pic>
        <p:nvPicPr>
          <p:cNvPr id="2050" name="Picture 2" descr="C:\Users\user05\Desktop\Romaiki_Agora_Thess_ne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5013176"/>
            <a:ext cx="1584176" cy="1375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perspectiveAbove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</a:rPr>
              <a:t>Thessaloniki is still a big and very beautiful city</a:t>
            </a:r>
            <a:endParaRPr lang="el-GR" sz="4400" dirty="0">
              <a:solidFill>
                <a:srgbClr val="7030A0"/>
              </a:solidFill>
            </a:endParaRPr>
          </a:p>
        </p:txBody>
      </p:sp>
      <p:pic>
        <p:nvPicPr>
          <p:cNvPr id="4" name="Picture 5" descr="C:\Documents and Settings\USER\Τα έγγραφά μου\Οι εικόνες μου\ΘΕΣΣΑΛΟΝΙΚΗ\10344800_351977818300683_691631287396683555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789040"/>
            <a:ext cx="4000496" cy="2880320"/>
          </a:xfrm>
          <a:prstGeom prst="rect">
            <a:avLst/>
          </a:prstGeom>
          <a:noFill/>
        </p:spPr>
      </p:pic>
      <p:pic>
        <p:nvPicPr>
          <p:cNvPr id="7" name="Picture 2" descr="C:\Documents and Settings\USER\Επιφάνεια εργασίας\AAAAAAAAATHES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5000628" cy="3456384"/>
          </a:xfrm>
          <a:prstGeom prst="rect">
            <a:avLst/>
          </a:prstGeom>
          <a:noFill/>
        </p:spPr>
      </p:pic>
      <p:pic>
        <p:nvPicPr>
          <p:cNvPr id="8" name="Picture 3" descr="C:\Documents and Settings\USER\Τα έγγραφά μου\Οι εικόνες μου\ΘΕΣΣΑΛΟΝΙΚΗ\1622886_266285996869866_214316900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28734"/>
            <a:ext cx="3528392" cy="2265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462</TotalTime>
  <Words>109</Words>
  <Application>Microsoft Office PowerPoint</Application>
  <PresentationFormat>Προβολή στην οθόνη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Συγκέντρωση</vt:lpstr>
      <vt:lpstr>23RD PRIMARY SCHOOL  of Thessaloniki,   Greece</vt:lpstr>
      <vt:lpstr>         GREETINGS   FROM   GREECE         a part of South-East Europe.                                              </vt:lpstr>
      <vt:lpstr> </vt:lpstr>
      <vt:lpstr>        Thessaloniki was established by king Cassander of ancient Macedonia, in 315 BC.   He gave our city his wife’s name, who was a sister of Alexander the Great and daughter of king Philip.  </vt:lpstr>
      <vt:lpstr>  Thessaloniki  remained  a  big and famous city through three empires: Roman, Byzantine and Ottoman.  </vt:lpstr>
      <vt:lpstr> There are many ancient greek and roman remains, ruins and buildings, </vt:lpstr>
      <vt:lpstr>and  many  byzantine  churches.</vt:lpstr>
      <vt:lpstr> Our city is a living museum !</vt:lpstr>
      <vt:lpstr>Thessaloniki is still a big and very beautiful city</vt:lpstr>
      <vt:lpstr>Its population nowdays is more than 800.000 people.</vt:lpstr>
      <vt:lpstr>Διαφάνεια 11</vt:lpstr>
      <vt:lpstr>Τhis  is  our  neighbourhood ,  Ano  Toumba .</vt:lpstr>
      <vt:lpstr> And this is our school,  the 23rd Primary School  of Thessaloniki.</vt:lpstr>
      <vt:lpstr>Our school has 250 pupils  and  28  teachers. </vt:lpstr>
      <vt:lpstr>And we are the 1st class  of the 5th grade. </vt:lpstr>
      <vt:lpstr>11 girls and 13 boys, 1 basic teacher (responsible for language  &amp;  literature , maths , physics , history   and religion), and 5 supporting teachers ( for english language, athletics , informatics , music  &amp;  art ) </vt:lpstr>
      <vt:lpstr> We hope we’ll all have a nice collaboration in our project,  “Talking about our Ancestors”.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23rd Primary School of Thessaloniki, Greece</dc:title>
  <cp:lastModifiedBy>user</cp:lastModifiedBy>
  <cp:revision>54</cp:revision>
  <dcterms:modified xsi:type="dcterms:W3CDTF">2016-10-27T17:56:05Z</dcterms:modified>
</cp:coreProperties>
</file>