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8" r:id="rId4"/>
    <p:sldId id="273" r:id="rId5"/>
    <p:sldId id="266" r:id="rId6"/>
    <p:sldId id="272" r:id="rId7"/>
    <p:sldId id="258" r:id="rId8"/>
    <p:sldId id="259" r:id="rId9"/>
    <p:sldId id="260" r:id="rId10"/>
    <p:sldId id="261" r:id="rId11"/>
    <p:sldId id="262" r:id="rId12"/>
    <p:sldId id="263" r:id="rId13"/>
    <p:sldId id="264" r:id="rId14"/>
    <p:sldId id="270"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06" autoAdjust="0"/>
  </p:normalViewPr>
  <p:slideViewPr>
    <p:cSldViewPr>
      <p:cViewPr varScale="1">
        <p:scale>
          <a:sx n="64" d="100"/>
          <a:sy n="64" d="100"/>
        </p:scale>
        <p:origin x="-114" y="-57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342CEA3-3058-4D43-AE35-B3DA76CB4003}" type="datetimeFigureOut">
              <a:rPr lang="el-GR" smtClean="0"/>
              <a:pPr/>
              <a:t>5/4/2017</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342CEA3-3058-4D43-AE35-B3DA76CB4003}" type="datetimeFigureOut">
              <a:rPr lang="el-GR" smtClean="0"/>
              <a:pPr/>
              <a:t>5/4/2017</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342CEA3-3058-4D43-AE35-B3DA76CB4003}" type="datetimeFigureOut">
              <a:rPr lang="el-GR" smtClean="0"/>
              <a:pPr/>
              <a:t>5/4/2017</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D3F1D1C4-C2D9-4231-9FB2-B2D9D97AA41D}"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5/4/2017</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342CEA3-3058-4D43-AE35-B3DA76CB4003}" type="datetimeFigureOut">
              <a:rPr lang="el-GR" smtClean="0"/>
              <a:pPr/>
              <a:t>5/4/2017</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5/4/2017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5/4/2017</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342CEA3-3058-4D43-AE35-B3DA76CB4003}" type="datetimeFigureOut">
              <a:rPr lang="el-GR" smtClean="0"/>
              <a:pPr/>
              <a:t>5/4/2017</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342CEA3-3058-4D43-AE35-B3DA76CB4003}" type="datetimeFigureOut">
              <a:rPr lang="el-GR" smtClean="0"/>
              <a:pPr/>
              <a:t>5/4/2017</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342CEA3-3058-4D43-AE35-B3DA76CB4003}" type="datetimeFigureOut">
              <a:rPr lang="el-GR" smtClean="0"/>
              <a:pPr/>
              <a:t>5/4/2017</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reek-recipe.com/ancient-bean-soup/"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gogreece.about.com/cs/fooddrink/a/retsina.htm"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Αποτέλεσμα εικόνας για φρουτα"/>
          <p:cNvPicPr>
            <a:picLocks noChangeAspect="1" noChangeArrowheads="1"/>
          </p:cNvPicPr>
          <p:nvPr/>
        </p:nvPicPr>
        <p:blipFill>
          <a:blip r:embed="rId2" cstate="print"/>
          <a:srcRect/>
          <a:stretch>
            <a:fillRect/>
          </a:stretch>
        </p:blipFill>
        <p:spPr bwMode="auto">
          <a:xfrm>
            <a:off x="179512" y="908720"/>
            <a:ext cx="5832648" cy="4104456"/>
          </a:xfrm>
          <a:prstGeom prst="rect">
            <a:avLst/>
          </a:prstGeom>
          <a:noFill/>
        </p:spPr>
      </p:pic>
      <p:sp>
        <p:nvSpPr>
          <p:cNvPr id="2" name="1 - Τίτλος"/>
          <p:cNvSpPr>
            <a:spLocks noGrp="1"/>
          </p:cNvSpPr>
          <p:nvPr>
            <p:ph type="ctrTitle"/>
          </p:nvPr>
        </p:nvSpPr>
        <p:spPr>
          <a:xfrm>
            <a:off x="685800" y="836713"/>
            <a:ext cx="7772400" cy="2376263"/>
          </a:xfrm>
        </p:spPr>
        <p:txBody>
          <a:bodyPr>
            <a:normAutofit/>
          </a:bodyPr>
          <a:lstStyle/>
          <a:p>
            <a:r>
              <a:rPr lang="en-US" sz="6600" b="1" dirty="0" smtClean="0">
                <a:solidFill>
                  <a:srgbClr val="FF0000"/>
                </a:solidFill>
              </a:rPr>
              <a:t>Ancient Greek Recipes</a:t>
            </a:r>
            <a:endParaRPr lang="el-GR" sz="6600" b="1" dirty="0">
              <a:solidFill>
                <a:srgbClr val="FF0000"/>
              </a:solidFill>
            </a:endParaRPr>
          </a:p>
        </p:txBody>
      </p:sp>
      <p:sp>
        <p:nvSpPr>
          <p:cNvPr id="3" name="2 - Υπότιτλος"/>
          <p:cNvSpPr>
            <a:spLocks noGrp="1"/>
          </p:cNvSpPr>
          <p:nvPr>
            <p:ph type="subTitle" idx="1"/>
          </p:nvPr>
        </p:nvSpPr>
        <p:spPr>
          <a:xfrm>
            <a:off x="3347864" y="3284984"/>
            <a:ext cx="5112568" cy="3312368"/>
          </a:xfrm>
        </p:spPr>
        <p:txBody>
          <a:bodyPr>
            <a:noAutofit/>
          </a:bodyPr>
          <a:lstStyle/>
          <a:p>
            <a:r>
              <a:rPr lang="en-US" sz="4000" b="1" dirty="0" smtClean="0">
                <a:ln w="12700">
                  <a:solidFill>
                    <a:schemeClr val="tx2">
                      <a:satMod val="155000"/>
                    </a:schemeClr>
                  </a:solidFill>
                  <a:prstDash val="solid"/>
                </a:ln>
                <a:solidFill>
                  <a:srgbClr val="0070C0"/>
                </a:solidFill>
                <a:effectLst>
                  <a:outerShdw blurRad="50800" dist="38100" dir="18900000" algn="bl" rotWithShape="0">
                    <a:prstClr val="black">
                      <a:alpha val="40000"/>
                    </a:prstClr>
                  </a:outerShdw>
                </a:effectLst>
              </a:rPr>
              <a:t>23</a:t>
            </a:r>
            <a:r>
              <a:rPr lang="en-US" sz="4000" b="1" baseline="30000" dirty="0" smtClean="0">
                <a:ln w="12700">
                  <a:solidFill>
                    <a:schemeClr val="tx2">
                      <a:satMod val="155000"/>
                    </a:schemeClr>
                  </a:solidFill>
                  <a:prstDash val="solid"/>
                </a:ln>
                <a:solidFill>
                  <a:srgbClr val="0070C0"/>
                </a:solidFill>
                <a:effectLst>
                  <a:outerShdw blurRad="50800" dist="38100" dir="18900000" algn="bl" rotWithShape="0">
                    <a:prstClr val="black">
                      <a:alpha val="40000"/>
                    </a:prstClr>
                  </a:outerShdw>
                </a:effectLst>
              </a:rPr>
              <a:t>rd</a:t>
            </a:r>
            <a:r>
              <a:rPr lang="en-US" sz="4000" b="1" dirty="0" smtClean="0">
                <a:ln w="12700">
                  <a:solidFill>
                    <a:schemeClr val="tx2">
                      <a:satMod val="155000"/>
                    </a:schemeClr>
                  </a:solidFill>
                  <a:prstDash val="solid"/>
                </a:ln>
                <a:solidFill>
                  <a:srgbClr val="0070C0"/>
                </a:solidFill>
                <a:effectLst>
                  <a:outerShdw blurRad="50800" dist="38100" dir="18900000" algn="bl" rotWithShape="0">
                    <a:prstClr val="black">
                      <a:alpha val="40000"/>
                    </a:prstClr>
                  </a:outerShdw>
                </a:effectLst>
              </a:rPr>
              <a:t> Primary School of Thessaloniki – Greece</a:t>
            </a:r>
          </a:p>
          <a:p>
            <a:endParaRPr lang="en-US" sz="2000" b="1" dirty="0" smtClean="0">
              <a:ln w="12700">
                <a:solidFill>
                  <a:schemeClr val="tx2">
                    <a:satMod val="155000"/>
                  </a:schemeClr>
                </a:solidFill>
                <a:prstDash val="solid"/>
              </a:ln>
              <a:solidFill>
                <a:schemeClr val="bg2">
                  <a:tint val="85000"/>
                  <a:satMod val="155000"/>
                </a:schemeClr>
              </a:solidFill>
              <a:effectLst>
                <a:outerShdw blurRad="50800" dist="38100" dir="18900000" algn="bl" rotWithShape="0">
                  <a:prstClr val="black">
                    <a:alpha val="40000"/>
                  </a:prstClr>
                </a:outerShdw>
              </a:effectLst>
            </a:endParaRPr>
          </a:p>
          <a:p>
            <a:r>
              <a:rPr lang="en-US" sz="4000" b="1" dirty="0" smtClean="0">
                <a:ln w="12700">
                  <a:solidFill>
                    <a:schemeClr val="tx2">
                      <a:satMod val="155000"/>
                    </a:schemeClr>
                  </a:solidFill>
                  <a:prstDash val="solid"/>
                </a:ln>
                <a:solidFill>
                  <a:srgbClr val="00B050"/>
                </a:solidFill>
                <a:effectLst>
                  <a:outerShdw blurRad="50800" dist="38100" dir="18900000" algn="bl" rotWithShape="0">
                    <a:prstClr val="black">
                      <a:alpha val="40000"/>
                    </a:prstClr>
                  </a:outerShdw>
                </a:effectLst>
              </a:rPr>
              <a:t>“Let’s talk about our Ancestors”</a:t>
            </a:r>
            <a:endParaRPr lang="el-GR" sz="4000" b="1" dirty="0">
              <a:ln w="12700">
                <a:solidFill>
                  <a:schemeClr val="tx2">
                    <a:satMod val="155000"/>
                  </a:schemeClr>
                </a:solidFill>
                <a:prstDash val="solid"/>
              </a:ln>
              <a:solidFill>
                <a:srgbClr val="00B050"/>
              </a:solidFill>
              <a:effectLst>
                <a:outerShdw blurRad="50800" dist="38100" dir="18900000" algn="bl" rotWithShape="0">
                  <a:prstClr val="black">
                    <a:alpha val="40000"/>
                  </a:prstClr>
                </a:outerShdw>
              </a:effectLst>
            </a:endParaRPr>
          </a:p>
        </p:txBody>
      </p:sp>
      <p:pic>
        <p:nvPicPr>
          <p:cNvPr id="4" name="Picture 2" descr="C:\Users\l05\Desktop\I-cgREuMyjMzwt.png"/>
          <p:cNvPicPr>
            <a:picLocks noChangeAspect="1" noChangeArrowheads="1"/>
          </p:cNvPicPr>
          <p:nvPr/>
        </p:nvPicPr>
        <p:blipFill>
          <a:blip r:embed="rId3" cstate="print"/>
          <a:srcRect/>
          <a:stretch>
            <a:fillRect/>
          </a:stretch>
        </p:blipFill>
        <p:spPr bwMode="auto">
          <a:xfrm>
            <a:off x="683568" y="4221088"/>
            <a:ext cx="2494843" cy="20162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hlinkClick r:id="rId2" tooltip="Permanent Link to Ancient Bean soup"/>
              </a:rPr>
              <a:t>Ancient Bean soup</a:t>
            </a:r>
            <a:r>
              <a:rPr lang="el-GR" dirty="0" smtClean="0"/>
              <a:t/>
            </a:r>
            <a:br>
              <a:rPr lang="el-GR" dirty="0" smtClean="0"/>
            </a:br>
            <a:endParaRPr lang="el-GR" dirty="0"/>
          </a:p>
        </p:txBody>
      </p:sp>
      <p:sp>
        <p:nvSpPr>
          <p:cNvPr id="4" name="3 - Θέση κειμένου"/>
          <p:cNvSpPr>
            <a:spLocks noGrp="1"/>
          </p:cNvSpPr>
          <p:nvPr>
            <p:ph type="body" idx="2"/>
          </p:nvPr>
        </p:nvSpPr>
        <p:spPr>
          <a:xfrm>
            <a:off x="785786" y="367664"/>
            <a:ext cx="3714206" cy="6204608"/>
          </a:xfrm>
        </p:spPr>
        <p:txBody>
          <a:bodyPr>
            <a:normAutofit lnSpcReduction="10000"/>
          </a:bodyPr>
          <a:lstStyle/>
          <a:p>
            <a:r>
              <a:rPr lang="el-GR" dirty="0" err="1" smtClean="0"/>
              <a:t>Ingredients</a:t>
            </a:r>
            <a:endParaRPr lang="el-GR" dirty="0" smtClean="0"/>
          </a:p>
          <a:p>
            <a:pPr lvl="0"/>
            <a:r>
              <a:rPr lang="el-GR" dirty="0" smtClean="0"/>
              <a:t>2 </a:t>
            </a:r>
            <a:r>
              <a:rPr lang="el-GR" dirty="0" err="1" smtClean="0"/>
              <a:t>cups</a:t>
            </a:r>
            <a:r>
              <a:rPr lang="el-GR" dirty="0" smtClean="0"/>
              <a:t> </a:t>
            </a:r>
            <a:r>
              <a:rPr lang="el-GR" dirty="0" err="1" smtClean="0"/>
              <a:t>white</a:t>
            </a:r>
            <a:r>
              <a:rPr lang="el-GR" dirty="0" smtClean="0"/>
              <a:t> </a:t>
            </a:r>
            <a:r>
              <a:rPr lang="el-GR" dirty="0" err="1" smtClean="0"/>
              <a:t>beans</a:t>
            </a:r>
            <a:endParaRPr lang="el-GR" dirty="0" smtClean="0"/>
          </a:p>
          <a:p>
            <a:pPr lvl="0"/>
            <a:r>
              <a:rPr lang="el-GR" dirty="0" smtClean="0"/>
              <a:t>1/2 </a:t>
            </a:r>
            <a:r>
              <a:rPr lang="el-GR" dirty="0" err="1" smtClean="0"/>
              <a:t>liter</a:t>
            </a:r>
            <a:r>
              <a:rPr lang="el-GR" dirty="0" smtClean="0"/>
              <a:t> </a:t>
            </a:r>
            <a:r>
              <a:rPr lang="el-GR" dirty="0" err="1" smtClean="0"/>
              <a:t>water</a:t>
            </a:r>
            <a:endParaRPr lang="el-GR" dirty="0" smtClean="0"/>
          </a:p>
          <a:p>
            <a:pPr lvl="0"/>
            <a:r>
              <a:rPr lang="el-GR" dirty="0" smtClean="0"/>
              <a:t>200 </a:t>
            </a:r>
            <a:r>
              <a:rPr lang="el-GR" dirty="0" err="1" smtClean="0"/>
              <a:t>gr</a:t>
            </a:r>
            <a:r>
              <a:rPr lang="el-GR" dirty="0" smtClean="0"/>
              <a:t>. </a:t>
            </a:r>
            <a:r>
              <a:rPr lang="el-GR" dirty="0" err="1" smtClean="0"/>
              <a:t>lard</a:t>
            </a:r>
            <a:endParaRPr lang="el-GR" dirty="0" smtClean="0"/>
          </a:p>
          <a:p>
            <a:pPr lvl="0"/>
            <a:r>
              <a:rPr lang="el-GR" dirty="0" smtClean="0"/>
              <a:t>3 </a:t>
            </a:r>
            <a:r>
              <a:rPr lang="el-GR" dirty="0" err="1" smtClean="0"/>
              <a:t>onions</a:t>
            </a:r>
            <a:r>
              <a:rPr lang="el-GR" dirty="0" smtClean="0"/>
              <a:t> </a:t>
            </a:r>
            <a:r>
              <a:rPr lang="el-GR" dirty="0" err="1" smtClean="0"/>
              <a:t>finely</a:t>
            </a:r>
            <a:r>
              <a:rPr lang="el-GR" dirty="0" smtClean="0"/>
              <a:t> </a:t>
            </a:r>
            <a:r>
              <a:rPr lang="el-GR" dirty="0" err="1" smtClean="0"/>
              <a:t>chopped</a:t>
            </a:r>
            <a:endParaRPr lang="el-GR" dirty="0" smtClean="0"/>
          </a:p>
          <a:p>
            <a:pPr lvl="0"/>
            <a:r>
              <a:rPr lang="el-GR" dirty="0" smtClean="0"/>
              <a:t>1/2 </a:t>
            </a:r>
            <a:r>
              <a:rPr lang="el-GR" dirty="0" err="1" smtClean="0"/>
              <a:t>liter</a:t>
            </a:r>
            <a:r>
              <a:rPr lang="el-GR" dirty="0" smtClean="0"/>
              <a:t> </a:t>
            </a:r>
            <a:r>
              <a:rPr lang="el-GR" dirty="0" err="1" smtClean="0"/>
              <a:t>beef</a:t>
            </a:r>
            <a:r>
              <a:rPr lang="el-GR" dirty="0" smtClean="0"/>
              <a:t> </a:t>
            </a:r>
            <a:r>
              <a:rPr lang="el-GR" dirty="0" err="1" smtClean="0"/>
              <a:t>broth</a:t>
            </a:r>
            <a:endParaRPr lang="el-GR" dirty="0" smtClean="0"/>
          </a:p>
          <a:p>
            <a:pPr lvl="0"/>
            <a:r>
              <a:rPr lang="el-GR" dirty="0" smtClean="0"/>
              <a:t>2 </a:t>
            </a:r>
            <a:r>
              <a:rPr lang="el-GR" dirty="0" err="1" smtClean="0"/>
              <a:t>garlic</a:t>
            </a:r>
            <a:r>
              <a:rPr lang="el-GR" dirty="0" smtClean="0"/>
              <a:t> </a:t>
            </a:r>
            <a:r>
              <a:rPr lang="el-GR" dirty="0" err="1" smtClean="0"/>
              <a:t>cloves</a:t>
            </a:r>
            <a:endParaRPr lang="el-GR" dirty="0" smtClean="0"/>
          </a:p>
          <a:p>
            <a:pPr lvl="0"/>
            <a:r>
              <a:rPr lang="el-GR" dirty="0" smtClean="0"/>
              <a:t>2 </a:t>
            </a:r>
            <a:r>
              <a:rPr lang="el-GR" dirty="0" err="1" smtClean="0"/>
              <a:t>tablespoons</a:t>
            </a:r>
            <a:r>
              <a:rPr lang="el-GR" dirty="0" smtClean="0"/>
              <a:t> </a:t>
            </a:r>
            <a:r>
              <a:rPr lang="el-GR" dirty="0" err="1" smtClean="0"/>
              <a:t>olive</a:t>
            </a:r>
            <a:r>
              <a:rPr lang="el-GR" dirty="0" smtClean="0"/>
              <a:t> </a:t>
            </a:r>
            <a:r>
              <a:rPr lang="el-GR" dirty="0" err="1" smtClean="0"/>
              <a:t>oil</a:t>
            </a:r>
            <a:endParaRPr lang="el-GR" dirty="0" smtClean="0"/>
          </a:p>
          <a:p>
            <a:pPr lvl="0"/>
            <a:r>
              <a:rPr lang="el-GR" dirty="0" smtClean="0"/>
              <a:t>1 </a:t>
            </a:r>
            <a:r>
              <a:rPr lang="el-GR" dirty="0" err="1" smtClean="0"/>
              <a:t>tablespoon</a:t>
            </a:r>
            <a:r>
              <a:rPr lang="el-GR" dirty="0" smtClean="0"/>
              <a:t> </a:t>
            </a:r>
            <a:r>
              <a:rPr lang="el-GR" dirty="0" err="1" smtClean="0"/>
              <a:t>honey</a:t>
            </a:r>
            <a:endParaRPr lang="el-GR" dirty="0" smtClean="0"/>
          </a:p>
          <a:p>
            <a:pPr lvl="0"/>
            <a:r>
              <a:rPr lang="el-GR" dirty="0" smtClean="0"/>
              <a:t>1/2 </a:t>
            </a:r>
            <a:r>
              <a:rPr lang="el-GR" dirty="0" err="1" smtClean="0"/>
              <a:t>teaspoon</a:t>
            </a:r>
            <a:r>
              <a:rPr lang="el-GR" dirty="0" smtClean="0"/>
              <a:t> </a:t>
            </a:r>
            <a:r>
              <a:rPr lang="el-GR" dirty="0" err="1" smtClean="0"/>
              <a:t>coriander</a:t>
            </a:r>
            <a:endParaRPr lang="el-GR" dirty="0" smtClean="0"/>
          </a:p>
          <a:p>
            <a:pPr lvl="0"/>
            <a:r>
              <a:rPr lang="el-GR" dirty="0" smtClean="0"/>
              <a:t>1 </a:t>
            </a:r>
            <a:r>
              <a:rPr lang="el-GR" dirty="0" err="1" smtClean="0"/>
              <a:t>bunch</a:t>
            </a:r>
            <a:r>
              <a:rPr lang="el-GR" dirty="0" smtClean="0"/>
              <a:t> </a:t>
            </a:r>
            <a:r>
              <a:rPr lang="el-GR" dirty="0" err="1" smtClean="0"/>
              <a:t>parsley</a:t>
            </a:r>
            <a:endParaRPr lang="el-GR" dirty="0" smtClean="0"/>
          </a:p>
          <a:p>
            <a:pPr lvl="0"/>
            <a:r>
              <a:rPr lang="el-GR" dirty="0" smtClean="0"/>
              <a:t>2 </a:t>
            </a:r>
            <a:r>
              <a:rPr lang="el-GR" dirty="0" err="1" smtClean="0"/>
              <a:t>bay</a:t>
            </a:r>
            <a:r>
              <a:rPr lang="el-GR" dirty="0" smtClean="0"/>
              <a:t> </a:t>
            </a:r>
            <a:r>
              <a:rPr lang="el-GR" dirty="0" err="1" smtClean="0"/>
              <a:t>leafs</a:t>
            </a:r>
            <a:endParaRPr lang="el-GR" dirty="0" smtClean="0"/>
          </a:p>
          <a:p>
            <a:pPr lvl="0"/>
            <a:r>
              <a:rPr lang="el-GR" dirty="0" err="1" smtClean="0"/>
              <a:t>salt</a:t>
            </a:r>
            <a:r>
              <a:rPr lang="el-GR" dirty="0" smtClean="0"/>
              <a:t> </a:t>
            </a:r>
            <a:r>
              <a:rPr lang="el-GR" dirty="0" err="1" smtClean="0"/>
              <a:t>and</a:t>
            </a:r>
            <a:r>
              <a:rPr lang="el-GR" dirty="0" smtClean="0"/>
              <a:t> </a:t>
            </a:r>
            <a:r>
              <a:rPr lang="el-GR" dirty="0" err="1" smtClean="0"/>
              <a:t>pepper</a:t>
            </a:r>
            <a:endParaRPr lang="el-GR" dirty="0" smtClean="0"/>
          </a:p>
          <a:p>
            <a:r>
              <a:rPr lang="el-GR" dirty="0" err="1" smtClean="0"/>
              <a:t>Directions</a:t>
            </a:r>
            <a:endParaRPr lang="el-GR" dirty="0" smtClean="0"/>
          </a:p>
          <a:p>
            <a:pPr lvl="0"/>
            <a:r>
              <a:rPr lang="en-US" dirty="0" smtClean="0"/>
              <a:t>Soak the beans in water over night.</a:t>
            </a:r>
            <a:endParaRPr lang="el-GR" dirty="0" smtClean="0"/>
          </a:p>
          <a:p>
            <a:pPr lvl="0"/>
            <a:r>
              <a:rPr lang="en-US" dirty="0" smtClean="0"/>
              <a:t>Then boil them in a little water for 5 minutes.</a:t>
            </a:r>
            <a:endParaRPr lang="el-GR" dirty="0" smtClean="0"/>
          </a:p>
          <a:p>
            <a:pPr lvl="0"/>
            <a:r>
              <a:rPr lang="en-US" dirty="0" smtClean="0"/>
              <a:t>Take the pressure cooker off the heat and cover for 1 hour.</a:t>
            </a:r>
            <a:endParaRPr lang="el-GR" dirty="0" smtClean="0"/>
          </a:p>
          <a:p>
            <a:pPr lvl="0"/>
            <a:r>
              <a:rPr lang="en-US" dirty="0" smtClean="0"/>
              <a:t>Pour the beans and bay leaf into the beef broth and slowly boil for 2 hours.</a:t>
            </a:r>
            <a:endParaRPr lang="el-GR" dirty="0" smtClean="0"/>
          </a:p>
          <a:p>
            <a:pPr lvl="0"/>
            <a:r>
              <a:rPr lang="en-US" dirty="0" err="1" smtClean="0"/>
              <a:t>Saute</a:t>
            </a:r>
            <a:r>
              <a:rPr lang="en-US" dirty="0" smtClean="0"/>
              <a:t> the onion in the lard and then add the parsley, the coriander, the salt and pepper.</a:t>
            </a:r>
            <a:endParaRPr lang="el-GR" dirty="0" smtClean="0"/>
          </a:p>
          <a:p>
            <a:pPr lvl="0"/>
            <a:r>
              <a:rPr lang="en-US" dirty="0" smtClean="0"/>
              <a:t>Add this to the beans.</a:t>
            </a:r>
            <a:endParaRPr lang="el-GR" dirty="0" smtClean="0"/>
          </a:p>
          <a:p>
            <a:pPr lvl="0"/>
            <a:r>
              <a:rPr lang="en-US" dirty="0" smtClean="0"/>
              <a:t>Add the honey and allow to boil slowly for a few more minutes.</a:t>
            </a:r>
            <a:endParaRPr lang="el-GR" dirty="0" smtClean="0"/>
          </a:p>
          <a:p>
            <a:pPr lvl="0"/>
            <a:r>
              <a:rPr lang="en-US" dirty="0" smtClean="0"/>
              <a:t>Before serving, add the garlic cloves that have been passed through a garlic press and mixed with the oil.</a:t>
            </a:r>
            <a:endParaRPr lang="el-GR" dirty="0" smtClean="0"/>
          </a:p>
          <a:p>
            <a:endParaRPr lang="el-GR" dirty="0"/>
          </a:p>
        </p:txBody>
      </p:sp>
      <p:sp>
        <p:nvSpPr>
          <p:cNvPr id="3" name="2 - Θέση περιεχομένου"/>
          <p:cNvSpPr>
            <a:spLocks noGrp="1"/>
          </p:cNvSpPr>
          <p:nvPr>
            <p:ph sz="half" idx="1"/>
          </p:nvPr>
        </p:nvSpPr>
        <p:spPr>
          <a:xfrm>
            <a:off x="5148064" y="2204864"/>
            <a:ext cx="3456384" cy="3456384"/>
          </a:xfrm>
        </p:spPr>
        <p:txBody>
          <a:bodyPr/>
          <a:lstStyle/>
          <a:p>
            <a:endParaRPr lang="el-GR" dirty="0"/>
          </a:p>
        </p:txBody>
      </p:sp>
      <p:pic>
        <p:nvPicPr>
          <p:cNvPr id="9217" name="Picture 1" descr="C:\Users\pc394\Desktop\bean-soup.jpg"/>
          <p:cNvPicPr>
            <a:picLocks noChangeAspect="1" noChangeArrowheads="1"/>
          </p:cNvPicPr>
          <p:nvPr/>
        </p:nvPicPr>
        <p:blipFill>
          <a:blip r:embed="rId3" cstate="print"/>
          <a:srcRect/>
          <a:stretch>
            <a:fillRect/>
          </a:stretch>
        </p:blipFill>
        <p:spPr bwMode="auto">
          <a:xfrm>
            <a:off x="4499992" y="1124744"/>
            <a:ext cx="4536504" cy="45365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67664"/>
            <a:ext cx="755576" cy="5943600"/>
          </a:xfrm>
        </p:spPr>
        <p:txBody>
          <a:bodyPr>
            <a:normAutofit/>
          </a:bodyPr>
          <a:lstStyle/>
          <a:p>
            <a:r>
              <a:rPr lang="en-US" dirty="0" smtClean="0"/>
              <a:t>Archaic Bread</a:t>
            </a:r>
            <a:endParaRPr lang="el-GR" dirty="0"/>
          </a:p>
        </p:txBody>
      </p:sp>
      <p:sp>
        <p:nvSpPr>
          <p:cNvPr id="4" name="3 - Θέση κειμένου"/>
          <p:cNvSpPr>
            <a:spLocks noGrp="1"/>
          </p:cNvSpPr>
          <p:nvPr>
            <p:ph type="body" idx="2"/>
          </p:nvPr>
        </p:nvSpPr>
        <p:spPr>
          <a:xfrm>
            <a:off x="683568" y="0"/>
            <a:ext cx="4752528" cy="6858000"/>
          </a:xfrm>
        </p:spPr>
        <p:txBody>
          <a:bodyPr>
            <a:noAutofit/>
          </a:bodyPr>
          <a:lstStyle/>
          <a:p>
            <a:r>
              <a:rPr lang="en-US" sz="1450" b="1" dirty="0" smtClean="0">
                <a:solidFill>
                  <a:srgbClr val="92D050"/>
                </a:solidFill>
              </a:rPr>
              <a:t>The earliest kind of Greek bread was a simple, flat, hard crusted hearth bread, coarse and heavy because the barley flour used in it had a low gluten content. This ancient recipe, described by </a:t>
            </a:r>
            <a:r>
              <a:rPr lang="en-US" sz="1450" b="1" dirty="0" err="1" smtClean="0">
                <a:solidFill>
                  <a:srgbClr val="92D050"/>
                </a:solidFill>
              </a:rPr>
              <a:t>Athenaeus</a:t>
            </a:r>
            <a:r>
              <a:rPr lang="en-US" sz="1450" b="1" dirty="0" smtClean="0">
                <a:solidFill>
                  <a:srgbClr val="92D050"/>
                </a:solidFill>
              </a:rPr>
              <a:t> in a third century book on cookery is still followed in the Near East.</a:t>
            </a:r>
            <a:br>
              <a:rPr lang="en-US" sz="1450" b="1" dirty="0" smtClean="0">
                <a:solidFill>
                  <a:srgbClr val="92D050"/>
                </a:solidFill>
              </a:rPr>
            </a:br>
            <a:r>
              <a:rPr lang="en-US" sz="1450" b="1" dirty="0" smtClean="0">
                <a:solidFill>
                  <a:srgbClr val="92D050"/>
                </a:solidFill>
              </a:rPr>
              <a:t/>
            </a:r>
            <a:br>
              <a:rPr lang="en-US" sz="1450" b="1" dirty="0" smtClean="0">
                <a:solidFill>
                  <a:srgbClr val="92D050"/>
                </a:solidFill>
              </a:rPr>
            </a:br>
            <a:r>
              <a:rPr lang="en-US" sz="1450" b="1" dirty="0" smtClean="0">
                <a:solidFill>
                  <a:srgbClr val="92D050"/>
                </a:solidFill>
              </a:rPr>
              <a:t>2 cups warm water or scalded milk cooled to lukewarm</a:t>
            </a:r>
            <a:br>
              <a:rPr lang="en-US" sz="1450" b="1" dirty="0" smtClean="0">
                <a:solidFill>
                  <a:srgbClr val="92D050"/>
                </a:solidFill>
              </a:rPr>
            </a:br>
            <a:r>
              <a:rPr lang="en-US" sz="1450" b="1" dirty="0" smtClean="0">
                <a:solidFill>
                  <a:srgbClr val="92D050"/>
                </a:solidFill>
              </a:rPr>
              <a:t>2 teaspoons salt</a:t>
            </a:r>
            <a:br>
              <a:rPr lang="en-US" sz="1450" b="1" dirty="0" smtClean="0">
                <a:solidFill>
                  <a:srgbClr val="92D050"/>
                </a:solidFill>
              </a:rPr>
            </a:br>
            <a:r>
              <a:rPr lang="en-US" sz="1450" b="1" dirty="0" smtClean="0">
                <a:solidFill>
                  <a:srgbClr val="92D050"/>
                </a:solidFill>
              </a:rPr>
              <a:t>1 tablespoon honey</a:t>
            </a:r>
            <a:br>
              <a:rPr lang="en-US" sz="1450" b="1" dirty="0" smtClean="0">
                <a:solidFill>
                  <a:srgbClr val="92D050"/>
                </a:solidFill>
              </a:rPr>
            </a:br>
            <a:r>
              <a:rPr lang="en-US" sz="1450" b="1" dirty="0" smtClean="0">
                <a:solidFill>
                  <a:srgbClr val="92D050"/>
                </a:solidFill>
              </a:rPr>
              <a:t>2 tablespoons olive oil</a:t>
            </a:r>
            <a:br>
              <a:rPr lang="en-US" sz="1450" b="1" dirty="0" smtClean="0">
                <a:solidFill>
                  <a:srgbClr val="92D050"/>
                </a:solidFill>
              </a:rPr>
            </a:br>
            <a:r>
              <a:rPr lang="en-US" sz="1450" b="1" dirty="0" smtClean="0">
                <a:solidFill>
                  <a:srgbClr val="92D050"/>
                </a:solidFill>
              </a:rPr>
              <a:t>2 tablespoons barley meal</a:t>
            </a:r>
            <a:br>
              <a:rPr lang="en-US" sz="1450" b="1" dirty="0" smtClean="0">
                <a:solidFill>
                  <a:srgbClr val="92D050"/>
                </a:solidFill>
              </a:rPr>
            </a:br>
            <a:r>
              <a:rPr lang="en-US" sz="1450" b="1" dirty="0" smtClean="0">
                <a:solidFill>
                  <a:srgbClr val="92D050"/>
                </a:solidFill>
              </a:rPr>
              <a:t>6 cups flour, barley or stone ground whole wheat</a:t>
            </a:r>
            <a:br>
              <a:rPr lang="en-US" sz="1450" b="1" dirty="0" smtClean="0">
                <a:solidFill>
                  <a:srgbClr val="92D050"/>
                </a:solidFill>
              </a:rPr>
            </a:br>
            <a:r>
              <a:rPr lang="en-US" sz="1450" b="1" dirty="0" smtClean="0">
                <a:solidFill>
                  <a:srgbClr val="92D050"/>
                </a:solidFill>
              </a:rPr>
              <a:t/>
            </a:r>
            <a:br>
              <a:rPr lang="en-US" sz="1450" b="1" dirty="0" smtClean="0">
                <a:solidFill>
                  <a:srgbClr val="92D050"/>
                </a:solidFill>
              </a:rPr>
            </a:br>
            <a:r>
              <a:rPr lang="en-US" sz="1450" b="1" dirty="0" smtClean="0">
                <a:solidFill>
                  <a:srgbClr val="92D050"/>
                </a:solidFill>
              </a:rPr>
              <a:t>Mix all ingredients except flour into a 2 quart jar. Place jar in a pan of hot water and let stand in a warm place free of drafts until fermentation begins--</a:t>
            </a:r>
            <a:r>
              <a:rPr lang="en-US" sz="1450" b="1" dirty="0" err="1" smtClean="0">
                <a:solidFill>
                  <a:srgbClr val="92D050"/>
                </a:solidFill>
              </a:rPr>
              <a:t>aproximately</a:t>
            </a:r>
            <a:r>
              <a:rPr lang="en-US" sz="1450" b="1" dirty="0" smtClean="0">
                <a:solidFill>
                  <a:srgbClr val="92D050"/>
                </a:solidFill>
              </a:rPr>
              <a:t> twelve hours or more. Replace hot water every 4 hours. Mix in 2 cups of the flour. Set aside once again in a warm place. Replace hot water in pan. A sponge should be formed in 4 to 6 hours. Put 4 cups flour in a bowl, make a well, and add sponge. Kneed well, lightly dusting your hands with flour until dough is smooth. Shape and put into oiled loaf pan. Cover with damp towel and place in a draft-free place to rise for 4 to 6 hours. It will not rise as high as modern breads. Bake in preheated oven at 375 F. for 10 minutes. </a:t>
            </a:r>
            <a:r>
              <a:rPr lang="en-US" sz="1450" b="1" dirty="0" err="1" smtClean="0">
                <a:solidFill>
                  <a:srgbClr val="92D050"/>
                </a:solidFill>
              </a:rPr>
              <a:t>Reduct</a:t>
            </a:r>
            <a:r>
              <a:rPr lang="en-US" sz="1450" b="1" dirty="0" smtClean="0">
                <a:solidFill>
                  <a:srgbClr val="92D050"/>
                </a:solidFill>
              </a:rPr>
              <a:t> to 350 F. 50 minutes.</a:t>
            </a:r>
            <a:br>
              <a:rPr lang="en-US" sz="1450" b="1" dirty="0" smtClean="0">
                <a:solidFill>
                  <a:srgbClr val="92D050"/>
                </a:solidFill>
              </a:rPr>
            </a:br>
            <a:endParaRPr lang="el-GR" sz="1450" b="1" dirty="0">
              <a:solidFill>
                <a:srgbClr val="92D050"/>
              </a:solidFill>
            </a:endParaRPr>
          </a:p>
        </p:txBody>
      </p:sp>
      <p:sp>
        <p:nvSpPr>
          <p:cNvPr id="3" name="2 - Θέση περιεχομένου"/>
          <p:cNvSpPr>
            <a:spLocks noGrp="1"/>
          </p:cNvSpPr>
          <p:nvPr>
            <p:ph sz="half" idx="1"/>
          </p:nvPr>
        </p:nvSpPr>
        <p:spPr>
          <a:xfrm>
            <a:off x="5436096" y="1628800"/>
            <a:ext cx="3707904" cy="2376264"/>
          </a:xfrm>
        </p:spPr>
        <p:txBody>
          <a:bodyPr/>
          <a:lstStyle/>
          <a:p>
            <a:endParaRPr lang="el-GR" dirty="0"/>
          </a:p>
        </p:txBody>
      </p:sp>
      <p:pic>
        <p:nvPicPr>
          <p:cNvPr id="8193" name="Picture 1" descr="C:\Users\pc394\Desktop\psomi.jpg"/>
          <p:cNvPicPr>
            <a:picLocks noChangeAspect="1" noChangeArrowheads="1"/>
          </p:cNvPicPr>
          <p:nvPr/>
        </p:nvPicPr>
        <p:blipFill>
          <a:blip r:embed="rId2" cstate="print"/>
          <a:srcRect/>
          <a:stretch>
            <a:fillRect/>
          </a:stretch>
        </p:blipFill>
        <p:spPr bwMode="auto">
          <a:xfrm>
            <a:off x="5164089" y="1268760"/>
            <a:ext cx="3979910" cy="26642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566330" cy="5943600"/>
          </a:xfrm>
        </p:spPr>
        <p:txBody>
          <a:bodyPr>
            <a:normAutofit fontScale="90000"/>
          </a:bodyPr>
          <a:lstStyle/>
          <a:p>
            <a:r>
              <a:rPr lang="en-US" dirty="0" smtClean="0"/>
              <a:t>Boned Oysters</a:t>
            </a:r>
            <a:endParaRPr lang="el-GR" dirty="0"/>
          </a:p>
        </p:txBody>
      </p:sp>
      <p:sp>
        <p:nvSpPr>
          <p:cNvPr id="4" name="3 - Θέση κειμένου"/>
          <p:cNvSpPr>
            <a:spLocks noGrp="1"/>
          </p:cNvSpPr>
          <p:nvPr>
            <p:ph type="body" idx="2"/>
          </p:nvPr>
        </p:nvSpPr>
        <p:spPr>
          <a:xfrm>
            <a:off x="857224" y="367664"/>
            <a:ext cx="8107264" cy="2917320"/>
          </a:xfrm>
        </p:spPr>
        <p:txBody>
          <a:bodyPr>
            <a:normAutofit fontScale="92500" lnSpcReduction="10000"/>
          </a:bodyPr>
          <a:lstStyle/>
          <a:p>
            <a:r>
              <a:rPr lang="en-US" b="1" dirty="0" smtClean="0"/>
              <a:t>This recipe comes from Chares of </a:t>
            </a:r>
            <a:r>
              <a:rPr lang="en-US" b="1" dirty="0" err="1" smtClean="0"/>
              <a:t>Mytilene</a:t>
            </a:r>
            <a:r>
              <a:rPr lang="en-US" b="1" dirty="0" smtClean="0"/>
              <a:t>, Lesbos, a historian of the 3rd Century BC.</a:t>
            </a:r>
            <a:br>
              <a:rPr lang="en-US" b="1" dirty="0" smtClean="0"/>
            </a:br>
            <a:r>
              <a:rPr lang="en-US" b="1" dirty="0" smtClean="0"/>
              <a:t/>
            </a:r>
            <a:br>
              <a:rPr lang="en-US" b="1" dirty="0" smtClean="0"/>
            </a:br>
            <a:r>
              <a:rPr lang="en-US" b="1" dirty="0" smtClean="0"/>
              <a:t>"Use only the large Asiatic oysters caught in the Indian </a:t>
            </a:r>
            <a:r>
              <a:rPr lang="en-US" b="1" dirty="0" err="1" smtClean="0"/>
              <a:t>Ocearn</a:t>
            </a:r>
            <a:r>
              <a:rPr lang="en-US" b="1" dirty="0" smtClean="0"/>
              <a:t>, Black Sea, or the Persian and Arabian gulfs. Use the delicious white meat only. Discard the round white bone sometimes discovered inside the shell--or give it to some Persian. They seem to prefer these bones to gold; they call them 'pearls'."</a:t>
            </a:r>
            <a:br>
              <a:rPr lang="en-US" b="1" dirty="0" smtClean="0"/>
            </a:br>
            <a:r>
              <a:rPr lang="en-US" b="1" dirty="0" smtClean="0"/>
              <a:t/>
            </a:r>
            <a:br>
              <a:rPr lang="en-US" b="1" dirty="0" smtClean="0"/>
            </a:br>
            <a:r>
              <a:rPr lang="en-US" b="1" dirty="0" smtClean="0"/>
              <a:t>1 dozen oysters, fresh or frozen</a:t>
            </a:r>
            <a:br>
              <a:rPr lang="en-US" b="1" dirty="0" smtClean="0"/>
            </a:br>
            <a:r>
              <a:rPr lang="en-US" b="1" dirty="0" smtClean="0"/>
              <a:t>1 cup flour</a:t>
            </a:r>
            <a:br>
              <a:rPr lang="en-US" b="1" dirty="0" smtClean="0"/>
            </a:br>
            <a:r>
              <a:rPr lang="en-US" b="1" dirty="0" smtClean="0"/>
              <a:t>1/2 cup oil</a:t>
            </a:r>
            <a:br>
              <a:rPr lang="en-US" b="1" dirty="0" smtClean="0"/>
            </a:br>
            <a:r>
              <a:rPr lang="en-US" b="1" dirty="0" smtClean="0"/>
              <a:t>salt and pepper to taste</a:t>
            </a:r>
            <a:br>
              <a:rPr lang="en-US" b="1" dirty="0" smtClean="0"/>
            </a:br>
            <a:r>
              <a:rPr lang="en-US" b="1" dirty="0" smtClean="0"/>
              <a:t/>
            </a:r>
            <a:br>
              <a:rPr lang="en-US" b="1" dirty="0" smtClean="0"/>
            </a:br>
            <a:r>
              <a:rPr lang="en-US" b="1" dirty="0" smtClean="0"/>
              <a:t>Drain liquid from jar. Roll in flour. Heat it until hot in a large frying pan. Fry oysters on medium-high heat for 5 minutes turning over once. Sprinkle with seasonings and serve.</a:t>
            </a:r>
            <a:r>
              <a:rPr lang="en-US" dirty="0" smtClean="0"/>
              <a:t/>
            </a:r>
            <a:br>
              <a:rPr lang="en-US" dirty="0" smtClean="0"/>
            </a:br>
            <a:endParaRPr lang="el-GR" dirty="0"/>
          </a:p>
        </p:txBody>
      </p:sp>
      <p:sp>
        <p:nvSpPr>
          <p:cNvPr id="3" name="2 - Θέση περιεχομένου"/>
          <p:cNvSpPr>
            <a:spLocks noGrp="1"/>
          </p:cNvSpPr>
          <p:nvPr>
            <p:ph sz="half" idx="1"/>
          </p:nvPr>
        </p:nvSpPr>
        <p:spPr>
          <a:xfrm>
            <a:off x="3419872" y="3429000"/>
            <a:ext cx="5507466" cy="2880360"/>
          </a:xfrm>
        </p:spPr>
        <p:txBody>
          <a:bodyPr/>
          <a:lstStyle/>
          <a:p>
            <a:endParaRPr lang="el-GR" dirty="0"/>
          </a:p>
        </p:txBody>
      </p:sp>
      <p:pic>
        <p:nvPicPr>
          <p:cNvPr id="1026" name="Picture 2" descr="C:\Users\pc394\Desktop\seafood-oysters-full.jpg"/>
          <p:cNvPicPr>
            <a:picLocks noChangeAspect="1" noChangeArrowheads="1"/>
          </p:cNvPicPr>
          <p:nvPr/>
        </p:nvPicPr>
        <p:blipFill>
          <a:blip r:embed="rId2" cstate="print"/>
          <a:srcRect/>
          <a:stretch>
            <a:fillRect/>
          </a:stretch>
        </p:blipFill>
        <p:spPr bwMode="auto">
          <a:xfrm>
            <a:off x="2329837" y="3501008"/>
            <a:ext cx="6346619" cy="31683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680136" cy="5943600"/>
          </a:xfrm>
        </p:spPr>
        <p:txBody>
          <a:bodyPr>
            <a:normAutofit fontScale="90000"/>
          </a:bodyPr>
          <a:lstStyle/>
          <a:p>
            <a:r>
              <a:rPr lang="en-US" dirty="0" smtClean="0"/>
              <a:t>Athenian Cheese Cake</a:t>
            </a:r>
            <a:br>
              <a:rPr lang="en-US" dirty="0" smtClean="0"/>
            </a:br>
            <a:endParaRPr lang="el-GR" dirty="0"/>
          </a:p>
        </p:txBody>
      </p:sp>
      <p:sp>
        <p:nvSpPr>
          <p:cNvPr id="4" name="3 - Θέση κειμένου"/>
          <p:cNvSpPr>
            <a:spLocks noGrp="1"/>
          </p:cNvSpPr>
          <p:nvPr>
            <p:ph type="body" idx="2"/>
          </p:nvPr>
        </p:nvSpPr>
        <p:spPr>
          <a:xfrm>
            <a:off x="467544" y="260648"/>
            <a:ext cx="4608512" cy="6408712"/>
          </a:xfrm>
        </p:spPr>
        <p:txBody>
          <a:bodyPr>
            <a:normAutofit lnSpcReduction="10000"/>
          </a:bodyPr>
          <a:lstStyle/>
          <a:p>
            <a:r>
              <a:rPr lang="en-US" b="1" dirty="0" smtClean="0"/>
              <a:t>Thousand of years ago, the respected Greek poet and gourmet, </a:t>
            </a:r>
            <a:r>
              <a:rPr lang="en-US" b="1" dirty="0" err="1" smtClean="0"/>
              <a:t>Archestratus</a:t>
            </a:r>
            <a:r>
              <a:rPr lang="en-US" b="1" dirty="0" smtClean="0"/>
              <a:t> wrote "Forget all other dessert, there is only one: the Athenian cheese cake with Attica honey from Hymettus."</a:t>
            </a:r>
            <a:br>
              <a:rPr lang="en-US" b="1" dirty="0" smtClean="0"/>
            </a:br>
            <a:r>
              <a:rPr lang="en-US" b="1" dirty="0" smtClean="0"/>
              <a:t/>
            </a:r>
            <a:br>
              <a:rPr lang="en-US" b="1" dirty="0" smtClean="0"/>
            </a:br>
            <a:r>
              <a:rPr lang="en-US" b="1" dirty="0" smtClean="0"/>
              <a:t>Filling:</a:t>
            </a:r>
            <a:br>
              <a:rPr lang="en-US" b="1" dirty="0" smtClean="0"/>
            </a:br>
            <a:r>
              <a:rPr lang="en-US" b="1" dirty="0" smtClean="0"/>
              <a:t>4 eggs, separated</a:t>
            </a:r>
            <a:br>
              <a:rPr lang="en-US" b="1" dirty="0" smtClean="0"/>
            </a:br>
            <a:r>
              <a:rPr lang="en-US" b="1" dirty="0" smtClean="0"/>
              <a:t>12/ cup honey or sugar</a:t>
            </a:r>
            <a:br>
              <a:rPr lang="en-US" b="1" dirty="0" smtClean="0"/>
            </a:br>
            <a:r>
              <a:rPr lang="en-US" b="1" dirty="0" smtClean="0"/>
              <a:t>1 lemon, juice and rind</a:t>
            </a:r>
            <a:br>
              <a:rPr lang="en-US" b="1" dirty="0" smtClean="0"/>
            </a:br>
            <a:r>
              <a:rPr lang="en-US" b="1" dirty="0" smtClean="0"/>
              <a:t>1/2 cup flour</a:t>
            </a:r>
            <a:br>
              <a:rPr lang="en-US" b="1" dirty="0" smtClean="0"/>
            </a:br>
            <a:r>
              <a:rPr lang="en-US" b="1" dirty="0" smtClean="0"/>
              <a:t>1 pond pot cheese, either small curd cottage, hoop </a:t>
            </a:r>
            <a:r>
              <a:rPr lang="en-US" b="1" dirty="0" err="1" smtClean="0"/>
              <a:t>mezithra</a:t>
            </a:r>
            <a:r>
              <a:rPr lang="en-US" b="1" dirty="0" smtClean="0"/>
              <a:t> or cream</a:t>
            </a:r>
            <a:br>
              <a:rPr lang="en-US" b="1" dirty="0" smtClean="0"/>
            </a:br>
            <a:r>
              <a:rPr lang="en-US" b="1" dirty="0" smtClean="0"/>
              <a:t>1 cup sour cream or yogurt</a:t>
            </a:r>
            <a:br>
              <a:rPr lang="en-US" b="1" dirty="0" smtClean="0"/>
            </a:br>
            <a:r>
              <a:rPr lang="en-US" b="1" dirty="0" smtClean="0"/>
              <a:t>Crust:</a:t>
            </a:r>
            <a:br>
              <a:rPr lang="en-US" b="1" dirty="0" smtClean="0"/>
            </a:br>
            <a:r>
              <a:rPr lang="en-US" b="1" dirty="0" smtClean="0"/>
              <a:t>1 cup crumbs from </a:t>
            </a:r>
            <a:r>
              <a:rPr lang="en-US" b="1" dirty="0" err="1" smtClean="0"/>
              <a:t>zwiback</a:t>
            </a:r>
            <a:r>
              <a:rPr lang="en-US" b="1" dirty="0" smtClean="0"/>
              <a:t> </a:t>
            </a:r>
            <a:r>
              <a:rPr lang="en-US" b="1" dirty="0" err="1" smtClean="0"/>
              <a:t>rusks</a:t>
            </a:r>
            <a:r>
              <a:rPr lang="en-US" b="1" dirty="0" smtClean="0"/>
              <a:t>, cookies or graham crackers</a:t>
            </a:r>
            <a:br>
              <a:rPr lang="en-US" b="1" dirty="0" smtClean="0"/>
            </a:br>
            <a:r>
              <a:rPr lang="en-US" b="1" dirty="0" smtClean="0"/>
              <a:t>1/4 cup ground walnuts or almonds</a:t>
            </a:r>
            <a:br>
              <a:rPr lang="en-US" b="1" dirty="0" smtClean="0"/>
            </a:br>
            <a:r>
              <a:rPr lang="en-US" b="1" dirty="0" smtClean="0"/>
              <a:t>2 </a:t>
            </a:r>
            <a:r>
              <a:rPr lang="en-US" b="1" dirty="0" err="1" smtClean="0"/>
              <a:t>tablespons</a:t>
            </a:r>
            <a:r>
              <a:rPr lang="en-US" b="1" dirty="0" smtClean="0"/>
              <a:t> oil or butter</a:t>
            </a:r>
            <a:br>
              <a:rPr lang="en-US" b="1" dirty="0" smtClean="0"/>
            </a:br>
            <a:r>
              <a:rPr lang="en-US" b="1" dirty="0" smtClean="0"/>
              <a:t/>
            </a:r>
            <a:br>
              <a:rPr lang="en-US" b="1" dirty="0" smtClean="0"/>
            </a:br>
            <a:r>
              <a:rPr lang="en-US" b="1" dirty="0" smtClean="0"/>
              <a:t>In a large bowl, beat egg whites until stiff (with a sprinkle of salt). In a blender blend yolks, honey, lemon juice, rind, </a:t>
            </a:r>
            <a:r>
              <a:rPr lang="en-US" b="1" dirty="0" err="1" smtClean="0"/>
              <a:t>flouid</a:t>
            </a:r>
            <a:r>
              <a:rPr lang="en-US" b="1" dirty="0" smtClean="0"/>
              <a:t> </a:t>
            </a:r>
            <a:r>
              <a:rPr lang="en-US" b="1" dirty="0" smtClean="0"/>
              <a:t>and cheese for a few seconds. Fold batter into egg whites using spatula. Fold in sour cream. In a separate bowl mix crumbs and nuts together. Grease the bottom and sides of a large cake pan or spring-form cake pan. Spread crumbs over bottom and sides. Pour mixture in cake pan and bake at 325 F. for 45 minutes. Chill in cake pan 6 hours before cutting and serving.</a:t>
            </a:r>
            <a:br>
              <a:rPr lang="en-US" b="1" dirty="0" smtClean="0"/>
            </a:br>
            <a:endParaRPr lang="el-GR" b="1" dirty="0"/>
          </a:p>
        </p:txBody>
      </p:sp>
      <p:sp>
        <p:nvSpPr>
          <p:cNvPr id="3" name="2 - Θέση περιεχομένου"/>
          <p:cNvSpPr>
            <a:spLocks noGrp="1"/>
          </p:cNvSpPr>
          <p:nvPr>
            <p:ph sz="half" idx="1"/>
          </p:nvPr>
        </p:nvSpPr>
        <p:spPr>
          <a:xfrm>
            <a:off x="5715008" y="1916832"/>
            <a:ext cx="3212330" cy="3168352"/>
          </a:xfrm>
        </p:spPr>
        <p:txBody>
          <a:bodyPr/>
          <a:lstStyle/>
          <a:p>
            <a:endParaRPr lang="el-GR" dirty="0"/>
          </a:p>
        </p:txBody>
      </p:sp>
      <p:pic>
        <p:nvPicPr>
          <p:cNvPr id="2050" name="Picture 2" descr="C:\Users\pc394\Desktop\cheesecake-tips-how-to-make-the-perfect-cheesecake.jpg"/>
          <p:cNvPicPr>
            <a:picLocks noChangeAspect="1" noChangeArrowheads="1"/>
          </p:cNvPicPr>
          <p:nvPr/>
        </p:nvPicPr>
        <p:blipFill>
          <a:blip r:embed="rId2" cstate="print"/>
          <a:srcRect/>
          <a:stretch>
            <a:fillRect/>
          </a:stretch>
        </p:blipFill>
        <p:spPr bwMode="auto">
          <a:xfrm>
            <a:off x="5003956" y="1844824"/>
            <a:ext cx="4140044" cy="32982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285728"/>
            <a:ext cx="7820942" cy="6286544"/>
          </a:xfrm>
          <a:prstGeom prst="rect">
            <a:avLst/>
          </a:prstGeom>
        </p:spPr>
        <p:txBody>
          <a:bodyPr wrap="square">
            <a:spAutoFit/>
          </a:bodyPr>
          <a:lstStyle/>
          <a:p>
            <a:r>
              <a:rPr lang="en-US" sz="1400" dirty="0" smtClean="0"/>
              <a:t>Components</a:t>
            </a:r>
          </a:p>
          <a:p>
            <a:r>
              <a:rPr lang="en-US" sz="1400" dirty="0" smtClean="0"/>
              <a:t>For 4 people</a:t>
            </a:r>
          </a:p>
          <a:p>
            <a:r>
              <a:rPr lang="en-US" sz="1400" dirty="0" smtClean="0"/>
              <a:t>1flitz. </a:t>
            </a:r>
            <a:r>
              <a:rPr lang="en-US" sz="1400" dirty="0" err="1" smtClean="0"/>
              <a:t>Groats</a:t>
            </a:r>
            <a:endParaRPr lang="en-US" sz="1400" dirty="0" smtClean="0"/>
          </a:p>
          <a:p>
            <a:r>
              <a:rPr lang="en-US" sz="1400" dirty="0" smtClean="0"/>
              <a:t>1 ripe pomegranate</a:t>
            </a:r>
          </a:p>
          <a:p>
            <a:r>
              <a:rPr lang="en-US" sz="1400" dirty="0" smtClean="0"/>
              <a:t>1t. tablespoons walnuts</a:t>
            </a:r>
          </a:p>
          <a:p>
            <a:r>
              <a:rPr lang="en-US" sz="1400" dirty="0" smtClean="0"/>
              <a:t>3-4 spring onions</a:t>
            </a:r>
          </a:p>
          <a:p>
            <a:r>
              <a:rPr lang="en-US" sz="1400" dirty="0" smtClean="0"/>
              <a:t>1/8 bunch dill</a:t>
            </a:r>
          </a:p>
          <a:p>
            <a:r>
              <a:rPr lang="en-US" sz="1400" dirty="0" smtClean="0"/>
              <a:t>70gram. feta cheese.</a:t>
            </a:r>
          </a:p>
          <a:p>
            <a:endParaRPr lang="en-US" sz="1400" dirty="0" smtClean="0"/>
          </a:p>
          <a:p>
            <a:r>
              <a:rPr lang="en-US" sz="1400" dirty="0" smtClean="0"/>
              <a:t>For the dressing.</a:t>
            </a:r>
          </a:p>
          <a:p>
            <a:r>
              <a:rPr lang="en-US" sz="1400" dirty="0" smtClean="0"/>
              <a:t>2k.soupas oil</a:t>
            </a:r>
          </a:p>
          <a:p>
            <a:r>
              <a:rPr lang="en-US" sz="1400" dirty="0" smtClean="0"/>
              <a:t>1t. tablespoons molasses</a:t>
            </a:r>
          </a:p>
          <a:p>
            <a:r>
              <a:rPr lang="en-US" sz="1400" dirty="0" smtClean="0"/>
              <a:t>2k. soup pomegranate juice</a:t>
            </a:r>
          </a:p>
          <a:p>
            <a:r>
              <a:rPr lang="en-US" sz="1400" dirty="0" smtClean="0"/>
              <a:t>Coarse salt</a:t>
            </a:r>
          </a:p>
          <a:p>
            <a:r>
              <a:rPr lang="en-US" sz="1400" dirty="0" smtClean="0"/>
              <a:t>Pepper fresh.</a:t>
            </a:r>
          </a:p>
          <a:p>
            <a:endParaRPr lang="en-US" sz="1400" dirty="0" smtClean="0"/>
          </a:p>
          <a:p>
            <a:r>
              <a:rPr lang="en-US" sz="1400" dirty="0" smtClean="0"/>
              <a:t>Implementation.</a:t>
            </a:r>
          </a:p>
          <a:p>
            <a:r>
              <a:rPr lang="en-US" sz="1400" dirty="0" smtClean="0"/>
              <a:t>Place the bulgur in a bowl, with two cups of water to soak for at least 3 hours and remove any additional items [stones]. We take a colander and drain well bulgur.</a:t>
            </a:r>
          </a:p>
          <a:p>
            <a:r>
              <a:rPr lang="en-US" sz="1400" dirty="0" smtClean="0"/>
              <a:t>Cut in half pomegranate and one piece take the juice while the other part of the pour very carefully with a spoon to get all </a:t>
            </a:r>
            <a:r>
              <a:rPr lang="en-US" sz="1400" dirty="0" err="1" smtClean="0"/>
              <a:t>sporakia</a:t>
            </a:r>
            <a:r>
              <a:rPr lang="en-US" sz="1400" dirty="0" smtClean="0"/>
              <a:t> that exist within it.</a:t>
            </a:r>
          </a:p>
          <a:p>
            <a:r>
              <a:rPr lang="en-US" sz="1400" dirty="0" smtClean="0"/>
              <a:t>Then wash thoroughly scallions and dill and after the dry finely chop. In a mortar hit the nuts to crack.</a:t>
            </a:r>
          </a:p>
          <a:p>
            <a:r>
              <a:rPr lang="en-US" sz="1400" dirty="0" smtClean="0"/>
              <a:t>Take a large bowl and add into the bulgur, green onions, dill, the crumbled feta, walnuts, rhodium seeds and stir. Add salt and pepper as we want.</a:t>
            </a:r>
          </a:p>
          <a:p>
            <a:r>
              <a:rPr lang="en-US" sz="1400" dirty="0" smtClean="0"/>
              <a:t>Beat separately in a small bowl materials for </a:t>
            </a:r>
            <a:r>
              <a:rPr lang="en-US" sz="1400" dirty="0" err="1" smtClean="0"/>
              <a:t>nresingk</a:t>
            </a:r>
            <a:r>
              <a:rPr lang="en-US" sz="1400" dirty="0" smtClean="0"/>
              <a:t> and pour the sauce and stir well to incorporate all ingredients.</a:t>
            </a:r>
          </a:p>
          <a:p>
            <a:r>
              <a:rPr lang="en-US" sz="1400" dirty="0" smtClean="0"/>
              <a:t>Serve in equal portions sprinkling extra walnuts and pomegranates for more beautiful appearance.</a:t>
            </a:r>
            <a:endParaRPr lang="el-GR" sz="1400" dirty="0"/>
          </a:p>
        </p:txBody>
      </p:sp>
      <p:sp>
        <p:nvSpPr>
          <p:cNvPr id="3" name="2 - Ορθογώνιο"/>
          <p:cNvSpPr/>
          <p:nvPr/>
        </p:nvSpPr>
        <p:spPr>
          <a:xfrm>
            <a:off x="214282" y="142852"/>
            <a:ext cx="430887" cy="5929354"/>
          </a:xfrm>
          <a:prstGeom prst="rect">
            <a:avLst/>
          </a:prstGeom>
          <a:scene3d>
            <a:camera prst="orthographicFront">
              <a:rot lat="0" lon="21299999" rev="0"/>
            </a:camera>
            <a:lightRig rig="threePt" dir="t"/>
          </a:scene3d>
        </p:spPr>
        <p:txBody>
          <a:bodyPr vert="vert270" wrap="square">
            <a:spAutoFit/>
          </a:bodyPr>
          <a:lstStyle/>
          <a:p>
            <a:r>
              <a:rPr lang="en-US" sz="1600" b="1" dirty="0" smtClean="0">
                <a:solidFill>
                  <a:srgbClr val="FF0000"/>
                </a:solidFill>
              </a:rPr>
              <a:t>ANCIENT BULGUR SALAD WITH FETA AND POMEGRANATE</a:t>
            </a:r>
          </a:p>
        </p:txBody>
      </p:sp>
      <p:pic>
        <p:nvPicPr>
          <p:cNvPr id="3074" name="Picture 2" descr="C:\Users\pc394\Desktop\MintPomQuinoa1.jpg"/>
          <p:cNvPicPr>
            <a:picLocks noChangeAspect="1" noChangeArrowheads="1"/>
          </p:cNvPicPr>
          <p:nvPr/>
        </p:nvPicPr>
        <p:blipFill>
          <a:blip r:embed="rId2" cstate="print"/>
          <a:srcRect/>
          <a:stretch>
            <a:fillRect/>
          </a:stretch>
        </p:blipFill>
        <p:spPr bwMode="auto">
          <a:xfrm>
            <a:off x="5652120" y="188640"/>
            <a:ext cx="2880320" cy="37804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Αποτέλεσμα εικόνας για φρουτα"/>
          <p:cNvPicPr>
            <a:picLocks noChangeAspect="1" noChangeArrowheads="1"/>
          </p:cNvPicPr>
          <p:nvPr/>
        </p:nvPicPr>
        <p:blipFill>
          <a:blip r:embed="rId2" cstate="print"/>
          <a:srcRect/>
          <a:stretch>
            <a:fillRect/>
          </a:stretch>
        </p:blipFill>
        <p:spPr bwMode="auto">
          <a:xfrm>
            <a:off x="5148065" y="3861048"/>
            <a:ext cx="3672408" cy="2592287"/>
          </a:xfrm>
          <a:prstGeom prst="rect">
            <a:avLst/>
          </a:prstGeom>
          <a:noFill/>
        </p:spPr>
      </p:pic>
      <p:pic>
        <p:nvPicPr>
          <p:cNvPr id="26630" name="Picture 6" descr="Αποτέλεσμα εικόνας για φρουτα"/>
          <p:cNvPicPr>
            <a:picLocks noChangeAspect="1" noChangeArrowheads="1"/>
          </p:cNvPicPr>
          <p:nvPr/>
        </p:nvPicPr>
        <p:blipFill>
          <a:blip r:embed="rId3" cstate="print"/>
          <a:srcRect/>
          <a:stretch>
            <a:fillRect/>
          </a:stretch>
        </p:blipFill>
        <p:spPr bwMode="auto">
          <a:xfrm>
            <a:off x="395536" y="404664"/>
            <a:ext cx="3744416" cy="2952328"/>
          </a:xfrm>
          <a:prstGeom prst="rect">
            <a:avLst/>
          </a:prstGeom>
          <a:noFill/>
        </p:spPr>
      </p:pic>
      <p:pic>
        <p:nvPicPr>
          <p:cNvPr id="26634" name="Picture 10" descr="Αποτέλεσμα εικόνας για φρουτα"/>
          <p:cNvPicPr>
            <a:picLocks noChangeAspect="1" noChangeArrowheads="1"/>
          </p:cNvPicPr>
          <p:nvPr/>
        </p:nvPicPr>
        <p:blipFill>
          <a:blip r:embed="rId4" cstate="print"/>
          <a:srcRect/>
          <a:stretch>
            <a:fillRect/>
          </a:stretch>
        </p:blipFill>
        <p:spPr bwMode="auto">
          <a:xfrm>
            <a:off x="395536" y="3861048"/>
            <a:ext cx="3744416" cy="2592288"/>
          </a:xfrm>
          <a:prstGeom prst="rect">
            <a:avLst/>
          </a:prstGeom>
          <a:noFill/>
        </p:spPr>
      </p:pic>
      <p:pic>
        <p:nvPicPr>
          <p:cNvPr id="26640" name="Picture 16" descr="Σχετική εικόνα"/>
          <p:cNvPicPr>
            <a:picLocks noChangeAspect="1" noChangeArrowheads="1"/>
          </p:cNvPicPr>
          <p:nvPr/>
        </p:nvPicPr>
        <p:blipFill>
          <a:blip r:embed="rId5" cstate="print"/>
          <a:srcRect/>
          <a:stretch>
            <a:fillRect/>
          </a:stretch>
        </p:blipFill>
        <p:spPr bwMode="auto">
          <a:xfrm>
            <a:off x="5148064" y="416666"/>
            <a:ext cx="3672408" cy="29403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μεσογειακη διατροφη"/>
          <p:cNvPicPr>
            <a:picLocks noChangeAspect="1" noChangeArrowheads="1"/>
          </p:cNvPicPr>
          <p:nvPr/>
        </p:nvPicPr>
        <p:blipFill>
          <a:blip r:embed="rId2" cstate="print"/>
          <a:srcRect/>
          <a:stretch>
            <a:fillRect/>
          </a:stretch>
        </p:blipFill>
        <p:spPr bwMode="auto">
          <a:xfrm>
            <a:off x="179511" y="188640"/>
            <a:ext cx="8784977" cy="6480720"/>
          </a:xfrm>
          <a:prstGeom prst="rect">
            <a:avLst/>
          </a:prstGeom>
          <a:noFill/>
        </p:spPr>
      </p:pic>
      <p:sp>
        <p:nvSpPr>
          <p:cNvPr id="2" name="1 - Ορθογώνιο"/>
          <p:cNvSpPr/>
          <p:nvPr/>
        </p:nvSpPr>
        <p:spPr>
          <a:xfrm>
            <a:off x="323528" y="188640"/>
            <a:ext cx="4392488" cy="369332"/>
          </a:xfrm>
          <a:prstGeom prst="rect">
            <a:avLst/>
          </a:prstGeom>
        </p:spPr>
        <p:txBody>
          <a:bodyPr wrap="square">
            <a:spAutoFit/>
          </a:bodyPr>
          <a:lstStyle/>
          <a:p>
            <a:r>
              <a:rPr lang="en-US" b="1" dirty="0" smtClean="0">
                <a:solidFill>
                  <a:srgbClr val="FFC000"/>
                </a:solidFill>
              </a:rPr>
              <a:t>What Did the Ancient Greeks Eat?</a:t>
            </a:r>
            <a:endParaRPr lang="el-GR" dirty="0">
              <a:solidFill>
                <a:srgbClr val="FFC000"/>
              </a:solidFill>
            </a:endParaRPr>
          </a:p>
        </p:txBody>
      </p:sp>
      <p:sp>
        <p:nvSpPr>
          <p:cNvPr id="3" name="2 - Ορθογώνιο"/>
          <p:cNvSpPr/>
          <p:nvPr/>
        </p:nvSpPr>
        <p:spPr>
          <a:xfrm>
            <a:off x="323528" y="692697"/>
            <a:ext cx="8496944" cy="2446824"/>
          </a:xfrm>
          <a:prstGeom prst="rect">
            <a:avLst/>
          </a:prstGeom>
        </p:spPr>
        <p:txBody>
          <a:bodyPr wrap="square">
            <a:spAutoFit/>
          </a:bodyPr>
          <a:lstStyle/>
          <a:p>
            <a:pPr lvl="0" algn="just" fontAlgn="base"/>
            <a:r>
              <a:rPr lang="en-US" sz="1700" b="1" dirty="0" smtClean="0">
                <a:solidFill>
                  <a:srgbClr val="00B0F0"/>
                </a:solidFill>
              </a:rPr>
              <a:t>The foods of ancient Greece were similar to foods we eat today but did not include many that have become important parts of modern Greek cooking. For example, tomatoes, peppers, potatoes, and bananas didn't arrive in Greece until after the discovery of the Americas in the 15th century, because that's where those foods originated. Lemons, oranges, eggplant and rice also arrived later. But the ancient Greeks enjoyed a varied diet, with a concentration on vegetables (</a:t>
            </a:r>
            <a:r>
              <a:rPr lang="el-GR" sz="1700" b="1" dirty="0" err="1" smtClean="0">
                <a:solidFill>
                  <a:srgbClr val="00B0F0"/>
                </a:solidFill>
              </a:rPr>
              <a:t>Carrots</a:t>
            </a:r>
            <a:r>
              <a:rPr lang="en-US" sz="1700" b="1" dirty="0" smtClean="0">
                <a:solidFill>
                  <a:srgbClr val="00B0F0"/>
                </a:solidFill>
              </a:rPr>
              <a:t>,</a:t>
            </a:r>
            <a:r>
              <a:rPr lang="el-GR" sz="1700" b="1" dirty="0" smtClean="0">
                <a:solidFill>
                  <a:srgbClr val="00B0F0"/>
                </a:solidFill>
              </a:rPr>
              <a:t> </a:t>
            </a:r>
            <a:r>
              <a:rPr lang="en-US" sz="1700" b="1" dirty="0" smtClean="0">
                <a:solidFill>
                  <a:srgbClr val="00B0F0"/>
                </a:solidFill>
              </a:rPr>
              <a:t>Onions, </a:t>
            </a:r>
            <a:r>
              <a:rPr lang="el-GR" sz="1700" b="1" dirty="0" err="1" smtClean="0">
                <a:solidFill>
                  <a:srgbClr val="00B0F0"/>
                </a:solidFill>
              </a:rPr>
              <a:t>Cucumbers</a:t>
            </a:r>
            <a:r>
              <a:rPr lang="en-US" sz="1700" b="1" dirty="0" smtClean="0">
                <a:solidFill>
                  <a:srgbClr val="00B0F0"/>
                </a:solidFill>
              </a:rPr>
              <a:t>,</a:t>
            </a:r>
            <a:r>
              <a:rPr lang="el-GR" sz="1700" b="1" dirty="0" smtClean="0">
                <a:solidFill>
                  <a:srgbClr val="00B0F0"/>
                </a:solidFill>
              </a:rPr>
              <a:t> </a:t>
            </a:r>
            <a:r>
              <a:rPr lang="el-GR" sz="1700" b="1" dirty="0" err="1" smtClean="0">
                <a:solidFill>
                  <a:srgbClr val="00B0F0"/>
                </a:solidFill>
              </a:rPr>
              <a:t>Radishes</a:t>
            </a:r>
            <a:r>
              <a:rPr lang="en-US" sz="1700" b="1" dirty="0" smtClean="0">
                <a:solidFill>
                  <a:srgbClr val="00B0F0"/>
                </a:solidFill>
              </a:rPr>
              <a:t>,</a:t>
            </a:r>
            <a:r>
              <a:rPr lang="el-GR" sz="1700" b="1" dirty="0" smtClean="0">
                <a:solidFill>
                  <a:srgbClr val="00B0F0"/>
                </a:solidFill>
              </a:rPr>
              <a:t> </a:t>
            </a:r>
            <a:r>
              <a:rPr lang="el-GR" sz="1700" b="1" dirty="0" err="1" smtClean="0">
                <a:solidFill>
                  <a:srgbClr val="00B0F0"/>
                </a:solidFill>
              </a:rPr>
              <a:t>Bulbs</a:t>
            </a:r>
            <a:r>
              <a:rPr lang="en-US" sz="1700" b="1" dirty="0" smtClean="0">
                <a:solidFill>
                  <a:srgbClr val="00B0F0"/>
                </a:solidFill>
              </a:rPr>
              <a:t>,</a:t>
            </a:r>
            <a:r>
              <a:rPr lang="el-GR" sz="1700" b="1" dirty="0" smtClean="0">
                <a:solidFill>
                  <a:srgbClr val="00B0F0"/>
                </a:solidFill>
              </a:rPr>
              <a:t> </a:t>
            </a:r>
            <a:r>
              <a:rPr lang="el-GR" sz="1700" b="1" dirty="0" err="1" smtClean="0">
                <a:solidFill>
                  <a:srgbClr val="00B0F0"/>
                </a:solidFill>
              </a:rPr>
              <a:t>Cabbage</a:t>
            </a:r>
            <a:r>
              <a:rPr lang="en-US" sz="1700" b="1" dirty="0" smtClean="0">
                <a:solidFill>
                  <a:srgbClr val="00B0F0"/>
                </a:solidFill>
              </a:rPr>
              <a:t>,</a:t>
            </a:r>
            <a:r>
              <a:rPr lang="el-GR" sz="1700" b="1" dirty="0" smtClean="0">
                <a:solidFill>
                  <a:srgbClr val="00B0F0"/>
                </a:solidFill>
              </a:rPr>
              <a:t> </a:t>
            </a:r>
            <a:r>
              <a:rPr lang="el-GR" sz="1700" b="1" dirty="0" err="1" smtClean="0">
                <a:solidFill>
                  <a:srgbClr val="00B0F0"/>
                </a:solidFill>
              </a:rPr>
              <a:t>Asparagus</a:t>
            </a:r>
            <a:r>
              <a:rPr lang="en-US" sz="1700" b="1" dirty="0" smtClean="0">
                <a:solidFill>
                  <a:srgbClr val="00B0F0"/>
                </a:solidFill>
              </a:rPr>
              <a:t>,</a:t>
            </a:r>
            <a:r>
              <a:rPr lang="el-GR" sz="1700" b="1" dirty="0" smtClean="0">
                <a:solidFill>
                  <a:srgbClr val="00B0F0"/>
                </a:solidFill>
              </a:rPr>
              <a:t> </a:t>
            </a:r>
            <a:r>
              <a:rPr lang="el-GR" sz="1700" b="1" dirty="0" err="1" smtClean="0">
                <a:solidFill>
                  <a:srgbClr val="00B0F0"/>
                </a:solidFill>
              </a:rPr>
              <a:t>Garlic</a:t>
            </a:r>
            <a:r>
              <a:rPr lang="en-US" sz="1700" b="1" dirty="0" smtClean="0">
                <a:solidFill>
                  <a:srgbClr val="00B0F0"/>
                </a:solidFill>
              </a:rPr>
              <a:t> etc.), legumes, fruits (especially figs, grapes and apples), and fish - although meat was also eaten. Hunting brought game to the menu.</a:t>
            </a:r>
            <a:endParaRPr lang="el-GR" sz="1700" b="1" dirty="0" smtClean="0">
              <a:solidFill>
                <a:srgbClr val="00B0F0"/>
              </a:solidFill>
            </a:endParaRPr>
          </a:p>
        </p:txBody>
      </p:sp>
      <p:sp>
        <p:nvSpPr>
          <p:cNvPr id="4" name="3 - Ορθογώνιο"/>
          <p:cNvSpPr/>
          <p:nvPr/>
        </p:nvSpPr>
        <p:spPr>
          <a:xfrm>
            <a:off x="323528" y="3068960"/>
            <a:ext cx="8568952" cy="2831544"/>
          </a:xfrm>
          <a:prstGeom prst="rect">
            <a:avLst/>
          </a:prstGeom>
        </p:spPr>
        <p:txBody>
          <a:bodyPr wrap="square">
            <a:spAutoFit/>
          </a:bodyPr>
          <a:lstStyle/>
          <a:p>
            <a:pPr algn="just" fontAlgn="base"/>
            <a:r>
              <a:rPr lang="en-US" sz="1700" b="1" dirty="0" smtClean="0">
                <a:solidFill>
                  <a:srgbClr val="00B0F0"/>
                </a:solidFill>
              </a:rPr>
              <a:t>Meats were roasted on spits, cooked in ovens, and boiled. Fish was often cooked with cheese. Wine was watered down and sometimes garlic was added. The technique to make the very thin </a:t>
            </a:r>
            <a:r>
              <a:rPr lang="en-US" sz="1700" b="1" dirty="0" err="1" smtClean="0">
                <a:solidFill>
                  <a:srgbClr val="00B0F0"/>
                </a:solidFill>
              </a:rPr>
              <a:t>phyllo</a:t>
            </a:r>
            <a:r>
              <a:rPr lang="en-US" sz="1700" b="1" dirty="0" smtClean="0">
                <a:solidFill>
                  <a:srgbClr val="00B0F0"/>
                </a:solidFill>
              </a:rPr>
              <a:t> dough had been discovered sometime around the 4th century B.C.E., so it's likely that sweets like baklava were also eaten - but no sugar! Honey was the traditional sweetener, as were figs and products made from naturally sweet grapes.</a:t>
            </a:r>
            <a:endParaRPr lang="el-GR" sz="1700" b="1" dirty="0" smtClean="0">
              <a:solidFill>
                <a:srgbClr val="00B0F0"/>
              </a:solidFill>
            </a:endParaRPr>
          </a:p>
          <a:p>
            <a:pPr algn="just" fontAlgn="base"/>
            <a:r>
              <a:rPr lang="en-US" sz="1700" b="1" dirty="0" smtClean="0">
                <a:solidFill>
                  <a:srgbClr val="00B0F0"/>
                </a:solidFill>
              </a:rPr>
              <a:t>The oldest known recipe is for slices of fish cooked with cheese and oil. Measurements were vague since it was presumed that a good cook would know the correct amounts. Men did the roasting of meats over coals or on spits (ancient barbecues), and women did the baking, boiling, and oven cooking.</a:t>
            </a:r>
            <a:endParaRPr lang="el-GR" sz="1700" b="1" dirty="0" smtClean="0">
              <a:solidFill>
                <a:srgbClr val="00B0F0"/>
              </a:solidFill>
            </a:endParaRPr>
          </a:p>
          <a:p>
            <a:pPr algn="just" fontAlgn="base"/>
            <a:endParaRPr lang="en-US" sz="800" b="1" dirty="0" smtClean="0">
              <a:solidFill>
                <a:srgbClr val="00B0F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260648"/>
            <a:ext cx="4896544" cy="6463308"/>
          </a:xfrm>
          <a:prstGeom prst="rect">
            <a:avLst/>
          </a:prstGeom>
        </p:spPr>
        <p:txBody>
          <a:bodyPr wrap="square">
            <a:spAutoFit/>
          </a:bodyPr>
          <a:lstStyle/>
          <a:p>
            <a:pPr fontAlgn="base"/>
            <a:r>
              <a:rPr lang="en-US" b="1" u="sng" dirty="0" smtClean="0"/>
              <a:t>Breakfasts of the Ancient Greeks </a:t>
            </a:r>
            <a:endParaRPr lang="el-GR" b="1" u="sng" dirty="0" smtClean="0"/>
          </a:p>
          <a:p>
            <a:pPr fontAlgn="base"/>
            <a:r>
              <a:rPr lang="en-US" dirty="0" smtClean="0"/>
              <a:t>Most ancient Greeks had the same thing for breakfast: bread dipped in wine. The bread was made from barley, the main source of all breads in ancient times.</a:t>
            </a:r>
            <a:endParaRPr lang="el-GR" dirty="0" smtClean="0"/>
          </a:p>
          <a:p>
            <a:pPr fontAlgn="base"/>
            <a:r>
              <a:rPr lang="en-US" dirty="0" smtClean="0"/>
              <a:t>It was probably hard, so the wine would soften it up and make it easier to eat. Sure, they could have used water, but where’s the fun in that?</a:t>
            </a:r>
            <a:endParaRPr lang="el-GR" dirty="0" smtClean="0"/>
          </a:p>
          <a:p>
            <a:pPr fontAlgn="base"/>
            <a:r>
              <a:rPr lang="en-US" dirty="0" smtClean="0"/>
              <a:t>The Greeks also ate something called </a:t>
            </a:r>
            <a:r>
              <a:rPr lang="en-US" i="1" dirty="0" err="1" smtClean="0"/>
              <a:t>teganites</a:t>
            </a:r>
            <a:r>
              <a:rPr lang="en-US" dirty="0" smtClean="0"/>
              <a:t> or </a:t>
            </a:r>
            <a:r>
              <a:rPr lang="en-US" i="1" dirty="0" err="1" smtClean="0"/>
              <a:t>lalanges</a:t>
            </a:r>
            <a:r>
              <a:rPr lang="en-US" dirty="0" smtClean="0"/>
              <a:t>, which would have resembled a pancake. These were made with wheat flour, olive oil, honey and curdled milk. They were usually topped with honey or cheese.</a:t>
            </a:r>
            <a:endParaRPr lang="el-GR" dirty="0" smtClean="0"/>
          </a:p>
          <a:p>
            <a:pPr fontAlgn="base"/>
            <a:r>
              <a:rPr lang="en-US" b="1" u="sng" dirty="0" smtClean="0"/>
              <a:t>Lunchtime for the Greeks </a:t>
            </a:r>
            <a:endParaRPr lang="el-GR" b="1" u="sng" dirty="0" smtClean="0"/>
          </a:p>
          <a:p>
            <a:pPr fontAlgn="base"/>
            <a:r>
              <a:rPr lang="en-US" dirty="0" smtClean="0"/>
              <a:t>They had more of that bread and wine! But they were drinking a bit more of the wine. Lunch was considered a midday snack, so it was common for the Greeks to dine on relatively light things like figs, salted fish, cheeses, olives and more bread.</a:t>
            </a:r>
            <a:endParaRPr lang="el-GR" dirty="0" smtClean="0"/>
          </a:p>
        </p:txBody>
      </p:sp>
      <p:pic>
        <p:nvPicPr>
          <p:cNvPr id="1026" name="Picture 2" descr="C:\Users\pc394\Desktop\ψωμι.jpg"/>
          <p:cNvPicPr>
            <a:picLocks noChangeAspect="1" noChangeArrowheads="1"/>
          </p:cNvPicPr>
          <p:nvPr/>
        </p:nvPicPr>
        <p:blipFill>
          <a:blip r:embed="rId2" cstate="print"/>
          <a:srcRect/>
          <a:stretch>
            <a:fillRect/>
          </a:stretch>
        </p:blipFill>
        <p:spPr bwMode="auto">
          <a:xfrm>
            <a:off x="6228184" y="260648"/>
            <a:ext cx="2623245" cy="1311623"/>
          </a:xfrm>
          <a:prstGeom prst="rect">
            <a:avLst/>
          </a:prstGeom>
          <a:noFill/>
        </p:spPr>
      </p:pic>
      <p:pic>
        <p:nvPicPr>
          <p:cNvPr id="1027" name="Picture 3" descr="C:\Users\pc394\Desktop\κρασι.jpg"/>
          <p:cNvPicPr>
            <a:picLocks noChangeAspect="1" noChangeArrowheads="1"/>
          </p:cNvPicPr>
          <p:nvPr/>
        </p:nvPicPr>
        <p:blipFill>
          <a:blip r:embed="rId3" cstate="print"/>
          <a:srcRect/>
          <a:stretch>
            <a:fillRect/>
          </a:stretch>
        </p:blipFill>
        <p:spPr bwMode="auto">
          <a:xfrm>
            <a:off x="4860032" y="1772816"/>
            <a:ext cx="2787055" cy="1393528"/>
          </a:xfrm>
          <a:prstGeom prst="rect">
            <a:avLst/>
          </a:prstGeom>
          <a:noFill/>
        </p:spPr>
      </p:pic>
      <p:pic>
        <p:nvPicPr>
          <p:cNvPr id="1028" name="Picture 4" descr="C:\Users\pc394\Desktop\τυρι.jpg"/>
          <p:cNvPicPr>
            <a:picLocks noChangeAspect="1" noChangeArrowheads="1"/>
          </p:cNvPicPr>
          <p:nvPr/>
        </p:nvPicPr>
        <p:blipFill>
          <a:blip r:embed="rId4" cstate="print"/>
          <a:srcRect/>
          <a:stretch>
            <a:fillRect/>
          </a:stretch>
        </p:blipFill>
        <p:spPr bwMode="auto">
          <a:xfrm>
            <a:off x="6300192" y="3356992"/>
            <a:ext cx="2627784" cy="1579238"/>
          </a:xfrm>
          <a:prstGeom prst="rect">
            <a:avLst/>
          </a:prstGeom>
          <a:noFill/>
        </p:spPr>
      </p:pic>
      <p:pic>
        <p:nvPicPr>
          <p:cNvPr id="1029" name="Picture 5" descr="C:\Users\pc394\Desktop\elies.jpg"/>
          <p:cNvPicPr>
            <a:picLocks noChangeAspect="1" noChangeArrowheads="1"/>
          </p:cNvPicPr>
          <p:nvPr/>
        </p:nvPicPr>
        <p:blipFill>
          <a:blip r:embed="rId5" cstate="print"/>
          <a:srcRect/>
          <a:stretch>
            <a:fillRect/>
          </a:stretch>
        </p:blipFill>
        <p:spPr bwMode="auto">
          <a:xfrm>
            <a:off x="5076056" y="5157192"/>
            <a:ext cx="2113093" cy="14032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117693"/>
            <a:ext cx="4572000" cy="6740307"/>
          </a:xfrm>
          <a:prstGeom prst="rect">
            <a:avLst/>
          </a:prstGeom>
        </p:spPr>
        <p:txBody>
          <a:bodyPr>
            <a:spAutoFit/>
          </a:bodyPr>
          <a:lstStyle/>
          <a:p>
            <a:pPr fontAlgn="base"/>
            <a:r>
              <a:rPr lang="en-US" b="1" u="sng" dirty="0" smtClean="0"/>
              <a:t>Time for Dinner</a:t>
            </a:r>
            <a:endParaRPr lang="el-GR" b="1" u="sng" dirty="0" smtClean="0"/>
          </a:p>
          <a:p>
            <a:pPr fontAlgn="base"/>
            <a:r>
              <a:rPr lang="en-US" dirty="0" smtClean="0"/>
              <a:t>Dinner was and still is the most important meal of the day in Greece. In ancient times, it was when everyone would gather with friends and perhaps discuss things like philosophy or maybe just daily events. We said "friends," not "family“, because men and women normally ate separately. If a family had slaves, they would serve the men dinner first, then the women, then themselves. If the family didn't have slaves, the women of the house served the men first, then they ate themselves when the men were done.</a:t>
            </a:r>
            <a:endParaRPr lang="el-GR" dirty="0" smtClean="0"/>
          </a:p>
          <a:p>
            <a:pPr fontAlgn="base"/>
            <a:r>
              <a:rPr lang="en-US" dirty="0" smtClean="0"/>
              <a:t>Dinner was when most of the foods were consumed. The ancient Greeks would eat eggs from quail and hens, fish, legumes, olives, cheeses, breads, figs and any vegetables they could grow. They might include arugula, asparagus, cabbage, carrots and cucumbers. Meat was reserved for the wealthy.</a:t>
            </a:r>
          </a:p>
        </p:txBody>
      </p:sp>
      <p:pic>
        <p:nvPicPr>
          <p:cNvPr id="3" name="Picture 14" descr="Αποτέλεσμα εικόνας για φρουτα"/>
          <p:cNvPicPr>
            <a:picLocks noChangeAspect="1" noChangeArrowheads="1"/>
          </p:cNvPicPr>
          <p:nvPr/>
        </p:nvPicPr>
        <p:blipFill>
          <a:blip r:embed="rId2" cstate="print"/>
          <a:srcRect/>
          <a:stretch>
            <a:fillRect/>
          </a:stretch>
        </p:blipFill>
        <p:spPr bwMode="auto">
          <a:xfrm>
            <a:off x="6444208" y="5445224"/>
            <a:ext cx="2542937" cy="1198115"/>
          </a:xfrm>
          <a:prstGeom prst="rect">
            <a:avLst/>
          </a:prstGeom>
          <a:noFill/>
        </p:spPr>
      </p:pic>
      <p:pic>
        <p:nvPicPr>
          <p:cNvPr id="2050" name="Picture 2" descr="C:\Users\pc394\Desktop\psaria.jpg"/>
          <p:cNvPicPr>
            <a:picLocks noChangeAspect="1" noChangeArrowheads="1"/>
          </p:cNvPicPr>
          <p:nvPr/>
        </p:nvPicPr>
        <p:blipFill>
          <a:blip r:embed="rId3" cstate="print"/>
          <a:srcRect/>
          <a:stretch>
            <a:fillRect/>
          </a:stretch>
        </p:blipFill>
        <p:spPr bwMode="auto">
          <a:xfrm>
            <a:off x="4788024" y="260648"/>
            <a:ext cx="3338771" cy="1726692"/>
          </a:xfrm>
          <a:prstGeom prst="rect">
            <a:avLst/>
          </a:prstGeom>
          <a:noFill/>
        </p:spPr>
      </p:pic>
      <p:pic>
        <p:nvPicPr>
          <p:cNvPr id="5" name="Picture 18" descr="Αποτέλεσμα εικόνας για φρουτα"/>
          <p:cNvPicPr>
            <a:picLocks noChangeAspect="1" noChangeArrowheads="1"/>
          </p:cNvPicPr>
          <p:nvPr/>
        </p:nvPicPr>
        <p:blipFill>
          <a:blip r:embed="rId4" cstate="print"/>
          <a:srcRect/>
          <a:stretch>
            <a:fillRect/>
          </a:stretch>
        </p:blipFill>
        <p:spPr bwMode="auto">
          <a:xfrm>
            <a:off x="4499992" y="4437112"/>
            <a:ext cx="2131368" cy="1332105"/>
          </a:xfrm>
          <a:prstGeom prst="rect">
            <a:avLst/>
          </a:prstGeom>
          <a:noFill/>
        </p:spPr>
      </p:pic>
      <p:pic>
        <p:nvPicPr>
          <p:cNvPr id="2051" name="Picture 3" descr="C:\Users\pc394\Desktop\λαχανικα.jpg"/>
          <p:cNvPicPr>
            <a:picLocks noChangeAspect="1" noChangeArrowheads="1"/>
          </p:cNvPicPr>
          <p:nvPr/>
        </p:nvPicPr>
        <p:blipFill>
          <a:blip r:embed="rId5" cstate="print"/>
          <a:srcRect/>
          <a:stretch>
            <a:fillRect/>
          </a:stretch>
        </p:blipFill>
        <p:spPr bwMode="auto">
          <a:xfrm>
            <a:off x="5940152" y="2114854"/>
            <a:ext cx="3024336" cy="22682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pc394\Desktop\stafyli.jpg"/>
          <p:cNvPicPr>
            <a:picLocks noChangeAspect="1" noChangeArrowheads="1"/>
          </p:cNvPicPr>
          <p:nvPr/>
        </p:nvPicPr>
        <p:blipFill>
          <a:blip r:embed="rId2" cstate="print"/>
          <a:srcRect/>
          <a:stretch>
            <a:fillRect/>
          </a:stretch>
        </p:blipFill>
        <p:spPr bwMode="auto">
          <a:xfrm>
            <a:off x="4067944" y="3356992"/>
            <a:ext cx="3024336" cy="1728192"/>
          </a:xfrm>
          <a:prstGeom prst="rect">
            <a:avLst/>
          </a:prstGeom>
          <a:noFill/>
        </p:spPr>
      </p:pic>
      <p:pic>
        <p:nvPicPr>
          <p:cNvPr id="3075" name="Picture 3" descr="C:\Users\pc394\Desktop\krathraw.jpg"/>
          <p:cNvPicPr>
            <a:picLocks noChangeAspect="1" noChangeArrowheads="1"/>
          </p:cNvPicPr>
          <p:nvPr/>
        </p:nvPicPr>
        <p:blipFill>
          <a:blip r:embed="rId3" cstate="print"/>
          <a:srcRect/>
          <a:stretch>
            <a:fillRect/>
          </a:stretch>
        </p:blipFill>
        <p:spPr bwMode="auto">
          <a:xfrm>
            <a:off x="3923928" y="0"/>
            <a:ext cx="3038392" cy="2852936"/>
          </a:xfrm>
          <a:prstGeom prst="rect">
            <a:avLst/>
          </a:prstGeom>
          <a:noFill/>
        </p:spPr>
      </p:pic>
      <p:pic>
        <p:nvPicPr>
          <p:cNvPr id="3078" name="Picture 6" descr="C:\Users\pc394\Desktop\trygos.jpg"/>
          <p:cNvPicPr>
            <a:picLocks noChangeAspect="1" noChangeArrowheads="1"/>
          </p:cNvPicPr>
          <p:nvPr/>
        </p:nvPicPr>
        <p:blipFill>
          <a:blip r:embed="rId4" cstate="print"/>
          <a:srcRect/>
          <a:stretch>
            <a:fillRect/>
          </a:stretch>
        </p:blipFill>
        <p:spPr bwMode="auto">
          <a:xfrm>
            <a:off x="6116338" y="4653136"/>
            <a:ext cx="3027662" cy="2016423"/>
          </a:xfrm>
          <a:prstGeom prst="rect">
            <a:avLst/>
          </a:prstGeom>
          <a:noFill/>
        </p:spPr>
      </p:pic>
      <p:pic>
        <p:nvPicPr>
          <p:cNvPr id="3076" name="Picture 4" descr="C:\Users\pc394\Desktop\pothri.jpg"/>
          <p:cNvPicPr>
            <a:picLocks noChangeAspect="1" noChangeArrowheads="1"/>
          </p:cNvPicPr>
          <p:nvPr/>
        </p:nvPicPr>
        <p:blipFill>
          <a:blip r:embed="rId5" cstate="print"/>
          <a:srcRect/>
          <a:stretch>
            <a:fillRect/>
          </a:stretch>
        </p:blipFill>
        <p:spPr bwMode="auto">
          <a:xfrm>
            <a:off x="179512" y="2420888"/>
            <a:ext cx="3716898" cy="3096344"/>
          </a:xfrm>
          <a:prstGeom prst="rect">
            <a:avLst/>
          </a:prstGeom>
          <a:noFill/>
        </p:spPr>
      </p:pic>
      <p:sp>
        <p:nvSpPr>
          <p:cNvPr id="2" name="1 - Τίτλος"/>
          <p:cNvSpPr>
            <a:spLocks noGrp="1"/>
          </p:cNvSpPr>
          <p:nvPr>
            <p:ph type="title"/>
          </p:nvPr>
        </p:nvSpPr>
        <p:spPr>
          <a:xfrm>
            <a:off x="0" y="267494"/>
            <a:ext cx="4572000" cy="6401866"/>
          </a:xfrm>
        </p:spPr>
        <p:txBody>
          <a:bodyPr>
            <a:noAutofit/>
          </a:bodyPr>
          <a:lstStyle/>
          <a:p>
            <a:pPr fontAlgn="base"/>
            <a:r>
              <a:rPr lang="en-US" sz="1800" b="1" u="sng" dirty="0" smtClean="0">
                <a:solidFill>
                  <a:srgbClr val="FF0000"/>
                </a:solidFill>
              </a:rPr>
              <a:t>About That Wine</a:t>
            </a:r>
            <a:r>
              <a:rPr lang="el-GR" sz="1800" b="1" dirty="0" smtClean="0">
                <a:solidFill>
                  <a:srgbClr val="FF0000"/>
                </a:solidFill>
              </a:rPr>
              <a:t/>
            </a:r>
            <a:br>
              <a:rPr lang="el-GR" sz="1800" b="1" dirty="0" smtClean="0">
                <a:solidFill>
                  <a:srgbClr val="FF0000"/>
                </a:solidFill>
              </a:rPr>
            </a:br>
            <a:r>
              <a:rPr lang="en-US" sz="1800" dirty="0" smtClean="0">
                <a:solidFill>
                  <a:srgbClr val="92D050"/>
                </a:solidFill>
              </a:rPr>
              <a:t>Wine was the main drink of the ancient Greeks, other than water. Fetching the water was a daily task for the women of the house.</a:t>
            </a:r>
            <a:r>
              <a:rPr lang="el-GR" sz="1800" dirty="0" smtClean="0">
                <a:solidFill>
                  <a:srgbClr val="92D050"/>
                </a:solidFill>
              </a:rPr>
              <a:t/>
            </a:r>
            <a:br>
              <a:rPr lang="el-GR" sz="1800" dirty="0" smtClean="0">
                <a:solidFill>
                  <a:srgbClr val="92D050"/>
                </a:solidFill>
              </a:rPr>
            </a:br>
            <a:r>
              <a:rPr lang="en-US" sz="1800" dirty="0" smtClean="0">
                <a:solidFill>
                  <a:srgbClr val="92D050"/>
                </a:solidFill>
              </a:rPr>
              <a:t>The Greeks drank </a:t>
            </a:r>
            <a:r>
              <a:rPr lang="en-US" sz="1800" u="sng" dirty="0" smtClean="0">
                <a:solidFill>
                  <a:srgbClr val="92D050"/>
                </a:solidFill>
                <a:hlinkClick r:id="rId6"/>
              </a:rPr>
              <a:t>wine</a:t>
            </a:r>
            <a:r>
              <a:rPr lang="en-US" sz="1800" dirty="0" smtClean="0">
                <a:solidFill>
                  <a:srgbClr val="92D050"/>
                </a:solidFill>
              </a:rPr>
              <a:t> at all meals and during the day. We know they made red, white, rose and port wines, the main areas of production being Thasos, Lesbos and Chios. But the ancient Greeks didn't drink their wine straight. It was considered barbaric to do so. All wine was cut with water. The Greeks drank for the pleasure of the beverage, not with the intention of getting drunk. </a:t>
            </a:r>
            <a:r>
              <a:rPr lang="el-GR" sz="1800" dirty="0" smtClean="0">
                <a:solidFill>
                  <a:srgbClr val="92D050"/>
                </a:solidFill>
              </a:rPr>
              <a:t/>
            </a:r>
            <a:br>
              <a:rPr lang="el-GR" sz="1800" dirty="0" smtClean="0">
                <a:solidFill>
                  <a:srgbClr val="92D050"/>
                </a:solidFill>
              </a:rPr>
            </a:br>
            <a:r>
              <a:rPr lang="en-US" sz="1800" dirty="0" smtClean="0">
                <a:solidFill>
                  <a:srgbClr val="92D050"/>
                </a:solidFill>
              </a:rPr>
              <a:t>They also drank </a:t>
            </a:r>
            <a:r>
              <a:rPr lang="en-US" sz="1800" dirty="0" err="1" smtClean="0">
                <a:solidFill>
                  <a:srgbClr val="92D050"/>
                </a:solidFill>
              </a:rPr>
              <a:t>kykeon</a:t>
            </a:r>
            <a:r>
              <a:rPr lang="en-US" sz="1800" dirty="0" smtClean="0">
                <a:solidFill>
                  <a:srgbClr val="92D050"/>
                </a:solidFill>
              </a:rPr>
              <a:t>, a combination of barley gruel, water (or wine), herbs and goat cheese in an almost shake-like consistency. </a:t>
            </a:r>
            <a:r>
              <a:rPr lang="el-GR" sz="1600" dirty="0" smtClean="0">
                <a:solidFill>
                  <a:srgbClr val="92D050"/>
                </a:solidFill>
              </a:rPr>
              <a:t/>
            </a:r>
            <a:br>
              <a:rPr lang="el-GR" sz="1600" dirty="0" smtClean="0">
                <a:solidFill>
                  <a:srgbClr val="92D050"/>
                </a:solidFill>
              </a:rPr>
            </a:br>
            <a:endParaRPr lang="el-GR" sz="1600" dirty="0">
              <a:solidFill>
                <a:srgbClr val="92D050"/>
              </a:solidFill>
            </a:endParaRPr>
          </a:p>
        </p:txBody>
      </p:sp>
      <p:sp>
        <p:nvSpPr>
          <p:cNvPr id="3" name="2 - Θέση περιεχομένου"/>
          <p:cNvSpPr>
            <a:spLocks noGrp="1"/>
          </p:cNvSpPr>
          <p:nvPr>
            <p:ph idx="1"/>
          </p:nvPr>
        </p:nvSpPr>
        <p:spPr>
          <a:xfrm>
            <a:off x="457200" y="3071810"/>
            <a:ext cx="8229600" cy="3382998"/>
          </a:xfrm>
        </p:spPr>
        <p:txBody>
          <a:bodyPr>
            <a:normAutofit/>
          </a:bodyPr>
          <a:lstStyle/>
          <a:p>
            <a:pPr fontAlgn="base"/>
            <a:endParaRPr lang="el-GR" dirty="0" smtClean="0"/>
          </a:p>
          <a:p>
            <a:endParaRPr lang="el-GR" dirty="0"/>
          </a:p>
        </p:txBody>
      </p:sp>
      <p:pic>
        <p:nvPicPr>
          <p:cNvPr id="3074" name="Picture 2" descr="C:\Users\pc394\Desktop\4.jpg"/>
          <p:cNvPicPr>
            <a:picLocks noChangeAspect="1" noChangeArrowheads="1"/>
          </p:cNvPicPr>
          <p:nvPr/>
        </p:nvPicPr>
        <p:blipFill>
          <a:blip r:embed="rId7" cstate="print"/>
          <a:srcRect/>
          <a:stretch>
            <a:fillRect/>
          </a:stretch>
        </p:blipFill>
        <p:spPr bwMode="auto">
          <a:xfrm>
            <a:off x="6516216" y="1087566"/>
            <a:ext cx="2627784" cy="25489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71480"/>
            <a:ext cx="4643470" cy="4247317"/>
          </a:xfrm>
          <a:prstGeom prst="rect">
            <a:avLst/>
          </a:prstGeom>
        </p:spPr>
        <p:txBody>
          <a:bodyPr wrap="square">
            <a:spAutoFit/>
          </a:bodyPr>
          <a:lstStyle/>
          <a:p>
            <a:pPr fontAlgn="base"/>
            <a:r>
              <a:rPr lang="en-US"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Top It All Off With Dessert </a:t>
            </a:r>
            <a:endParaRPr lang="el-GR"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fontAlgn="base">
              <a:buNone/>
            </a:pP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Raw sugar was unknown to the ancient Greeks, so honey was the main sweetener. Cheeses, figs or olives drizzled with honey provided a typical ending to an evening meal.</a:t>
            </a:r>
          </a:p>
          <a:p>
            <a:pPr fontAlgn="base"/>
            <a:r>
              <a:rPr lang="en-US"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Spartans </a:t>
            </a:r>
            <a:endParaRPr lang="el-GR"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fontAlgn="base">
              <a:buNone/>
            </a:pP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 lot of people wonder what the Spartans ate. Frankly, their diet was terrible. The Spartans were trained warriors, but their food left a lot to be desired. They ate something called </a:t>
            </a:r>
            <a:r>
              <a:rPr lang="en-US"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melas</a:t>
            </a:r>
            <a:r>
              <a:rPr lang="en-US"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zomos</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 black soup in English. It was made by boiling some pigs' legs, blood, salt and vinegar.</a:t>
            </a:r>
            <a:endParaRPr lang="el-GR"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2 - Ορθογώνιο"/>
          <p:cNvSpPr/>
          <p:nvPr/>
        </p:nvSpPr>
        <p:spPr>
          <a:xfrm>
            <a:off x="285720" y="5143512"/>
            <a:ext cx="4572000" cy="1200329"/>
          </a:xfrm>
          <a:prstGeom prst="rect">
            <a:avLst/>
          </a:prstGeom>
        </p:spPr>
        <p:txBody>
          <a:bodyPr>
            <a:spAutoFit/>
          </a:bodyPr>
          <a:lstStyle/>
          <a:p>
            <a:pPr algn="just" fontAlgn="base"/>
            <a:r>
              <a:rPr lang="en-US" b="1" dirty="0" smtClean="0">
                <a:solidFill>
                  <a:srgbClr val="7030A0"/>
                </a:solidFill>
              </a:rPr>
              <a:t>- To get a taste of ancient Greece, here are recipes that reflect both ingredients and cooking techniques of ancient times.</a:t>
            </a:r>
            <a:endParaRPr lang="el-GR" b="1" dirty="0" smtClean="0">
              <a:solidFill>
                <a:srgbClr val="7030A0"/>
              </a:solidFill>
            </a:endParaRPr>
          </a:p>
        </p:txBody>
      </p:sp>
      <p:pic>
        <p:nvPicPr>
          <p:cNvPr id="13314" name="Picture 2" descr="Αποτέλεσμα εικόνας για σιροπιαστα"/>
          <p:cNvPicPr>
            <a:picLocks noChangeAspect="1" noChangeArrowheads="1"/>
          </p:cNvPicPr>
          <p:nvPr/>
        </p:nvPicPr>
        <p:blipFill>
          <a:blip r:embed="rId2" cstate="print"/>
          <a:srcRect/>
          <a:stretch>
            <a:fillRect/>
          </a:stretch>
        </p:blipFill>
        <p:spPr bwMode="auto">
          <a:xfrm>
            <a:off x="5292080" y="3483006"/>
            <a:ext cx="3635896" cy="2726923"/>
          </a:xfrm>
          <a:prstGeom prst="rect">
            <a:avLst/>
          </a:prstGeom>
          <a:noFill/>
        </p:spPr>
      </p:pic>
      <p:pic>
        <p:nvPicPr>
          <p:cNvPr id="13316" name="Picture 4" descr="Αποτέλεσμα εικόνας για σιροπιαστα"/>
          <p:cNvPicPr>
            <a:picLocks noChangeAspect="1" noChangeArrowheads="1"/>
          </p:cNvPicPr>
          <p:nvPr/>
        </p:nvPicPr>
        <p:blipFill>
          <a:blip r:embed="rId3" cstate="print"/>
          <a:srcRect/>
          <a:stretch>
            <a:fillRect/>
          </a:stretch>
        </p:blipFill>
        <p:spPr bwMode="auto">
          <a:xfrm>
            <a:off x="4860032" y="285523"/>
            <a:ext cx="3749923" cy="249540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Lentil Soup</a:t>
            </a:r>
            <a:endParaRPr lang="el-GR" dirty="0"/>
          </a:p>
        </p:txBody>
      </p:sp>
      <p:sp>
        <p:nvSpPr>
          <p:cNvPr id="4" name="3 - Θέση κειμένου"/>
          <p:cNvSpPr>
            <a:spLocks noGrp="1"/>
          </p:cNvSpPr>
          <p:nvPr>
            <p:ph type="body" idx="2"/>
          </p:nvPr>
        </p:nvSpPr>
        <p:spPr>
          <a:xfrm>
            <a:off x="971600" y="367664"/>
            <a:ext cx="2808312" cy="5943600"/>
          </a:xfrm>
        </p:spPr>
        <p:txBody>
          <a:bodyPr>
            <a:normAutofit/>
          </a:bodyPr>
          <a:lstStyle/>
          <a:p>
            <a:r>
              <a:rPr lang="en-US" sz="1600" b="1" dirty="0" smtClean="0"/>
              <a:t>Ingredients</a:t>
            </a:r>
            <a:endParaRPr lang="el-GR" sz="1600" dirty="0" smtClean="0"/>
          </a:p>
          <a:p>
            <a:pPr lvl="0"/>
            <a:r>
              <a:rPr lang="el-GR" sz="1600" dirty="0" smtClean="0"/>
              <a:t>1 </a:t>
            </a:r>
            <a:r>
              <a:rPr lang="el-GR" sz="1600" dirty="0" err="1" smtClean="0"/>
              <a:t>cup</a:t>
            </a:r>
            <a:r>
              <a:rPr lang="el-GR" sz="1600" dirty="0" smtClean="0"/>
              <a:t> </a:t>
            </a:r>
            <a:r>
              <a:rPr lang="el-GR" sz="1600" dirty="0" err="1" smtClean="0"/>
              <a:t>dry</a:t>
            </a:r>
            <a:r>
              <a:rPr lang="el-GR" sz="1600" dirty="0" smtClean="0"/>
              <a:t> </a:t>
            </a:r>
            <a:r>
              <a:rPr lang="el-GR" sz="1600" dirty="0" err="1" smtClean="0"/>
              <a:t>lentils</a:t>
            </a:r>
            <a:endParaRPr lang="el-GR" sz="1600" dirty="0" smtClean="0"/>
          </a:p>
          <a:p>
            <a:pPr lvl="0"/>
            <a:r>
              <a:rPr lang="el-GR" sz="1600" dirty="0" smtClean="0"/>
              <a:t>2 </a:t>
            </a:r>
            <a:r>
              <a:rPr lang="el-GR" sz="1600" dirty="0" err="1" smtClean="0"/>
              <a:t>small</a:t>
            </a:r>
            <a:r>
              <a:rPr lang="el-GR" sz="1600" dirty="0" smtClean="0"/>
              <a:t> </a:t>
            </a:r>
            <a:r>
              <a:rPr lang="el-GR" sz="1600" dirty="0" err="1" smtClean="0"/>
              <a:t>leeks</a:t>
            </a:r>
            <a:r>
              <a:rPr lang="el-GR" sz="1600" dirty="0" smtClean="0"/>
              <a:t> </a:t>
            </a:r>
            <a:r>
              <a:rPr lang="el-GR" sz="1600" dirty="0" err="1" smtClean="0"/>
              <a:t>sliced</a:t>
            </a:r>
            <a:endParaRPr lang="el-GR" sz="1600" dirty="0" smtClean="0"/>
          </a:p>
          <a:p>
            <a:pPr lvl="0"/>
            <a:r>
              <a:rPr lang="el-GR" sz="1600" dirty="0" smtClean="0"/>
              <a:t>1 </a:t>
            </a:r>
            <a:r>
              <a:rPr lang="el-GR" sz="1600" dirty="0" err="1" smtClean="0"/>
              <a:t>bunch</a:t>
            </a:r>
            <a:r>
              <a:rPr lang="el-GR" sz="1600" dirty="0" smtClean="0"/>
              <a:t> </a:t>
            </a:r>
            <a:r>
              <a:rPr lang="el-GR" sz="1600" dirty="0" err="1" smtClean="0"/>
              <a:t>cilantro</a:t>
            </a:r>
            <a:endParaRPr lang="el-GR" sz="1600" dirty="0" smtClean="0"/>
          </a:p>
          <a:p>
            <a:pPr lvl="0"/>
            <a:r>
              <a:rPr lang="el-GR" sz="1600" dirty="0" smtClean="0"/>
              <a:t>1 ½ </a:t>
            </a:r>
            <a:r>
              <a:rPr lang="el-GR" sz="1600" dirty="0" err="1" smtClean="0"/>
              <a:t>tsp</a:t>
            </a:r>
            <a:r>
              <a:rPr lang="el-GR" sz="1600" dirty="0" smtClean="0"/>
              <a:t> </a:t>
            </a:r>
            <a:r>
              <a:rPr lang="el-GR" sz="1600" dirty="0" err="1" smtClean="0"/>
              <a:t>dry</a:t>
            </a:r>
            <a:r>
              <a:rPr lang="el-GR" sz="1600" dirty="0" smtClean="0"/>
              <a:t> </a:t>
            </a:r>
            <a:r>
              <a:rPr lang="el-GR" sz="1600" dirty="0" err="1" smtClean="0"/>
              <a:t>mint</a:t>
            </a:r>
            <a:endParaRPr lang="el-GR" sz="1600" dirty="0" smtClean="0"/>
          </a:p>
          <a:p>
            <a:pPr lvl="0"/>
            <a:r>
              <a:rPr lang="el-GR" sz="1600" dirty="0" err="1" smtClean="0"/>
              <a:t>Fresh</a:t>
            </a:r>
            <a:r>
              <a:rPr lang="el-GR" sz="1600" dirty="0" smtClean="0"/>
              <a:t> </a:t>
            </a:r>
            <a:r>
              <a:rPr lang="el-GR" sz="1600" dirty="0" err="1" smtClean="0"/>
              <a:t>ground</a:t>
            </a:r>
            <a:r>
              <a:rPr lang="el-GR" sz="1600" dirty="0" smtClean="0"/>
              <a:t> </a:t>
            </a:r>
            <a:r>
              <a:rPr lang="el-GR" sz="1600" dirty="0" err="1" smtClean="0"/>
              <a:t>black</a:t>
            </a:r>
            <a:r>
              <a:rPr lang="el-GR" sz="1600" dirty="0" smtClean="0"/>
              <a:t> </a:t>
            </a:r>
            <a:r>
              <a:rPr lang="el-GR" sz="1600" dirty="0" err="1" smtClean="0"/>
              <a:t>pepper</a:t>
            </a:r>
            <a:endParaRPr lang="el-GR" sz="1600" dirty="0" smtClean="0"/>
          </a:p>
          <a:p>
            <a:pPr lvl="0"/>
            <a:r>
              <a:rPr lang="el-GR" sz="1600" dirty="0" err="1" smtClean="0"/>
              <a:t>Olive</a:t>
            </a:r>
            <a:r>
              <a:rPr lang="el-GR" sz="1600" dirty="0" smtClean="0"/>
              <a:t> </a:t>
            </a:r>
            <a:r>
              <a:rPr lang="el-GR" sz="1600" dirty="0" err="1" smtClean="0"/>
              <a:t>Oil</a:t>
            </a:r>
            <a:endParaRPr lang="el-GR" sz="1600" dirty="0" smtClean="0"/>
          </a:p>
          <a:p>
            <a:pPr lvl="0"/>
            <a:r>
              <a:rPr lang="el-GR" sz="1600" dirty="0" err="1" smtClean="0"/>
              <a:t>Red</a:t>
            </a:r>
            <a:r>
              <a:rPr lang="el-GR" sz="1600" dirty="0" smtClean="0"/>
              <a:t> </a:t>
            </a:r>
            <a:r>
              <a:rPr lang="el-GR" sz="1600" dirty="0" err="1" smtClean="0"/>
              <a:t>wine</a:t>
            </a:r>
            <a:r>
              <a:rPr lang="el-GR" sz="1600" dirty="0" smtClean="0"/>
              <a:t> </a:t>
            </a:r>
            <a:r>
              <a:rPr lang="el-GR" sz="1600" dirty="0" err="1" smtClean="0"/>
              <a:t>Vinegar</a:t>
            </a:r>
            <a:endParaRPr lang="el-GR" sz="1600" dirty="0" smtClean="0"/>
          </a:p>
          <a:p>
            <a:r>
              <a:rPr lang="en-US" sz="1600" dirty="0" smtClean="0"/>
              <a:t>Boil on low heat 1 cup of dry lentils over low heat with enough water to cover them and 1 inch above. Add the leeks and the fresh coriander (cilantro). In a small bowl mix the mint, dry coriander and the black pepper, add to the soup. Let it simmer until the lentils are soft, add vinegar and olive oil to taste</a:t>
            </a:r>
            <a:endParaRPr lang="el-GR" sz="1600" dirty="0"/>
          </a:p>
        </p:txBody>
      </p:sp>
      <p:sp>
        <p:nvSpPr>
          <p:cNvPr id="3" name="2 - Θέση περιεχομένου"/>
          <p:cNvSpPr>
            <a:spLocks noGrp="1"/>
          </p:cNvSpPr>
          <p:nvPr>
            <p:ph sz="half" idx="1"/>
          </p:nvPr>
        </p:nvSpPr>
        <p:spPr>
          <a:xfrm>
            <a:off x="3995936" y="1772816"/>
            <a:ext cx="4824536" cy="4032448"/>
          </a:xfrm>
        </p:spPr>
        <p:txBody>
          <a:bodyPr/>
          <a:lstStyle/>
          <a:p>
            <a:endParaRPr lang="el-GR" dirty="0"/>
          </a:p>
        </p:txBody>
      </p:sp>
      <p:pic>
        <p:nvPicPr>
          <p:cNvPr id="12289" name="Picture 1" descr="C:\Users\pc394\Desktop\φακες.jpg"/>
          <p:cNvPicPr>
            <a:picLocks noChangeAspect="1" noChangeArrowheads="1"/>
          </p:cNvPicPr>
          <p:nvPr/>
        </p:nvPicPr>
        <p:blipFill>
          <a:blip r:embed="rId2" cstate="print"/>
          <a:srcRect/>
          <a:stretch>
            <a:fillRect/>
          </a:stretch>
        </p:blipFill>
        <p:spPr bwMode="auto">
          <a:xfrm>
            <a:off x="3923928" y="908720"/>
            <a:ext cx="4915792" cy="49157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Fried Pancakes with Honey and Sesame Seeds</a:t>
            </a:r>
            <a:endParaRPr lang="el-GR" dirty="0"/>
          </a:p>
        </p:txBody>
      </p:sp>
      <p:sp>
        <p:nvSpPr>
          <p:cNvPr id="4" name="3 - Θέση κειμένου"/>
          <p:cNvSpPr>
            <a:spLocks noGrp="1"/>
          </p:cNvSpPr>
          <p:nvPr>
            <p:ph type="body" idx="2"/>
          </p:nvPr>
        </p:nvSpPr>
        <p:spPr/>
        <p:txBody>
          <a:bodyPr/>
          <a:lstStyle/>
          <a:p>
            <a:r>
              <a:rPr lang="el-GR" b="1" dirty="0" err="1" smtClean="0"/>
              <a:t>Ingredients</a:t>
            </a:r>
            <a:endParaRPr lang="el-GR" dirty="0" smtClean="0"/>
          </a:p>
          <a:p>
            <a:pPr lvl="0"/>
            <a:r>
              <a:rPr lang="el-GR" dirty="0" smtClean="0"/>
              <a:t>1 </a:t>
            </a:r>
            <a:r>
              <a:rPr lang="el-GR" dirty="0" err="1" smtClean="0"/>
              <a:t>cup</a:t>
            </a:r>
            <a:r>
              <a:rPr lang="el-GR" dirty="0" smtClean="0"/>
              <a:t> </a:t>
            </a:r>
            <a:r>
              <a:rPr lang="el-GR" dirty="0" err="1" smtClean="0"/>
              <a:t>flour</a:t>
            </a:r>
            <a:endParaRPr lang="el-GR" dirty="0" smtClean="0"/>
          </a:p>
          <a:p>
            <a:pPr lvl="0"/>
            <a:r>
              <a:rPr lang="el-GR" dirty="0" smtClean="0"/>
              <a:t>1 </a:t>
            </a:r>
            <a:r>
              <a:rPr lang="el-GR" dirty="0" err="1" smtClean="0"/>
              <a:t>cup</a:t>
            </a:r>
            <a:r>
              <a:rPr lang="el-GR" dirty="0" smtClean="0"/>
              <a:t> </a:t>
            </a:r>
            <a:r>
              <a:rPr lang="el-GR" dirty="0" err="1" smtClean="0"/>
              <a:t>water</a:t>
            </a:r>
            <a:endParaRPr lang="el-GR" dirty="0" smtClean="0"/>
          </a:p>
          <a:p>
            <a:pPr lvl="0"/>
            <a:r>
              <a:rPr lang="el-GR" dirty="0" smtClean="0"/>
              <a:t>2 </a:t>
            </a:r>
            <a:r>
              <a:rPr lang="el-GR" dirty="0" err="1" smtClean="0"/>
              <a:t>tbsp</a:t>
            </a:r>
            <a:r>
              <a:rPr lang="el-GR" dirty="0" smtClean="0"/>
              <a:t> </a:t>
            </a:r>
            <a:r>
              <a:rPr lang="el-GR" dirty="0" err="1" smtClean="0"/>
              <a:t>honey</a:t>
            </a:r>
            <a:endParaRPr lang="el-GR" dirty="0" smtClean="0"/>
          </a:p>
          <a:p>
            <a:pPr lvl="0"/>
            <a:r>
              <a:rPr lang="el-GR" dirty="0" err="1" smtClean="0"/>
              <a:t>Olive</a:t>
            </a:r>
            <a:r>
              <a:rPr lang="el-GR" dirty="0" smtClean="0"/>
              <a:t> </a:t>
            </a:r>
            <a:r>
              <a:rPr lang="el-GR" dirty="0" err="1" smtClean="0"/>
              <a:t>Oil</a:t>
            </a:r>
            <a:endParaRPr lang="el-GR" dirty="0" smtClean="0"/>
          </a:p>
          <a:p>
            <a:pPr lvl="0"/>
            <a:r>
              <a:rPr lang="el-GR" dirty="0" smtClean="0"/>
              <a:t>1 </a:t>
            </a:r>
            <a:r>
              <a:rPr lang="el-GR" dirty="0" err="1" smtClean="0"/>
              <a:t>tbsp</a:t>
            </a:r>
            <a:r>
              <a:rPr lang="el-GR" dirty="0" smtClean="0"/>
              <a:t> </a:t>
            </a:r>
            <a:r>
              <a:rPr lang="el-GR" dirty="0" err="1" smtClean="0"/>
              <a:t>sesame</a:t>
            </a:r>
            <a:r>
              <a:rPr lang="el-GR" dirty="0" smtClean="0"/>
              <a:t> </a:t>
            </a:r>
            <a:r>
              <a:rPr lang="el-GR" dirty="0" err="1" smtClean="0"/>
              <a:t>seeds</a:t>
            </a:r>
            <a:endParaRPr lang="el-GR" dirty="0" smtClean="0"/>
          </a:p>
          <a:p>
            <a:r>
              <a:rPr lang="en-US" dirty="0" smtClean="0"/>
              <a:t>Mix the flour, water and 1 tbsp honey to form the batter. Heat some olive oil in a pan and add ¼ of the batter to the pan. When the mixture thickens, turn it 2 or 3 times until it is golden on both sides. Make 3 more pancakes with the rest of the batter.  Serve with honey and sprinkle sesame seeds.</a:t>
            </a:r>
            <a:endParaRPr lang="el-GR" dirty="0" smtClean="0"/>
          </a:p>
          <a:p>
            <a:r>
              <a:rPr lang="en-US" b="1" dirty="0" smtClean="0"/>
              <a:t>Similar to today’s: </a:t>
            </a:r>
            <a:r>
              <a:rPr lang="en-US" i="1" dirty="0" err="1" smtClean="0"/>
              <a:t>Loukoumades</a:t>
            </a:r>
            <a:r>
              <a:rPr lang="en-US" dirty="0" smtClean="0"/>
              <a:t>, a Greek doughnut fried in olive oil and drenched in honey.</a:t>
            </a:r>
            <a:endParaRPr lang="el-GR" dirty="0" smtClean="0"/>
          </a:p>
          <a:p>
            <a:endParaRPr lang="el-GR" dirty="0"/>
          </a:p>
        </p:txBody>
      </p:sp>
      <p:pic>
        <p:nvPicPr>
          <p:cNvPr id="5" name="4 - Θέση περιεχομένου" descr="loukoumades"/>
          <p:cNvPicPr>
            <a:picLocks noGrp="1"/>
          </p:cNvPicPr>
          <p:nvPr>
            <p:ph sz="half" idx="1"/>
          </p:nvPr>
        </p:nvPicPr>
        <p:blipFill>
          <a:blip r:embed="rId2" cstate="print"/>
          <a:stretch>
            <a:fillRect/>
          </a:stretch>
        </p:blipFill>
        <p:spPr bwMode="auto">
          <a:xfrm>
            <a:off x="3923928" y="1556792"/>
            <a:ext cx="4680520" cy="381642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Nut Cake</a:t>
            </a:r>
            <a:r>
              <a:rPr lang="el-GR" dirty="0" smtClean="0"/>
              <a:t/>
            </a:r>
            <a:br>
              <a:rPr lang="el-GR" dirty="0" smtClean="0"/>
            </a:br>
            <a:endParaRPr lang="el-GR" dirty="0"/>
          </a:p>
        </p:txBody>
      </p:sp>
      <p:sp>
        <p:nvSpPr>
          <p:cNvPr id="4" name="3 - Θέση κειμένου"/>
          <p:cNvSpPr>
            <a:spLocks noGrp="1"/>
          </p:cNvSpPr>
          <p:nvPr>
            <p:ph type="body" idx="2"/>
          </p:nvPr>
        </p:nvSpPr>
        <p:spPr>
          <a:xfrm>
            <a:off x="827584" y="260648"/>
            <a:ext cx="3929090" cy="6025536"/>
          </a:xfrm>
        </p:spPr>
        <p:txBody>
          <a:bodyPr>
            <a:normAutofit fontScale="92500" lnSpcReduction="10000"/>
          </a:bodyPr>
          <a:lstStyle/>
          <a:p>
            <a:r>
              <a:rPr lang="en-US" b="1" dirty="0" smtClean="0"/>
              <a:t>Ingredients</a:t>
            </a:r>
            <a:endParaRPr lang="el-GR" dirty="0" smtClean="0"/>
          </a:p>
          <a:p>
            <a:pPr lvl="0"/>
            <a:r>
              <a:rPr lang="el-GR" dirty="0" smtClean="0"/>
              <a:t>1 </a:t>
            </a:r>
            <a:r>
              <a:rPr lang="el-GR" dirty="0" err="1" smtClean="0"/>
              <a:t>cup</a:t>
            </a:r>
            <a:r>
              <a:rPr lang="el-GR" dirty="0" smtClean="0"/>
              <a:t> </a:t>
            </a:r>
            <a:r>
              <a:rPr lang="el-GR" dirty="0" err="1" smtClean="0"/>
              <a:t>shelled</a:t>
            </a:r>
            <a:r>
              <a:rPr lang="el-GR" dirty="0" smtClean="0"/>
              <a:t> </a:t>
            </a:r>
            <a:r>
              <a:rPr lang="el-GR" dirty="0" err="1" smtClean="0"/>
              <a:t>almonds</a:t>
            </a:r>
            <a:endParaRPr lang="el-GR" dirty="0" smtClean="0"/>
          </a:p>
          <a:p>
            <a:pPr lvl="0"/>
            <a:r>
              <a:rPr lang="el-GR" dirty="0" smtClean="0"/>
              <a:t>1 </a:t>
            </a:r>
            <a:r>
              <a:rPr lang="el-GR" dirty="0" err="1" smtClean="0"/>
              <a:t>cup</a:t>
            </a:r>
            <a:r>
              <a:rPr lang="el-GR" dirty="0" smtClean="0"/>
              <a:t> </a:t>
            </a:r>
            <a:r>
              <a:rPr lang="el-GR" dirty="0" err="1" smtClean="0"/>
              <a:t>hazelnuts</a:t>
            </a:r>
            <a:endParaRPr lang="el-GR" dirty="0" smtClean="0"/>
          </a:p>
          <a:p>
            <a:pPr lvl="0"/>
            <a:r>
              <a:rPr lang="en-US" dirty="0" smtClean="0"/>
              <a:t>1 tbsp bitter almonds (not available in the US, you can use regular almonds)</a:t>
            </a:r>
            <a:endParaRPr lang="el-GR" dirty="0" smtClean="0"/>
          </a:p>
          <a:p>
            <a:pPr lvl="0"/>
            <a:r>
              <a:rPr lang="el-GR" dirty="0" smtClean="0"/>
              <a:t>2 </a:t>
            </a:r>
            <a:r>
              <a:rPr lang="el-GR" dirty="0" err="1" smtClean="0"/>
              <a:t>tablespoons</a:t>
            </a:r>
            <a:r>
              <a:rPr lang="el-GR" dirty="0" smtClean="0"/>
              <a:t> </a:t>
            </a:r>
            <a:r>
              <a:rPr lang="el-GR" dirty="0" err="1" smtClean="0"/>
              <a:t>poppy</a:t>
            </a:r>
            <a:r>
              <a:rPr lang="el-GR" dirty="0" smtClean="0"/>
              <a:t> </a:t>
            </a:r>
            <a:r>
              <a:rPr lang="el-GR" dirty="0" err="1" smtClean="0"/>
              <a:t>seeds</a:t>
            </a:r>
            <a:endParaRPr lang="el-GR" dirty="0" smtClean="0"/>
          </a:p>
          <a:p>
            <a:pPr lvl="0"/>
            <a:r>
              <a:rPr lang="el-GR" dirty="0" smtClean="0"/>
              <a:t>½ </a:t>
            </a:r>
            <a:r>
              <a:rPr lang="el-GR" dirty="0" err="1" smtClean="0"/>
              <a:t>cup</a:t>
            </a:r>
            <a:r>
              <a:rPr lang="el-GR" dirty="0" smtClean="0"/>
              <a:t> </a:t>
            </a:r>
            <a:r>
              <a:rPr lang="el-GR" dirty="0" err="1" smtClean="0"/>
              <a:t>sesame</a:t>
            </a:r>
            <a:r>
              <a:rPr lang="el-GR" dirty="0" smtClean="0"/>
              <a:t> </a:t>
            </a:r>
            <a:r>
              <a:rPr lang="el-GR" dirty="0" err="1" smtClean="0"/>
              <a:t>seeds</a:t>
            </a:r>
            <a:endParaRPr lang="el-GR" dirty="0" smtClean="0"/>
          </a:p>
          <a:p>
            <a:pPr lvl="0"/>
            <a:r>
              <a:rPr lang="el-GR" dirty="0" smtClean="0"/>
              <a:t>7 </a:t>
            </a:r>
            <a:r>
              <a:rPr lang="el-GR" dirty="0" err="1" smtClean="0"/>
              <a:t>tbsp</a:t>
            </a:r>
            <a:r>
              <a:rPr lang="el-GR" dirty="0" smtClean="0"/>
              <a:t> </a:t>
            </a:r>
            <a:r>
              <a:rPr lang="el-GR" dirty="0" err="1" smtClean="0"/>
              <a:t>honey</a:t>
            </a:r>
            <a:endParaRPr lang="el-GR" dirty="0" smtClean="0"/>
          </a:p>
          <a:p>
            <a:pPr lvl="0"/>
            <a:r>
              <a:rPr lang="el-GR" dirty="0" smtClean="0"/>
              <a:t>1 </a:t>
            </a:r>
            <a:r>
              <a:rPr lang="el-GR" dirty="0" err="1" smtClean="0"/>
              <a:t>tsp</a:t>
            </a:r>
            <a:r>
              <a:rPr lang="el-GR" dirty="0" smtClean="0"/>
              <a:t> </a:t>
            </a:r>
            <a:r>
              <a:rPr lang="el-GR" dirty="0" err="1" smtClean="0"/>
              <a:t>fresh</a:t>
            </a:r>
            <a:r>
              <a:rPr lang="el-GR" dirty="0" smtClean="0"/>
              <a:t> </a:t>
            </a:r>
            <a:r>
              <a:rPr lang="el-GR" dirty="0" err="1" smtClean="0"/>
              <a:t>ground</a:t>
            </a:r>
            <a:r>
              <a:rPr lang="el-GR" dirty="0" smtClean="0"/>
              <a:t> </a:t>
            </a:r>
            <a:r>
              <a:rPr lang="el-GR" dirty="0" err="1" smtClean="0"/>
              <a:t>pepper</a:t>
            </a:r>
            <a:endParaRPr lang="el-GR" dirty="0" smtClean="0"/>
          </a:p>
          <a:p>
            <a:pPr lvl="0"/>
            <a:r>
              <a:rPr lang="el-GR" dirty="0" err="1" smtClean="0"/>
              <a:t>Olive</a:t>
            </a:r>
            <a:r>
              <a:rPr lang="el-GR" dirty="0" smtClean="0"/>
              <a:t> </a:t>
            </a:r>
            <a:r>
              <a:rPr lang="el-GR" dirty="0" err="1" smtClean="0"/>
              <a:t>Oil</a:t>
            </a:r>
            <a:endParaRPr lang="el-GR" dirty="0" smtClean="0"/>
          </a:p>
          <a:p>
            <a:r>
              <a:rPr lang="en-US" dirty="0" smtClean="0"/>
              <a:t>Preheat the oven at 350 F. Mix all the nuts except the sesame seeds and bake them for a few minutes in the oven. Do the same for the sesame seeds and then let them cool down. In a small pot let 3 tablespoons of honey simmer for about 7 minutes, add the sesame seeds, mix well. Let it cool enough so that you can handle it, pour it on an oily surface and knead into a ball. Separate it into 2 pieces,  roll 1 piece out with a rolling pin into a thin sheet that will fit in a shallow pan. Place the sheet on the bottom of the pan. Put all the nuts with the pepper in a blender or mixer and mix well for about 1 to 2 minutes. Boil the rest of the honey for 7 minutes and then add all the nuts and mix well. While it is still hot pour the nut and honey mixture in the pan on top of the sesame layer. Spread evenly. Roll the other piece of sesame seed dough into a sheet and cover the nut mixture. Let it cool off for 1 hour and then cut it small pieces.</a:t>
            </a:r>
            <a:endParaRPr lang="el-GR" dirty="0" smtClean="0"/>
          </a:p>
          <a:p>
            <a:r>
              <a:rPr lang="en-US" b="1" dirty="0" smtClean="0"/>
              <a:t>Similar to today’s: </a:t>
            </a:r>
            <a:r>
              <a:rPr lang="en-US" i="1" dirty="0" err="1" smtClean="0"/>
              <a:t>Pasteli</a:t>
            </a:r>
            <a:r>
              <a:rPr lang="en-US" dirty="0" smtClean="0"/>
              <a:t>, a honey- sesame bar.</a:t>
            </a:r>
            <a:endParaRPr lang="el-GR" dirty="0"/>
          </a:p>
        </p:txBody>
      </p:sp>
      <p:sp>
        <p:nvSpPr>
          <p:cNvPr id="3" name="2 - Θέση περιεχομένου"/>
          <p:cNvSpPr>
            <a:spLocks noGrp="1"/>
          </p:cNvSpPr>
          <p:nvPr>
            <p:ph sz="half" idx="1"/>
          </p:nvPr>
        </p:nvSpPr>
        <p:spPr>
          <a:xfrm>
            <a:off x="5436096" y="2204864"/>
            <a:ext cx="3491242" cy="3168352"/>
          </a:xfrm>
        </p:spPr>
        <p:txBody>
          <a:bodyPr/>
          <a:lstStyle/>
          <a:p>
            <a:endParaRPr lang="el-GR" dirty="0"/>
          </a:p>
        </p:txBody>
      </p:sp>
      <p:pic>
        <p:nvPicPr>
          <p:cNvPr id="10241" name="Picture 1" descr="C:\Users\pc394\Desktop\a0925 rszmbpvls.jpg"/>
          <p:cNvPicPr>
            <a:picLocks noChangeAspect="1" noChangeArrowheads="1"/>
          </p:cNvPicPr>
          <p:nvPr/>
        </p:nvPicPr>
        <p:blipFill>
          <a:blip r:embed="rId2" cstate="print"/>
          <a:srcRect/>
          <a:stretch>
            <a:fillRect/>
          </a:stretch>
        </p:blipFill>
        <p:spPr bwMode="auto">
          <a:xfrm>
            <a:off x="4823520" y="1988840"/>
            <a:ext cx="4140968" cy="352839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134</TotalTime>
  <Words>1055</Words>
  <Application>Microsoft Office PowerPoint</Application>
  <PresentationFormat>Προβολή στην οθόνη (4:3)</PresentationFormat>
  <Paragraphs>107</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Ζωντάνια</vt:lpstr>
      <vt:lpstr>Ancient Greek Recipes</vt:lpstr>
      <vt:lpstr>Διαφάνεια 2</vt:lpstr>
      <vt:lpstr>Διαφάνεια 3</vt:lpstr>
      <vt:lpstr>Διαφάνεια 4</vt:lpstr>
      <vt:lpstr>About That Wine Wine was the main drink of the ancient Greeks, other than water. Fetching the water was a daily task for the women of the house. The Greeks drank wine at all meals and during the day. We know they made red, white, rose and port wines, the main areas of production being Thasos, Lesbos and Chios. But the ancient Greeks didn't drink their wine straight. It was considered barbaric to do so. All wine was cut with water. The Greeks drank for the pleasure of the beverage, not with the intention of getting drunk.  They also drank kykeon, a combination of barley gruel, water (or wine), herbs and goat cheese in an almost shake-like consistency.  </vt:lpstr>
      <vt:lpstr>Διαφάνεια 6</vt:lpstr>
      <vt:lpstr>Lentil Soup</vt:lpstr>
      <vt:lpstr>Fried Pancakes with Honey and Sesame Seeds</vt:lpstr>
      <vt:lpstr>Nut Cake </vt:lpstr>
      <vt:lpstr>Ancient Bean soup </vt:lpstr>
      <vt:lpstr>Archaic Bread</vt:lpstr>
      <vt:lpstr>Boned Oysters</vt:lpstr>
      <vt:lpstr>Athenian Cheese Cake </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pc394</dc:creator>
  <cp:lastModifiedBy>pc394</cp:lastModifiedBy>
  <cp:revision>17</cp:revision>
  <dcterms:created xsi:type="dcterms:W3CDTF">2017-03-23T07:17:23Z</dcterms:created>
  <dcterms:modified xsi:type="dcterms:W3CDTF">2017-04-05T09:28:22Z</dcterms:modified>
</cp:coreProperties>
</file>