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717ED-4964-40EE-B5D2-82E8B8BEE647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9CC7E36E-F463-49A0-B815-1FA62E8E8CF2}">
      <dgm:prSet/>
      <dgm:spPr/>
      <dgm:t>
        <a:bodyPr/>
        <a:lstStyle/>
        <a:p>
          <a:r>
            <a:rPr lang="fi-FI" dirty="0" err="1">
              <a:latin typeface="Calibri"/>
              <a:cs typeface="Times New Roman"/>
            </a:rPr>
            <a:t>Creativity</a:t>
          </a:r>
          <a:r>
            <a:rPr lang="fi-FI" dirty="0">
              <a:latin typeface="Calibri"/>
              <a:cs typeface="Times New Roman"/>
            </a:rPr>
            <a:t>, Activity, Service</a:t>
          </a:r>
          <a:endParaRPr lang="fi-FI" b="0" i="0" u="none" strike="noStrike" cap="none" baseline="0" noProof="0" dirty="0">
            <a:solidFill>
              <a:srgbClr val="010000"/>
            </a:solidFill>
            <a:latin typeface="Calibri"/>
            <a:cs typeface="Times New Roman"/>
          </a:endParaRPr>
        </a:p>
      </dgm:t>
    </dgm:pt>
    <dgm:pt modelId="{EEA79A8C-0082-4415-802B-5BAEBF5192AE}" type="parTrans" cxnId="{D6F71B03-FF71-46D9-8DE2-639E18FAE79C}">
      <dgm:prSet/>
      <dgm:spPr/>
      <dgm:t>
        <a:bodyPr/>
        <a:lstStyle/>
        <a:p>
          <a:endParaRPr lang="fi-FI"/>
        </a:p>
      </dgm:t>
    </dgm:pt>
    <dgm:pt modelId="{47EDE5A5-4D56-44B9-9A9D-9798EE363442}" type="sibTrans" cxnId="{D6F71B03-FF71-46D9-8DE2-639E18FAE79C}">
      <dgm:prSet/>
      <dgm:spPr/>
      <dgm:t>
        <a:bodyPr/>
        <a:lstStyle/>
        <a:p>
          <a:endParaRPr lang="fi-FI"/>
        </a:p>
      </dgm:t>
    </dgm:pt>
    <dgm:pt modelId="{1056BF14-9059-411E-BCD1-B649833FAAD3}">
      <dgm:prSet/>
      <dgm:spPr/>
      <dgm:t>
        <a:bodyPr/>
        <a:lstStyle/>
        <a:p>
          <a:r>
            <a:rPr lang="fi-FI" dirty="0" err="1">
              <a:latin typeface="Calibri"/>
              <a:cs typeface="Times New Roman"/>
            </a:rPr>
            <a:t>Enables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students</a:t>
          </a:r>
          <a:r>
            <a:rPr lang="fi-FI" dirty="0">
              <a:latin typeface="Calibri"/>
              <a:cs typeface="Times New Roman"/>
            </a:rPr>
            <a:t> to </a:t>
          </a:r>
          <a:r>
            <a:rPr lang="fi-FI" dirty="0" err="1">
              <a:latin typeface="Calibri"/>
              <a:cs typeface="Times New Roman"/>
            </a:rPr>
            <a:t>enhance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their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personal</a:t>
          </a:r>
          <a:r>
            <a:rPr lang="fi-FI" dirty="0">
              <a:latin typeface="Calibri"/>
              <a:cs typeface="Times New Roman"/>
            </a:rPr>
            <a:t> and </a:t>
          </a:r>
          <a:r>
            <a:rPr lang="fi-FI" dirty="0" err="1">
              <a:latin typeface="Calibri"/>
              <a:cs typeface="Times New Roman"/>
            </a:rPr>
            <a:t>interpersonal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development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by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learning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through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experience</a:t>
          </a:r>
          <a:endParaRPr lang="fi-FI" dirty="0">
            <a:latin typeface="Calibri"/>
            <a:cs typeface="Times New Roman"/>
          </a:endParaRPr>
        </a:p>
      </dgm:t>
    </dgm:pt>
    <dgm:pt modelId="{1DB216B6-894A-4F5E-9930-2DEA801211D3}" type="parTrans" cxnId="{0AC9DC75-03F9-4D8B-97F9-D50D88F9B449}">
      <dgm:prSet/>
      <dgm:spPr/>
      <dgm:t>
        <a:bodyPr/>
        <a:lstStyle/>
        <a:p>
          <a:endParaRPr lang="fi-FI"/>
        </a:p>
      </dgm:t>
    </dgm:pt>
    <dgm:pt modelId="{E81C4A27-3BBC-47F7-BDEC-8E1905D87F7B}" type="sibTrans" cxnId="{0AC9DC75-03F9-4D8B-97F9-D50D88F9B449}">
      <dgm:prSet/>
      <dgm:spPr/>
      <dgm:t>
        <a:bodyPr/>
        <a:lstStyle/>
        <a:p>
          <a:endParaRPr lang="fi-FI"/>
        </a:p>
      </dgm:t>
    </dgm:pt>
    <dgm:pt modelId="{E9083A2C-2F7C-442C-A25D-D7B530041389}">
      <dgm:prSet/>
      <dgm:spPr/>
      <dgm:t>
        <a:bodyPr/>
        <a:lstStyle/>
        <a:p>
          <a:r>
            <a:rPr lang="fi-FI" dirty="0">
              <a:latin typeface="Calibri"/>
              <a:cs typeface="Times New Roman"/>
            </a:rPr>
            <a:t>Service - an </a:t>
          </a:r>
          <a:r>
            <a:rPr lang="fi-FI" dirty="0" err="1">
              <a:latin typeface="Calibri"/>
              <a:cs typeface="Times New Roman"/>
            </a:rPr>
            <a:t>unpaid</a:t>
          </a:r>
          <a:r>
            <a:rPr lang="fi-FI" dirty="0">
              <a:latin typeface="Calibri"/>
              <a:cs typeface="Times New Roman"/>
            </a:rPr>
            <a:t> and </a:t>
          </a:r>
          <a:r>
            <a:rPr lang="fi-FI" dirty="0" err="1">
              <a:latin typeface="Calibri"/>
              <a:cs typeface="Times New Roman"/>
            </a:rPr>
            <a:t>voluntary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exchange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that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has</a:t>
          </a:r>
          <a:r>
            <a:rPr lang="fi-FI" dirty="0">
              <a:latin typeface="Calibri"/>
              <a:cs typeface="Times New Roman"/>
            </a:rPr>
            <a:t> a </a:t>
          </a:r>
          <a:r>
            <a:rPr lang="fi-FI" dirty="0" err="1">
              <a:latin typeface="Calibri"/>
              <a:cs typeface="Times New Roman"/>
            </a:rPr>
            <a:t>learning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benefit</a:t>
          </a:r>
          <a:r>
            <a:rPr lang="fi-FI" dirty="0">
              <a:latin typeface="Calibri"/>
              <a:cs typeface="Times New Roman"/>
            </a:rPr>
            <a:t> for </a:t>
          </a:r>
          <a:r>
            <a:rPr lang="fi-FI" dirty="0" err="1">
              <a:latin typeface="Calibri"/>
              <a:cs typeface="Times New Roman"/>
            </a:rPr>
            <a:t>the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student</a:t>
          </a:r>
          <a:r>
            <a:rPr lang="fi-FI" dirty="0">
              <a:latin typeface="Calibri"/>
              <a:cs typeface="Times New Roman"/>
            </a:rPr>
            <a:t>.</a:t>
          </a:r>
        </a:p>
      </dgm:t>
    </dgm:pt>
    <dgm:pt modelId="{0DC7D74A-19EA-44BA-9764-AD75CF2219C2}" type="parTrans" cxnId="{3DF4F9CA-74C6-4C8A-9BFA-982EF1E55379}">
      <dgm:prSet/>
      <dgm:spPr/>
      <dgm:t>
        <a:bodyPr/>
        <a:lstStyle/>
        <a:p>
          <a:endParaRPr lang="fi-FI"/>
        </a:p>
      </dgm:t>
    </dgm:pt>
    <dgm:pt modelId="{56B65C46-48F0-478F-9AFC-B96040EB9189}" type="sibTrans" cxnId="{3DF4F9CA-74C6-4C8A-9BFA-982EF1E55379}">
      <dgm:prSet/>
      <dgm:spPr/>
      <dgm:t>
        <a:bodyPr/>
        <a:lstStyle/>
        <a:p>
          <a:endParaRPr lang="fi-FI"/>
        </a:p>
      </dgm:t>
    </dgm:pt>
    <dgm:pt modelId="{5381CCE8-BD80-47E9-A2F2-251C854422B7}">
      <dgm:prSet/>
      <dgm:spPr/>
      <dgm:t>
        <a:bodyPr/>
        <a:lstStyle/>
        <a:p>
          <a:r>
            <a:rPr lang="fi-FI" dirty="0" err="1">
              <a:latin typeface="Calibri"/>
              <a:cs typeface="Times New Roman"/>
            </a:rPr>
            <a:t>Many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students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volunteer</a:t>
          </a:r>
          <a:r>
            <a:rPr lang="fi-FI" dirty="0">
              <a:latin typeface="Calibri"/>
              <a:cs typeface="Times New Roman"/>
            </a:rPr>
            <a:t> at an </a:t>
          </a:r>
          <a:r>
            <a:rPr lang="fi-FI" dirty="0" err="1">
              <a:latin typeface="Calibri"/>
              <a:cs typeface="Times New Roman"/>
            </a:rPr>
            <a:t>animal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shelter</a:t>
          </a:r>
          <a:r>
            <a:rPr lang="fi-FI" dirty="0">
              <a:latin typeface="Calibri"/>
              <a:cs typeface="Times New Roman"/>
            </a:rPr>
            <a:t>, a </a:t>
          </a:r>
          <a:r>
            <a:rPr lang="fi-FI" dirty="0" err="1">
              <a:latin typeface="Calibri"/>
              <a:cs typeface="Times New Roman"/>
            </a:rPr>
            <a:t>nursing</a:t>
          </a:r>
          <a:r>
            <a:rPr lang="fi-FI" dirty="0">
              <a:latin typeface="Calibri"/>
              <a:cs typeface="Times New Roman"/>
            </a:rPr>
            <a:t> home </a:t>
          </a:r>
          <a:r>
            <a:rPr lang="fi-FI" dirty="0" err="1">
              <a:latin typeface="Calibri"/>
              <a:cs typeface="Times New Roman"/>
            </a:rPr>
            <a:t>or</a:t>
          </a:r>
          <a:r>
            <a:rPr lang="fi-FI" dirty="0">
              <a:latin typeface="Calibri"/>
              <a:cs typeface="Times New Roman"/>
            </a:rPr>
            <a:t> a </a:t>
          </a:r>
          <a:r>
            <a:rPr lang="fi-FI" dirty="0" err="1">
              <a:latin typeface="Calibri"/>
              <a:cs typeface="Times New Roman"/>
            </a:rPr>
            <a:t>day</a:t>
          </a:r>
          <a:r>
            <a:rPr lang="fi-FI" dirty="0">
              <a:latin typeface="Calibri"/>
              <a:cs typeface="Times New Roman"/>
            </a:rPr>
            <a:t> </a:t>
          </a:r>
          <a:r>
            <a:rPr lang="fi-FI" dirty="0" err="1">
              <a:latin typeface="Calibri"/>
              <a:cs typeface="Times New Roman"/>
            </a:rPr>
            <a:t>care</a:t>
          </a:r>
          <a:r>
            <a:rPr lang="fi-FI" dirty="0">
              <a:latin typeface="Calibri"/>
              <a:cs typeface="Times New Roman"/>
            </a:rPr>
            <a:t> center</a:t>
          </a:r>
        </a:p>
      </dgm:t>
    </dgm:pt>
    <dgm:pt modelId="{BC5686F5-76B0-454A-AC68-EBF3259D3A71}" type="parTrans" cxnId="{35A5BA20-9D74-4253-AF92-C55B4DD5D5FF}">
      <dgm:prSet/>
      <dgm:spPr/>
      <dgm:t>
        <a:bodyPr/>
        <a:lstStyle/>
        <a:p>
          <a:endParaRPr lang="fi-FI"/>
        </a:p>
      </dgm:t>
    </dgm:pt>
    <dgm:pt modelId="{58A8C744-6CD5-4344-8D3F-3C3C95E235AE}" type="sibTrans" cxnId="{35A5BA20-9D74-4253-AF92-C55B4DD5D5FF}">
      <dgm:prSet/>
      <dgm:spPr/>
      <dgm:t>
        <a:bodyPr/>
        <a:lstStyle/>
        <a:p>
          <a:endParaRPr lang="fi-FI"/>
        </a:p>
      </dgm:t>
    </dgm:pt>
    <dgm:pt modelId="{EFD1DCA7-956A-4732-9A19-4EC469801F59}" type="pres">
      <dgm:prSet presAssocID="{771717ED-4964-40EE-B5D2-82E8B8BEE647}" presName="outerComposite" presStyleCnt="0">
        <dgm:presLayoutVars>
          <dgm:chMax val="5"/>
          <dgm:dir/>
          <dgm:resizeHandles val="exact"/>
        </dgm:presLayoutVars>
      </dgm:prSet>
      <dgm:spPr/>
    </dgm:pt>
    <dgm:pt modelId="{8A49A443-E7D3-4826-90A5-612DB9914F3A}" type="pres">
      <dgm:prSet presAssocID="{771717ED-4964-40EE-B5D2-82E8B8BEE647}" presName="dummyMaxCanvas" presStyleCnt="0">
        <dgm:presLayoutVars/>
      </dgm:prSet>
      <dgm:spPr/>
    </dgm:pt>
    <dgm:pt modelId="{0B1DA2CE-F01B-4346-8C51-4713045A2469}" type="pres">
      <dgm:prSet presAssocID="{771717ED-4964-40EE-B5D2-82E8B8BEE647}" presName="FourNodes_1" presStyleLbl="node1" presStyleIdx="0" presStyleCnt="4">
        <dgm:presLayoutVars>
          <dgm:bulletEnabled val="1"/>
        </dgm:presLayoutVars>
      </dgm:prSet>
      <dgm:spPr/>
    </dgm:pt>
    <dgm:pt modelId="{864DF6C2-F47A-40FE-95F2-7E6121F817D9}" type="pres">
      <dgm:prSet presAssocID="{771717ED-4964-40EE-B5D2-82E8B8BEE647}" presName="FourNodes_2" presStyleLbl="node1" presStyleIdx="1" presStyleCnt="4">
        <dgm:presLayoutVars>
          <dgm:bulletEnabled val="1"/>
        </dgm:presLayoutVars>
      </dgm:prSet>
      <dgm:spPr/>
    </dgm:pt>
    <dgm:pt modelId="{4F6AD4C0-BDC1-4F8D-9870-3321314061FC}" type="pres">
      <dgm:prSet presAssocID="{771717ED-4964-40EE-B5D2-82E8B8BEE647}" presName="FourNodes_3" presStyleLbl="node1" presStyleIdx="2" presStyleCnt="4">
        <dgm:presLayoutVars>
          <dgm:bulletEnabled val="1"/>
        </dgm:presLayoutVars>
      </dgm:prSet>
      <dgm:spPr/>
    </dgm:pt>
    <dgm:pt modelId="{90A3B836-9677-4DC0-A0A8-2A17D9C4B32C}" type="pres">
      <dgm:prSet presAssocID="{771717ED-4964-40EE-B5D2-82E8B8BEE647}" presName="FourNodes_4" presStyleLbl="node1" presStyleIdx="3" presStyleCnt="4">
        <dgm:presLayoutVars>
          <dgm:bulletEnabled val="1"/>
        </dgm:presLayoutVars>
      </dgm:prSet>
      <dgm:spPr/>
    </dgm:pt>
    <dgm:pt modelId="{1D311952-1562-4F2D-A1B5-83C137AB5D22}" type="pres">
      <dgm:prSet presAssocID="{771717ED-4964-40EE-B5D2-82E8B8BEE647}" presName="FourConn_1-2" presStyleLbl="fgAccFollowNode1" presStyleIdx="0" presStyleCnt="3">
        <dgm:presLayoutVars>
          <dgm:bulletEnabled val="1"/>
        </dgm:presLayoutVars>
      </dgm:prSet>
      <dgm:spPr/>
    </dgm:pt>
    <dgm:pt modelId="{28E16072-8FF1-434F-B7AA-8FE98E7357A7}" type="pres">
      <dgm:prSet presAssocID="{771717ED-4964-40EE-B5D2-82E8B8BEE647}" presName="FourConn_2-3" presStyleLbl="fgAccFollowNode1" presStyleIdx="1" presStyleCnt="3">
        <dgm:presLayoutVars>
          <dgm:bulletEnabled val="1"/>
        </dgm:presLayoutVars>
      </dgm:prSet>
      <dgm:spPr/>
    </dgm:pt>
    <dgm:pt modelId="{F55D5071-D416-4073-BE02-DF4035B31352}" type="pres">
      <dgm:prSet presAssocID="{771717ED-4964-40EE-B5D2-82E8B8BEE647}" presName="FourConn_3-4" presStyleLbl="fgAccFollowNode1" presStyleIdx="2" presStyleCnt="3">
        <dgm:presLayoutVars>
          <dgm:bulletEnabled val="1"/>
        </dgm:presLayoutVars>
      </dgm:prSet>
      <dgm:spPr/>
    </dgm:pt>
    <dgm:pt modelId="{450BEC6D-7B7F-496F-8014-B2A204EDDAC5}" type="pres">
      <dgm:prSet presAssocID="{771717ED-4964-40EE-B5D2-82E8B8BEE647}" presName="FourNodes_1_text" presStyleLbl="node1" presStyleIdx="3" presStyleCnt="4">
        <dgm:presLayoutVars>
          <dgm:bulletEnabled val="1"/>
        </dgm:presLayoutVars>
      </dgm:prSet>
      <dgm:spPr/>
    </dgm:pt>
    <dgm:pt modelId="{A742D629-18A0-4D77-8C20-1F04CA75E698}" type="pres">
      <dgm:prSet presAssocID="{771717ED-4964-40EE-B5D2-82E8B8BEE647}" presName="FourNodes_2_text" presStyleLbl="node1" presStyleIdx="3" presStyleCnt="4">
        <dgm:presLayoutVars>
          <dgm:bulletEnabled val="1"/>
        </dgm:presLayoutVars>
      </dgm:prSet>
      <dgm:spPr/>
    </dgm:pt>
    <dgm:pt modelId="{1AB22A56-CA64-419E-BEC6-04E33D0D147E}" type="pres">
      <dgm:prSet presAssocID="{771717ED-4964-40EE-B5D2-82E8B8BEE647}" presName="FourNodes_3_text" presStyleLbl="node1" presStyleIdx="3" presStyleCnt="4">
        <dgm:presLayoutVars>
          <dgm:bulletEnabled val="1"/>
        </dgm:presLayoutVars>
      </dgm:prSet>
      <dgm:spPr/>
    </dgm:pt>
    <dgm:pt modelId="{1E50DBF6-37F6-4256-849E-0390C9F47148}" type="pres">
      <dgm:prSet presAssocID="{771717ED-4964-40EE-B5D2-82E8B8BEE64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6F71B03-FF71-46D9-8DE2-639E18FAE79C}" srcId="{771717ED-4964-40EE-B5D2-82E8B8BEE647}" destId="{9CC7E36E-F463-49A0-B815-1FA62E8E8CF2}" srcOrd="0" destOrd="0" parTransId="{EEA79A8C-0082-4415-802B-5BAEBF5192AE}" sibTransId="{47EDE5A5-4D56-44B9-9A9D-9798EE363442}"/>
    <dgm:cxn modelId="{9D740B06-134D-42D9-B250-36F4CA0334B1}" type="presOf" srcId="{E9083A2C-2F7C-442C-A25D-D7B530041389}" destId="{1AB22A56-CA64-419E-BEC6-04E33D0D147E}" srcOrd="1" destOrd="0" presId="urn:microsoft.com/office/officeart/2005/8/layout/vProcess5"/>
    <dgm:cxn modelId="{E2B8260D-4EC1-4BEE-A0E3-A9B0FC642D29}" type="presOf" srcId="{E9083A2C-2F7C-442C-A25D-D7B530041389}" destId="{4F6AD4C0-BDC1-4F8D-9870-3321314061FC}" srcOrd="0" destOrd="0" presId="urn:microsoft.com/office/officeart/2005/8/layout/vProcess5"/>
    <dgm:cxn modelId="{26CAC512-E1DF-4877-8BA5-CA79397AFA0B}" type="presOf" srcId="{5381CCE8-BD80-47E9-A2F2-251C854422B7}" destId="{90A3B836-9677-4DC0-A0A8-2A17D9C4B32C}" srcOrd="0" destOrd="0" presId="urn:microsoft.com/office/officeart/2005/8/layout/vProcess5"/>
    <dgm:cxn modelId="{69103A13-D102-4274-8E5B-217FEDA2AF7A}" type="presOf" srcId="{47EDE5A5-4D56-44B9-9A9D-9798EE363442}" destId="{1D311952-1562-4F2D-A1B5-83C137AB5D22}" srcOrd="0" destOrd="0" presId="urn:microsoft.com/office/officeart/2005/8/layout/vProcess5"/>
    <dgm:cxn modelId="{FD0EE517-C3DD-46A2-8EAD-1D9B2097B5C3}" type="presOf" srcId="{771717ED-4964-40EE-B5D2-82E8B8BEE647}" destId="{EFD1DCA7-956A-4732-9A19-4EC469801F59}" srcOrd="0" destOrd="0" presId="urn:microsoft.com/office/officeart/2005/8/layout/vProcess5"/>
    <dgm:cxn modelId="{35A5BA20-9D74-4253-AF92-C55B4DD5D5FF}" srcId="{771717ED-4964-40EE-B5D2-82E8B8BEE647}" destId="{5381CCE8-BD80-47E9-A2F2-251C854422B7}" srcOrd="3" destOrd="0" parTransId="{BC5686F5-76B0-454A-AC68-EBF3259D3A71}" sibTransId="{58A8C744-6CD5-4344-8D3F-3C3C95E235AE}"/>
    <dgm:cxn modelId="{6EFC775C-D802-4611-BB55-A0AC61AAB3C3}" type="presOf" srcId="{56B65C46-48F0-478F-9AFC-B96040EB9189}" destId="{F55D5071-D416-4073-BE02-DF4035B31352}" srcOrd="0" destOrd="0" presId="urn:microsoft.com/office/officeart/2005/8/layout/vProcess5"/>
    <dgm:cxn modelId="{0AC9DC75-03F9-4D8B-97F9-D50D88F9B449}" srcId="{771717ED-4964-40EE-B5D2-82E8B8BEE647}" destId="{1056BF14-9059-411E-BCD1-B649833FAAD3}" srcOrd="1" destOrd="0" parTransId="{1DB216B6-894A-4F5E-9930-2DEA801211D3}" sibTransId="{E81C4A27-3BBC-47F7-BDEC-8E1905D87F7B}"/>
    <dgm:cxn modelId="{39ABB481-74A1-494D-B58A-FB8225BB191D}" type="presOf" srcId="{9CC7E36E-F463-49A0-B815-1FA62E8E8CF2}" destId="{450BEC6D-7B7F-496F-8014-B2A204EDDAC5}" srcOrd="1" destOrd="0" presId="urn:microsoft.com/office/officeart/2005/8/layout/vProcess5"/>
    <dgm:cxn modelId="{DAF7CC9E-B6DC-4E55-B6E9-EFA5281A041A}" type="presOf" srcId="{1056BF14-9059-411E-BCD1-B649833FAAD3}" destId="{A742D629-18A0-4D77-8C20-1F04CA75E698}" srcOrd="1" destOrd="0" presId="urn:microsoft.com/office/officeart/2005/8/layout/vProcess5"/>
    <dgm:cxn modelId="{B5CBB9C3-9271-4336-A4E7-9F848B6B6140}" type="presOf" srcId="{9CC7E36E-F463-49A0-B815-1FA62E8E8CF2}" destId="{0B1DA2CE-F01B-4346-8C51-4713045A2469}" srcOrd="0" destOrd="0" presId="urn:microsoft.com/office/officeart/2005/8/layout/vProcess5"/>
    <dgm:cxn modelId="{3DF4F9CA-74C6-4C8A-9BFA-982EF1E55379}" srcId="{771717ED-4964-40EE-B5D2-82E8B8BEE647}" destId="{E9083A2C-2F7C-442C-A25D-D7B530041389}" srcOrd="2" destOrd="0" parTransId="{0DC7D74A-19EA-44BA-9764-AD75CF2219C2}" sibTransId="{56B65C46-48F0-478F-9AFC-B96040EB9189}"/>
    <dgm:cxn modelId="{31E902DC-A05F-4C5C-A453-4FF1487E920D}" type="presOf" srcId="{E81C4A27-3BBC-47F7-BDEC-8E1905D87F7B}" destId="{28E16072-8FF1-434F-B7AA-8FE98E7357A7}" srcOrd="0" destOrd="0" presId="urn:microsoft.com/office/officeart/2005/8/layout/vProcess5"/>
    <dgm:cxn modelId="{537905FA-FEE7-4E93-9515-F1CE44F39304}" type="presOf" srcId="{5381CCE8-BD80-47E9-A2F2-251C854422B7}" destId="{1E50DBF6-37F6-4256-849E-0390C9F47148}" srcOrd="1" destOrd="0" presId="urn:microsoft.com/office/officeart/2005/8/layout/vProcess5"/>
    <dgm:cxn modelId="{BB1315FE-6956-4539-B6A4-548998DDC16A}" type="presOf" srcId="{1056BF14-9059-411E-BCD1-B649833FAAD3}" destId="{864DF6C2-F47A-40FE-95F2-7E6121F817D9}" srcOrd="0" destOrd="0" presId="urn:microsoft.com/office/officeart/2005/8/layout/vProcess5"/>
    <dgm:cxn modelId="{EF9CEFA3-C610-45EB-8DF7-E03A8198D79F}" type="presParOf" srcId="{EFD1DCA7-956A-4732-9A19-4EC469801F59}" destId="{8A49A443-E7D3-4826-90A5-612DB9914F3A}" srcOrd="0" destOrd="0" presId="urn:microsoft.com/office/officeart/2005/8/layout/vProcess5"/>
    <dgm:cxn modelId="{C0746F17-CD91-428C-BD27-428912F81535}" type="presParOf" srcId="{EFD1DCA7-956A-4732-9A19-4EC469801F59}" destId="{0B1DA2CE-F01B-4346-8C51-4713045A2469}" srcOrd="1" destOrd="0" presId="urn:microsoft.com/office/officeart/2005/8/layout/vProcess5"/>
    <dgm:cxn modelId="{2A39ADD7-37AB-4003-9464-736B1BB1CC4A}" type="presParOf" srcId="{EFD1DCA7-956A-4732-9A19-4EC469801F59}" destId="{864DF6C2-F47A-40FE-95F2-7E6121F817D9}" srcOrd="2" destOrd="0" presId="urn:microsoft.com/office/officeart/2005/8/layout/vProcess5"/>
    <dgm:cxn modelId="{27DD782B-DA35-46EB-9FC1-86AD550786C6}" type="presParOf" srcId="{EFD1DCA7-956A-4732-9A19-4EC469801F59}" destId="{4F6AD4C0-BDC1-4F8D-9870-3321314061FC}" srcOrd="3" destOrd="0" presId="urn:microsoft.com/office/officeart/2005/8/layout/vProcess5"/>
    <dgm:cxn modelId="{1AE1DC92-76CB-4AED-8217-B8E219804C95}" type="presParOf" srcId="{EFD1DCA7-956A-4732-9A19-4EC469801F59}" destId="{90A3B836-9677-4DC0-A0A8-2A17D9C4B32C}" srcOrd="4" destOrd="0" presId="urn:microsoft.com/office/officeart/2005/8/layout/vProcess5"/>
    <dgm:cxn modelId="{EACC9BF4-9752-401B-8DEE-05255C645795}" type="presParOf" srcId="{EFD1DCA7-956A-4732-9A19-4EC469801F59}" destId="{1D311952-1562-4F2D-A1B5-83C137AB5D22}" srcOrd="5" destOrd="0" presId="urn:microsoft.com/office/officeart/2005/8/layout/vProcess5"/>
    <dgm:cxn modelId="{B0B885FD-0F9C-4CE2-920B-764FEA8990F6}" type="presParOf" srcId="{EFD1DCA7-956A-4732-9A19-4EC469801F59}" destId="{28E16072-8FF1-434F-B7AA-8FE98E7357A7}" srcOrd="6" destOrd="0" presId="urn:microsoft.com/office/officeart/2005/8/layout/vProcess5"/>
    <dgm:cxn modelId="{96AEA548-A9AC-4B26-A701-DCD40D973C66}" type="presParOf" srcId="{EFD1DCA7-956A-4732-9A19-4EC469801F59}" destId="{F55D5071-D416-4073-BE02-DF4035B31352}" srcOrd="7" destOrd="0" presId="urn:microsoft.com/office/officeart/2005/8/layout/vProcess5"/>
    <dgm:cxn modelId="{B2AFB39A-F424-4986-AD90-68D0B18F56FB}" type="presParOf" srcId="{EFD1DCA7-956A-4732-9A19-4EC469801F59}" destId="{450BEC6D-7B7F-496F-8014-B2A204EDDAC5}" srcOrd="8" destOrd="0" presId="urn:microsoft.com/office/officeart/2005/8/layout/vProcess5"/>
    <dgm:cxn modelId="{1126AC65-8518-4D1D-9673-641949667FE5}" type="presParOf" srcId="{EFD1DCA7-956A-4732-9A19-4EC469801F59}" destId="{A742D629-18A0-4D77-8C20-1F04CA75E698}" srcOrd="9" destOrd="0" presId="urn:microsoft.com/office/officeart/2005/8/layout/vProcess5"/>
    <dgm:cxn modelId="{53058B37-8C4A-4E93-B719-4418C2DA3E61}" type="presParOf" srcId="{EFD1DCA7-956A-4732-9A19-4EC469801F59}" destId="{1AB22A56-CA64-419E-BEC6-04E33D0D147E}" srcOrd="10" destOrd="0" presId="urn:microsoft.com/office/officeart/2005/8/layout/vProcess5"/>
    <dgm:cxn modelId="{1EB9429A-0BE9-4384-8A73-60A501212E3C}" type="presParOf" srcId="{EFD1DCA7-956A-4732-9A19-4EC469801F59}" destId="{1E50DBF6-37F6-4256-849E-0390C9F471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DA2CE-F01B-4346-8C51-4713045A2469}">
      <dsp:nvSpPr>
        <dsp:cNvPr id="0" name=""/>
        <dsp:cNvSpPr/>
      </dsp:nvSpPr>
      <dsp:spPr>
        <a:xfrm>
          <a:off x="0" y="0"/>
          <a:ext cx="3876920" cy="414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 err="1">
              <a:latin typeface="Calibri"/>
              <a:cs typeface="Times New Roman"/>
            </a:rPr>
            <a:t>Creativity</a:t>
          </a:r>
          <a:r>
            <a:rPr lang="fi-FI" sz="1000" kern="1200" dirty="0">
              <a:latin typeface="Calibri"/>
              <a:cs typeface="Times New Roman"/>
            </a:rPr>
            <a:t>, Activity, Service</a:t>
          </a:r>
          <a:endParaRPr lang="fi-FI" sz="1000" b="0" i="0" u="none" strike="noStrike" kern="1200" cap="none" baseline="0" noProof="0" dirty="0">
            <a:solidFill>
              <a:srgbClr val="010000"/>
            </a:solidFill>
            <a:latin typeface="Calibri"/>
            <a:cs typeface="Times New Roman"/>
          </a:endParaRPr>
        </a:p>
      </dsp:txBody>
      <dsp:txXfrm>
        <a:off x="12135" y="12135"/>
        <a:ext cx="3394837" cy="390040"/>
      </dsp:txXfrm>
    </dsp:sp>
    <dsp:sp modelId="{864DF6C2-F47A-40FE-95F2-7E6121F817D9}">
      <dsp:nvSpPr>
        <dsp:cNvPr id="0" name=""/>
        <dsp:cNvSpPr/>
      </dsp:nvSpPr>
      <dsp:spPr>
        <a:xfrm>
          <a:off x="324692" y="489639"/>
          <a:ext cx="3876920" cy="414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 err="1">
              <a:latin typeface="Calibri"/>
              <a:cs typeface="Times New Roman"/>
            </a:rPr>
            <a:t>Enables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students</a:t>
          </a:r>
          <a:r>
            <a:rPr lang="fi-FI" sz="1000" kern="1200" dirty="0">
              <a:latin typeface="Calibri"/>
              <a:cs typeface="Times New Roman"/>
            </a:rPr>
            <a:t> to </a:t>
          </a:r>
          <a:r>
            <a:rPr lang="fi-FI" sz="1000" kern="1200" dirty="0" err="1">
              <a:latin typeface="Calibri"/>
              <a:cs typeface="Times New Roman"/>
            </a:rPr>
            <a:t>enhance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their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personal</a:t>
          </a:r>
          <a:r>
            <a:rPr lang="fi-FI" sz="1000" kern="1200" dirty="0">
              <a:latin typeface="Calibri"/>
              <a:cs typeface="Times New Roman"/>
            </a:rPr>
            <a:t> and </a:t>
          </a:r>
          <a:r>
            <a:rPr lang="fi-FI" sz="1000" kern="1200" dirty="0" err="1">
              <a:latin typeface="Calibri"/>
              <a:cs typeface="Times New Roman"/>
            </a:rPr>
            <a:t>interpersonal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development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by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learning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through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experience</a:t>
          </a:r>
          <a:endParaRPr lang="fi-FI" sz="1000" kern="1200" dirty="0">
            <a:latin typeface="Calibri"/>
            <a:cs typeface="Times New Roman"/>
          </a:endParaRPr>
        </a:p>
      </dsp:txBody>
      <dsp:txXfrm>
        <a:off x="336827" y="501774"/>
        <a:ext cx="3258656" cy="390040"/>
      </dsp:txXfrm>
    </dsp:sp>
    <dsp:sp modelId="{4F6AD4C0-BDC1-4F8D-9870-3321314061FC}">
      <dsp:nvSpPr>
        <dsp:cNvPr id="0" name=""/>
        <dsp:cNvSpPr/>
      </dsp:nvSpPr>
      <dsp:spPr>
        <a:xfrm>
          <a:off x="644538" y="979279"/>
          <a:ext cx="3876920" cy="414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latin typeface="Calibri"/>
              <a:cs typeface="Times New Roman"/>
            </a:rPr>
            <a:t>Service - an </a:t>
          </a:r>
          <a:r>
            <a:rPr lang="fi-FI" sz="1000" kern="1200" dirty="0" err="1">
              <a:latin typeface="Calibri"/>
              <a:cs typeface="Times New Roman"/>
            </a:rPr>
            <a:t>unpaid</a:t>
          </a:r>
          <a:r>
            <a:rPr lang="fi-FI" sz="1000" kern="1200" dirty="0">
              <a:latin typeface="Calibri"/>
              <a:cs typeface="Times New Roman"/>
            </a:rPr>
            <a:t> and </a:t>
          </a:r>
          <a:r>
            <a:rPr lang="fi-FI" sz="1000" kern="1200" dirty="0" err="1">
              <a:latin typeface="Calibri"/>
              <a:cs typeface="Times New Roman"/>
            </a:rPr>
            <a:t>voluntary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exchange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that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has</a:t>
          </a:r>
          <a:r>
            <a:rPr lang="fi-FI" sz="1000" kern="1200" dirty="0">
              <a:latin typeface="Calibri"/>
              <a:cs typeface="Times New Roman"/>
            </a:rPr>
            <a:t> a </a:t>
          </a:r>
          <a:r>
            <a:rPr lang="fi-FI" sz="1000" kern="1200" dirty="0" err="1">
              <a:latin typeface="Calibri"/>
              <a:cs typeface="Times New Roman"/>
            </a:rPr>
            <a:t>learning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benefit</a:t>
          </a:r>
          <a:r>
            <a:rPr lang="fi-FI" sz="1000" kern="1200" dirty="0">
              <a:latin typeface="Calibri"/>
              <a:cs typeface="Times New Roman"/>
            </a:rPr>
            <a:t> for </a:t>
          </a:r>
          <a:r>
            <a:rPr lang="fi-FI" sz="1000" kern="1200" dirty="0" err="1">
              <a:latin typeface="Calibri"/>
              <a:cs typeface="Times New Roman"/>
            </a:rPr>
            <a:t>the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student</a:t>
          </a:r>
          <a:r>
            <a:rPr lang="fi-FI" sz="1000" kern="1200" dirty="0">
              <a:latin typeface="Calibri"/>
              <a:cs typeface="Times New Roman"/>
            </a:rPr>
            <a:t>.</a:t>
          </a:r>
        </a:p>
      </dsp:txBody>
      <dsp:txXfrm>
        <a:off x="656673" y="991414"/>
        <a:ext cx="3263503" cy="390040"/>
      </dsp:txXfrm>
    </dsp:sp>
    <dsp:sp modelId="{90A3B836-9677-4DC0-A0A8-2A17D9C4B32C}">
      <dsp:nvSpPr>
        <dsp:cNvPr id="0" name=""/>
        <dsp:cNvSpPr/>
      </dsp:nvSpPr>
      <dsp:spPr>
        <a:xfrm>
          <a:off x="969230" y="1468918"/>
          <a:ext cx="3876920" cy="414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 err="1">
              <a:latin typeface="Calibri"/>
              <a:cs typeface="Times New Roman"/>
            </a:rPr>
            <a:t>Many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students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volunteer</a:t>
          </a:r>
          <a:r>
            <a:rPr lang="fi-FI" sz="1000" kern="1200" dirty="0">
              <a:latin typeface="Calibri"/>
              <a:cs typeface="Times New Roman"/>
            </a:rPr>
            <a:t> at an </a:t>
          </a:r>
          <a:r>
            <a:rPr lang="fi-FI" sz="1000" kern="1200" dirty="0" err="1">
              <a:latin typeface="Calibri"/>
              <a:cs typeface="Times New Roman"/>
            </a:rPr>
            <a:t>animal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shelter</a:t>
          </a:r>
          <a:r>
            <a:rPr lang="fi-FI" sz="1000" kern="1200" dirty="0">
              <a:latin typeface="Calibri"/>
              <a:cs typeface="Times New Roman"/>
            </a:rPr>
            <a:t>, a </a:t>
          </a:r>
          <a:r>
            <a:rPr lang="fi-FI" sz="1000" kern="1200" dirty="0" err="1">
              <a:latin typeface="Calibri"/>
              <a:cs typeface="Times New Roman"/>
            </a:rPr>
            <a:t>nursing</a:t>
          </a:r>
          <a:r>
            <a:rPr lang="fi-FI" sz="1000" kern="1200" dirty="0">
              <a:latin typeface="Calibri"/>
              <a:cs typeface="Times New Roman"/>
            </a:rPr>
            <a:t> home </a:t>
          </a:r>
          <a:r>
            <a:rPr lang="fi-FI" sz="1000" kern="1200" dirty="0" err="1">
              <a:latin typeface="Calibri"/>
              <a:cs typeface="Times New Roman"/>
            </a:rPr>
            <a:t>or</a:t>
          </a:r>
          <a:r>
            <a:rPr lang="fi-FI" sz="1000" kern="1200" dirty="0">
              <a:latin typeface="Calibri"/>
              <a:cs typeface="Times New Roman"/>
            </a:rPr>
            <a:t> a </a:t>
          </a:r>
          <a:r>
            <a:rPr lang="fi-FI" sz="1000" kern="1200" dirty="0" err="1">
              <a:latin typeface="Calibri"/>
              <a:cs typeface="Times New Roman"/>
            </a:rPr>
            <a:t>day</a:t>
          </a:r>
          <a:r>
            <a:rPr lang="fi-FI" sz="1000" kern="1200" dirty="0">
              <a:latin typeface="Calibri"/>
              <a:cs typeface="Times New Roman"/>
            </a:rPr>
            <a:t> </a:t>
          </a:r>
          <a:r>
            <a:rPr lang="fi-FI" sz="1000" kern="1200" dirty="0" err="1">
              <a:latin typeface="Calibri"/>
              <a:cs typeface="Times New Roman"/>
            </a:rPr>
            <a:t>care</a:t>
          </a:r>
          <a:r>
            <a:rPr lang="fi-FI" sz="1000" kern="1200" dirty="0">
              <a:latin typeface="Calibri"/>
              <a:cs typeface="Times New Roman"/>
            </a:rPr>
            <a:t> center</a:t>
          </a:r>
        </a:p>
      </dsp:txBody>
      <dsp:txXfrm>
        <a:off x="981365" y="1481053"/>
        <a:ext cx="3258656" cy="390040"/>
      </dsp:txXfrm>
    </dsp:sp>
    <dsp:sp modelId="{1D311952-1562-4F2D-A1B5-83C137AB5D22}">
      <dsp:nvSpPr>
        <dsp:cNvPr id="0" name=""/>
        <dsp:cNvSpPr/>
      </dsp:nvSpPr>
      <dsp:spPr>
        <a:xfrm>
          <a:off x="3607619" y="317324"/>
          <a:ext cx="269301" cy="26930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3668212" y="317324"/>
        <a:ext cx="148115" cy="202649"/>
      </dsp:txXfrm>
    </dsp:sp>
    <dsp:sp modelId="{28E16072-8FF1-434F-B7AA-8FE98E7357A7}">
      <dsp:nvSpPr>
        <dsp:cNvPr id="0" name=""/>
        <dsp:cNvSpPr/>
      </dsp:nvSpPr>
      <dsp:spPr>
        <a:xfrm>
          <a:off x="3932311" y="806963"/>
          <a:ext cx="269301" cy="26930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3992904" y="806963"/>
        <a:ext cx="148115" cy="202649"/>
      </dsp:txXfrm>
    </dsp:sp>
    <dsp:sp modelId="{F55D5071-D416-4073-BE02-DF4035B31352}">
      <dsp:nvSpPr>
        <dsp:cNvPr id="0" name=""/>
        <dsp:cNvSpPr/>
      </dsp:nvSpPr>
      <dsp:spPr>
        <a:xfrm>
          <a:off x="4252157" y="1296603"/>
          <a:ext cx="269301" cy="26930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4312750" y="1296603"/>
        <a:ext cx="148115" cy="202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1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2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6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9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elenterveysseura.fi/en/home/voluntary-work-promoting-mental-health" TargetMode="External"/><Relationship Id="rId3" Type="http://schemas.openxmlformats.org/officeDocument/2006/relationships/hyperlink" Target="https://www.redcross.fi/get-involved" TargetMode="External"/><Relationship Id="rId7" Type="http://schemas.openxmlformats.org/officeDocument/2006/relationships/hyperlink" Target="https://ensijaturvakotienliitto.fi/en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://www.kansalaisareena.fi/citizen-forum/volunteer-for-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familiary.fi/volunteering.html" TargetMode="External"/><Relationship Id="rId11" Type="http://schemas.openxmlformats.org/officeDocument/2006/relationships/hyperlink" Target="https://www.redcross.fi/get-involved/join-kontti-volunteers" TargetMode="External"/><Relationship Id="rId5" Type="http://schemas.openxmlformats.org/officeDocument/2006/relationships/hyperlink" Target="https://www.pelastakaalapset.fi/en/get-involved/become-a-volunteer/" TargetMode="External"/><Relationship Id="rId10" Type="http://schemas.openxmlformats.org/officeDocument/2006/relationships/hyperlink" Target="https://scouts.fi/" TargetMode="External"/><Relationship Id="rId4" Type="http://schemas.openxmlformats.org/officeDocument/2006/relationships/hyperlink" Target="https://www.redcross.fi/get-involved/join-multicultural-activities" TargetMode="External"/><Relationship Id="rId9" Type="http://schemas.openxmlformats.org/officeDocument/2006/relationships/hyperlink" Target="http://yeesi.fi/participate-in-englis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paaehtoistyo.fi/lahti/" TargetMode="External"/><Relationship Id="rId2" Type="http://schemas.openxmlformats.org/officeDocument/2006/relationships/hyperlink" Target="https://www.pelastusarmeija.fi/?utm_campaign=Hyvantekevaisyys&amp;utm_source=google&amp;utm_medium=ppc&amp;utm_term=%2Bvapaaehtoisty%C3%B6&amp;utm_content=2259858xCjwKCAjwtuLrBRAlEiwAPVcZBlvU_GjAEFZSfZD1yb_zyCx4w2uD5OVyD88OgOMa-c964NSil6KGtxoCkP4QAvD_BwE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vtfinland.org/yhteista-ymmarrysta/" TargetMode="External"/><Relationship Id="rId3" Type="http://schemas.openxmlformats.org/officeDocument/2006/relationships/hyperlink" Target="http://www.kansalaisareena.fi/citizen-forum-finland/volunteering/" TargetMode="External"/><Relationship Id="rId7" Type="http://schemas.openxmlformats.org/officeDocument/2006/relationships/hyperlink" Target="http://www.kierratyskeskus.fi/files/7308/Vapaaehtoistyo_suomessa_taitettu_19913VETYvv.pdf" TargetMode="External"/><Relationship Id="rId2" Type="http://schemas.openxmlformats.org/officeDocument/2006/relationships/hyperlink" Target="https://vapaaehtoistyo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nainenristi.fi/hae-tukea-ja-apua/suomeen-kotoutumiseen" TargetMode="External"/><Relationship Id="rId5" Type="http://schemas.openxmlformats.org/officeDocument/2006/relationships/hyperlink" Target="https://wwf.fi/vaikuta-kanssamme/vapaaehtoistyo/" TargetMode="External"/><Relationship Id="rId4" Type="http://schemas.openxmlformats.org/officeDocument/2006/relationships/hyperlink" Target="https://www.kvtfinland.org/vapaaehtoistyo-ulkomail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D70AD2B3-D7CD-4A41-A8EF-0D3F75EA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FFE73CB6-C3D9-4CA8-8EF7-4E6B39480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9918" y="758952"/>
            <a:ext cx="663122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038453" y="1298448"/>
            <a:ext cx="5191433" cy="3255264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Volunteering in Finland/Lahti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425808" y="4479746"/>
            <a:ext cx="5191433" cy="15216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/>
              <a:t>IWE- LIVING TOGETHER IN THE 21ST CENTURY EUROPE</a:t>
            </a:r>
          </a:p>
          <a:p>
            <a:r>
              <a:rPr lang="fi-FI" sz="2000"/>
              <a:t>FINNISH TEAM PRESENTATION</a:t>
            </a:r>
          </a:p>
          <a:p>
            <a:r>
              <a:rPr lang="fi-FI" sz="2000"/>
              <a:t>MEETING IN CZECH REPUBLIC</a:t>
            </a: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53E4CE1D-9E9C-49B7-838A-C9C3C4B5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9" y="4160336"/>
            <a:ext cx="3458249" cy="786751"/>
          </a:xfrm>
          <a:prstGeom prst="rect">
            <a:avLst/>
          </a:prstGeom>
        </p:spPr>
      </p:pic>
      <p:pic>
        <p:nvPicPr>
          <p:cNvPr id="9" name="Kuva 10" descr="Kuva, joka sisältää kohteen henkilö, nainen, sisä, maa&#10;&#10;Kuvaus luotu, korkea luotettavuus">
            <a:extLst>
              <a:ext uri="{FF2B5EF4-FFF2-40B4-BE49-F238E27FC236}">
                <a16:creationId xmlns:a16="http://schemas.microsoft.com/office/drawing/2014/main" id="{A47AB3E0-D6DD-4994-9D66-7CC42147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446" y="975039"/>
            <a:ext cx="3608994" cy="1885699"/>
          </a:xfrm>
          <a:prstGeom prst="rect">
            <a:avLst/>
          </a:prstGeom>
        </p:spPr>
      </p:pic>
      <p:pic>
        <p:nvPicPr>
          <p:cNvPr id="4" name="Kuva 4" descr="Kuva, joka sisältää kohteen henkilö&#10;&#10;Kuvaus luotu, korkea luotettavuus">
            <a:extLst>
              <a:ext uri="{FF2B5EF4-FFF2-40B4-BE49-F238E27FC236}">
                <a16:creationId xmlns:a16="http://schemas.microsoft.com/office/drawing/2014/main" id="{7A3D6F86-A149-44B6-AC87-039B5A3C4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69" y="5240555"/>
            <a:ext cx="3458249" cy="988071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14DF1677-6A38-4776-9BF2-BB11AE60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Kuvahaun tulos haulle volunteer work in finland">
            <a:extLst>
              <a:ext uri="{FF2B5EF4-FFF2-40B4-BE49-F238E27FC236}">
                <a16:creationId xmlns:a16="http://schemas.microsoft.com/office/drawing/2014/main" id="{D4E41ECE-98C8-47F3-AE2E-D6A612DC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2" y="867678"/>
            <a:ext cx="3814143" cy="25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12261B-5029-4FE2-B4C0-9FA66EE4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72" y="1392709"/>
            <a:ext cx="2947482" cy="4601183"/>
          </a:xfrm>
        </p:spPr>
        <p:txBody>
          <a:bodyPr/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 err="1"/>
              <a:t>Volunteering</a:t>
            </a:r>
            <a:r>
              <a:rPr lang="fi-FI" dirty="0"/>
              <a:t>    in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D368E2-78B2-4616-ADED-5EC51CE2E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 err="1">
                <a:ea typeface="+mn-lt"/>
                <a:cs typeface="+mn-lt"/>
              </a:rPr>
              <a:t>What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does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voluenteering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mean</a:t>
            </a:r>
            <a:r>
              <a:rPr lang="fi-FI" b="1" dirty="0">
                <a:ea typeface="+mn-lt"/>
                <a:cs typeface="+mn-lt"/>
              </a:rPr>
              <a:t>?</a:t>
            </a:r>
            <a:endParaRPr lang="fi-FI" b="1" dirty="0"/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= it </a:t>
            </a:r>
            <a:r>
              <a:rPr lang="fi-FI" dirty="0" err="1">
                <a:ea typeface="+mn-lt"/>
                <a:cs typeface="+mn-lt"/>
              </a:rPr>
              <a:t>means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taking</a:t>
            </a:r>
            <a:r>
              <a:rPr lang="fi-FI" dirty="0">
                <a:ea typeface="+mn-lt"/>
                <a:cs typeface="+mn-lt"/>
              </a:rPr>
              <a:t> action for </a:t>
            </a:r>
            <a:r>
              <a:rPr lang="fi-FI" dirty="0" err="1">
                <a:ea typeface="+mn-lt"/>
                <a:cs typeface="+mn-lt"/>
              </a:rPr>
              <a:t>issues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that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you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feel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are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important</a:t>
            </a:r>
            <a:r>
              <a:rPr lang="fi-FI" dirty="0">
                <a:ea typeface="+mn-lt"/>
                <a:cs typeface="+mn-lt"/>
              </a:rPr>
              <a:t>.</a:t>
            </a:r>
          </a:p>
          <a:p>
            <a:pPr marL="342900" indent="-342900"/>
            <a:r>
              <a:rPr lang="fi-FI" dirty="0" err="1">
                <a:ea typeface="+mn-lt"/>
                <a:cs typeface="+mn-lt"/>
              </a:rPr>
              <a:t>Voluenteering</a:t>
            </a:r>
            <a:r>
              <a:rPr lang="fi-FI" dirty="0">
                <a:ea typeface="+mn-lt"/>
                <a:cs typeface="+mn-lt"/>
              </a:rPr>
              <a:t> is </a:t>
            </a:r>
            <a:r>
              <a:rPr lang="fi-FI" dirty="0" err="1">
                <a:ea typeface="+mn-lt"/>
                <a:cs typeface="+mn-lt"/>
              </a:rPr>
              <a:t>supposed</a:t>
            </a:r>
            <a:r>
              <a:rPr lang="fi-FI" dirty="0">
                <a:ea typeface="+mn-lt"/>
                <a:cs typeface="+mn-lt"/>
              </a:rPr>
              <a:t> to </a:t>
            </a:r>
            <a:r>
              <a:rPr lang="fi-FI" dirty="0" err="1">
                <a:ea typeface="+mn-lt"/>
                <a:cs typeface="+mn-lt"/>
              </a:rPr>
              <a:t>bring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joy</a:t>
            </a:r>
            <a:r>
              <a:rPr lang="fi-FI" dirty="0">
                <a:ea typeface="+mn-lt"/>
                <a:cs typeface="+mn-lt"/>
              </a:rPr>
              <a:t> to </a:t>
            </a:r>
            <a:r>
              <a:rPr lang="fi-FI" dirty="0" err="1">
                <a:ea typeface="+mn-lt"/>
                <a:cs typeface="+mn-lt"/>
              </a:rPr>
              <a:t>both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sides</a:t>
            </a: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b="1" dirty="0" err="1">
                <a:ea typeface="+mn-lt"/>
                <a:cs typeface="+mn-lt"/>
              </a:rPr>
              <a:t>Who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can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volunteer</a:t>
            </a:r>
            <a:r>
              <a:rPr lang="fi-FI" b="1" dirty="0">
                <a:ea typeface="+mn-lt"/>
                <a:cs typeface="+mn-lt"/>
              </a:rPr>
              <a:t>?</a:t>
            </a:r>
          </a:p>
          <a:p>
            <a:pPr marL="342900" indent="-342900"/>
            <a:r>
              <a:rPr lang="fi-FI" dirty="0" err="1">
                <a:ea typeface="+mn-lt"/>
                <a:cs typeface="+mn-lt"/>
              </a:rPr>
              <a:t>Anyone</a:t>
            </a:r>
            <a:endParaRPr lang="fi-FI" dirty="0">
              <a:ea typeface="+mn-lt"/>
              <a:cs typeface="+mn-lt"/>
            </a:endParaRPr>
          </a:p>
          <a:p>
            <a:pPr marL="342900" indent="-342900"/>
            <a:r>
              <a:rPr lang="fi-FI" dirty="0" err="1">
                <a:ea typeface="+mn-lt"/>
                <a:cs typeface="+mn-lt"/>
              </a:rPr>
              <a:t>Regadless</a:t>
            </a:r>
            <a:r>
              <a:rPr lang="fi-FI" dirty="0">
                <a:ea typeface="+mn-lt"/>
                <a:cs typeface="+mn-lt"/>
              </a:rPr>
              <a:t> of </a:t>
            </a:r>
            <a:r>
              <a:rPr lang="fi-FI" dirty="0" err="1">
                <a:ea typeface="+mn-lt"/>
                <a:cs typeface="+mn-lt"/>
              </a:rPr>
              <a:t>age</a:t>
            </a:r>
            <a:r>
              <a:rPr lang="fi-FI" dirty="0">
                <a:ea typeface="+mn-lt"/>
                <a:cs typeface="+mn-lt"/>
              </a:rPr>
              <a:t>, </a:t>
            </a:r>
            <a:r>
              <a:rPr lang="fi-FI" dirty="0" err="1">
                <a:ea typeface="+mn-lt"/>
                <a:cs typeface="+mn-lt"/>
              </a:rPr>
              <a:t>where</a:t>
            </a:r>
            <a:r>
              <a:rPr lang="fi-FI" dirty="0">
                <a:ea typeface="+mn-lt"/>
                <a:cs typeface="+mn-lt"/>
              </a:rPr>
              <a:t>  </a:t>
            </a:r>
            <a:r>
              <a:rPr lang="fi-FI" dirty="0" err="1">
                <a:ea typeface="+mn-lt"/>
                <a:cs typeface="+mn-lt"/>
              </a:rPr>
              <a:t>you</a:t>
            </a:r>
            <a:r>
              <a:rPr lang="fi-FI" dirty="0">
                <a:ea typeface="+mn-lt"/>
                <a:cs typeface="+mn-lt"/>
              </a:rPr>
              <a:t> live, </a:t>
            </a:r>
            <a:r>
              <a:rPr lang="fi-FI" dirty="0" err="1">
                <a:ea typeface="+mn-lt"/>
                <a:cs typeface="+mn-lt"/>
              </a:rPr>
              <a:t>gender</a:t>
            </a:r>
            <a:r>
              <a:rPr lang="fi-FI" dirty="0">
                <a:ea typeface="+mn-lt"/>
                <a:cs typeface="+mn-lt"/>
              </a:rPr>
              <a:t>, </a:t>
            </a:r>
            <a:r>
              <a:rPr lang="fi-FI" dirty="0" err="1">
                <a:ea typeface="+mn-lt"/>
                <a:cs typeface="+mn-lt"/>
              </a:rPr>
              <a:t>race</a:t>
            </a:r>
            <a:endParaRPr lang="fi-FI" dirty="0">
              <a:ea typeface="+mn-lt"/>
              <a:cs typeface="+mn-lt"/>
            </a:endParaRPr>
          </a:p>
          <a:p>
            <a:pPr marL="342900" indent="-342900"/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b="1" dirty="0" err="1">
                <a:ea typeface="+mn-lt"/>
                <a:cs typeface="+mn-lt"/>
              </a:rPr>
              <a:t>Why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voluenteer</a:t>
            </a:r>
            <a:r>
              <a:rPr lang="fi-FI" b="1" dirty="0">
                <a:ea typeface="+mn-lt"/>
                <a:cs typeface="+mn-lt"/>
              </a:rPr>
              <a:t>?</a:t>
            </a:r>
          </a:p>
          <a:p>
            <a:pPr marL="342900" indent="-342900"/>
            <a:r>
              <a:rPr lang="fi-FI" dirty="0" err="1">
                <a:ea typeface="+mn-lt"/>
                <a:cs typeface="+mn-lt"/>
              </a:rPr>
              <a:t>You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can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learn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new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skills</a:t>
            </a:r>
            <a:endParaRPr lang="fi-FI" dirty="0">
              <a:ea typeface="+mn-lt"/>
              <a:cs typeface="+mn-lt"/>
            </a:endParaRPr>
          </a:p>
          <a:p>
            <a:pPr marL="342900" indent="-342900"/>
            <a:r>
              <a:rPr lang="fi-FI" dirty="0" err="1">
                <a:ea typeface="+mn-lt"/>
                <a:cs typeface="+mn-lt"/>
              </a:rPr>
              <a:t>experience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joy</a:t>
            </a:r>
            <a:endParaRPr lang="fi-FI" dirty="0">
              <a:ea typeface="+mn-lt"/>
              <a:cs typeface="+mn-lt"/>
            </a:endParaRPr>
          </a:p>
          <a:p>
            <a:pPr marL="342900" indent="-342900"/>
            <a:r>
              <a:rPr lang="fi-FI" dirty="0" err="1">
                <a:ea typeface="+mn-lt"/>
                <a:cs typeface="+mn-lt"/>
              </a:rPr>
              <a:t>meet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new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people</a:t>
            </a:r>
            <a:endParaRPr lang="fi-FI" dirty="0">
              <a:ea typeface="+mn-lt"/>
              <a:cs typeface="+mn-lt"/>
            </a:endParaRPr>
          </a:p>
          <a:p>
            <a:pPr marL="342900" indent="-342900"/>
            <a:r>
              <a:rPr lang="fi-FI" dirty="0" err="1">
                <a:ea typeface="+mn-lt"/>
                <a:cs typeface="+mn-lt"/>
              </a:rPr>
              <a:t>get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new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experiences</a:t>
            </a:r>
            <a:endParaRPr lang="fi-FI" dirty="0">
              <a:ea typeface="+mn-lt"/>
              <a:cs typeface="+mn-lt"/>
            </a:endParaRPr>
          </a:p>
          <a:p>
            <a:pPr marL="342900" indent="-342900"/>
            <a:r>
              <a:rPr lang="fi-FI" dirty="0" err="1">
                <a:ea typeface="+mn-lt"/>
                <a:cs typeface="+mn-lt"/>
              </a:rPr>
              <a:t>very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valuable</a:t>
            </a:r>
            <a:r>
              <a:rPr lang="fi-FI" dirty="0">
                <a:ea typeface="+mn-lt"/>
                <a:cs typeface="+mn-lt"/>
              </a:rPr>
              <a:t> for </a:t>
            </a:r>
            <a:r>
              <a:rPr lang="fi-FI" dirty="0" err="1">
                <a:ea typeface="+mn-lt"/>
                <a:cs typeface="+mn-lt"/>
              </a:rPr>
              <a:t>individuals</a:t>
            </a:r>
            <a:r>
              <a:rPr lang="fi-FI" dirty="0">
                <a:ea typeface="+mn-lt"/>
                <a:cs typeface="+mn-lt"/>
              </a:rPr>
              <a:t> and </a:t>
            </a: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community</a:t>
            </a:r>
            <a:r>
              <a:rPr lang="fi-FI" dirty="0">
                <a:ea typeface="+mn-lt"/>
                <a:cs typeface="+mn-lt"/>
              </a:rPr>
              <a:t>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3074" name="Picture 2" descr="Kuvahaun tulos haulle punainen risti suomi">
            <a:extLst>
              <a:ext uri="{FF2B5EF4-FFF2-40B4-BE49-F238E27FC236}">
                <a16:creationId xmlns:a16="http://schemas.microsoft.com/office/drawing/2014/main" id="{35195211-2EA8-4FD8-A0D5-E185B34E9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3728"/>
            <a:ext cx="3444240" cy="216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09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05ADA-D87D-44B6-B112-C377A5A0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55999" cy="4601183"/>
          </a:xfrm>
        </p:spPr>
        <p:txBody>
          <a:bodyPr/>
          <a:lstStyle/>
          <a:p>
            <a:r>
              <a:rPr lang="fi-FI" dirty="0"/>
              <a:t>OTHER VOLUNTEERING POSSIBILITIES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DFE129-3EE1-4D10-B141-E62B898BE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>
                <a:ea typeface="+mn-lt"/>
                <a:cs typeface="+mn-lt"/>
              </a:rPr>
              <a:t>General / </a:t>
            </a:r>
            <a:r>
              <a:rPr lang="fi-FI" b="1" dirty="0" err="1">
                <a:ea typeface="+mn-lt"/>
                <a:cs typeface="+mn-lt"/>
              </a:rPr>
              <a:t>social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field</a:t>
            </a:r>
            <a:endParaRPr lang="fi-FI" dirty="0"/>
          </a:p>
          <a:p>
            <a:r>
              <a:rPr lang="fi-FI" dirty="0" err="1">
                <a:ea typeface="+mn-lt"/>
                <a:cs typeface="+mn-lt"/>
                <a:hlinkClick r:id="rId2"/>
              </a:rPr>
              <a:t>Citizen</a:t>
            </a:r>
            <a:r>
              <a:rPr lang="fi-FI" dirty="0">
                <a:ea typeface="+mn-lt"/>
                <a:cs typeface="+mn-lt"/>
                <a:hlinkClick r:id="rId2"/>
              </a:rPr>
              <a:t> Forum</a:t>
            </a:r>
            <a:endParaRPr lang="fi-FI" dirty="0">
              <a:ea typeface="+mn-lt"/>
              <a:cs typeface="+mn-lt"/>
            </a:endParaRPr>
          </a:p>
          <a:p>
            <a:r>
              <a:rPr lang="fi-FI" dirty="0" err="1">
                <a:solidFill>
                  <a:schemeClr val="accent3"/>
                </a:solidFill>
              </a:rPr>
              <a:t>Caritas</a:t>
            </a:r>
            <a:r>
              <a:rPr lang="fi-FI" dirty="0">
                <a:solidFill>
                  <a:schemeClr val="accent3"/>
                </a:solidFill>
              </a:rPr>
              <a:t> Finland</a:t>
            </a:r>
          </a:p>
          <a:p>
            <a:r>
              <a:rPr lang="fi-FI" dirty="0" err="1">
                <a:ea typeface="+mn-lt"/>
                <a:cs typeface="+mn-lt"/>
                <a:hlinkClick r:id="rId3"/>
              </a:rPr>
              <a:t>Finnish</a:t>
            </a:r>
            <a:r>
              <a:rPr lang="fi-FI" dirty="0">
                <a:ea typeface="+mn-lt"/>
                <a:cs typeface="+mn-lt"/>
                <a:hlinkClick r:id="rId3"/>
              </a:rPr>
              <a:t> Red Cross</a:t>
            </a:r>
            <a:endParaRPr lang="fi-FI" dirty="0"/>
          </a:p>
          <a:p>
            <a:r>
              <a:rPr lang="fi-FI" dirty="0" err="1">
                <a:ea typeface="+mn-lt"/>
                <a:cs typeface="+mn-lt"/>
                <a:hlinkClick r:id="rId4"/>
              </a:rPr>
              <a:t>Finnish</a:t>
            </a:r>
            <a:r>
              <a:rPr lang="fi-FI" dirty="0">
                <a:ea typeface="+mn-lt"/>
                <a:cs typeface="+mn-lt"/>
                <a:hlinkClick r:id="rId4"/>
              </a:rPr>
              <a:t> Red Cross </a:t>
            </a:r>
            <a:r>
              <a:rPr lang="fi-FI" dirty="0" err="1">
                <a:ea typeface="+mn-lt"/>
                <a:cs typeface="+mn-lt"/>
                <a:hlinkClick r:id="rId4"/>
              </a:rPr>
              <a:t>multicultural</a:t>
            </a:r>
            <a:r>
              <a:rPr lang="fi-FI" dirty="0">
                <a:ea typeface="+mn-lt"/>
                <a:cs typeface="+mn-lt"/>
                <a:hlinkClick r:id="rId4"/>
              </a:rPr>
              <a:t> </a:t>
            </a:r>
            <a:r>
              <a:rPr lang="fi-FI" dirty="0" err="1">
                <a:ea typeface="+mn-lt"/>
                <a:cs typeface="+mn-lt"/>
                <a:hlinkClick r:id="rId4"/>
              </a:rPr>
              <a:t>activities</a:t>
            </a:r>
            <a:endParaRPr lang="fi-FI" dirty="0"/>
          </a:p>
          <a:p>
            <a:r>
              <a:rPr lang="fi-FI" dirty="0" err="1">
                <a:ea typeface="+mn-lt"/>
                <a:cs typeface="+mn-lt"/>
                <a:hlinkClick r:id="rId5"/>
              </a:rPr>
              <a:t>Save</a:t>
            </a:r>
            <a:r>
              <a:rPr lang="fi-FI" dirty="0">
                <a:ea typeface="+mn-lt"/>
                <a:cs typeface="+mn-lt"/>
                <a:hlinkClick r:id="rId5"/>
              </a:rPr>
              <a:t> </a:t>
            </a:r>
            <a:r>
              <a:rPr lang="fi-FI" dirty="0" err="1">
                <a:ea typeface="+mn-lt"/>
                <a:cs typeface="+mn-lt"/>
                <a:hlinkClick r:id="rId5"/>
              </a:rPr>
              <a:t>the</a:t>
            </a:r>
            <a:r>
              <a:rPr lang="fi-FI" dirty="0">
                <a:ea typeface="+mn-lt"/>
                <a:cs typeface="+mn-lt"/>
                <a:hlinkClick r:id="rId5"/>
              </a:rPr>
              <a:t> </a:t>
            </a:r>
            <a:r>
              <a:rPr lang="fi-FI" dirty="0" err="1">
                <a:ea typeface="+mn-lt"/>
                <a:cs typeface="+mn-lt"/>
                <a:hlinkClick r:id="rId5"/>
              </a:rPr>
              <a:t>Children</a:t>
            </a:r>
            <a:endParaRPr lang="fi-FI" dirty="0"/>
          </a:p>
          <a:p>
            <a:r>
              <a:rPr lang="fi-FI" dirty="0" err="1">
                <a:ea typeface="+mn-lt"/>
                <a:cs typeface="+mn-lt"/>
                <a:hlinkClick r:id="rId6"/>
              </a:rPr>
              <a:t>Familia</a:t>
            </a:r>
            <a:endParaRPr lang="fi-FI" dirty="0"/>
          </a:p>
          <a:p>
            <a:r>
              <a:rPr lang="fi-FI" dirty="0">
                <a:ea typeface="+mn-lt"/>
                <a:cs typeface="+mn-lt"/>
                <a:hlinkClick r:id="rId7"/>
              </a:rPr>
              <a:t>Federation of </a:t>
            </a:r>
            <a:r>
              <a:rPr lang="fi-FI" dirty="0" err="1">
                <a:ea typeface="+mn-lt"/>
                <a:cs typeface="+mn-lt"/>
                <a:hlinkClick r:id="rId7"/>
              </a:rPr>
              <a:t>Mother</a:t>
            </a:r>
            <a:r>
              <a:rPr lang="fi-FI" dirty="0">
                <a:ea typeface="+mn-lt"/>
                <a:cs typeface="+mn-lt"/>
                <a:hlinkClick r:id="rId7"/>
              </a:rPr>
              <a:t> and Child </a:t>
            </a:r>
            <a:r>
              <a:rPr lang="fi-FI" dirty="0" err="1">
                <a:ea typeface="+mn-lt"/>
                <a:cs typeface="+mn-lt"/>
                <a:hlinkClick r:id="rId7"/>
              </a:rPr>
              <a:t>Homes</a:t>
            </a:r>
            <a:r>
              <a:rPr lang="fi-FI" dirty="0">
                <a:ea typeface="+mn-lt"/>
                <a:cs typeface="+mn-lt"/>
                <a:hlinkClick r:id="rId7"/>
              </a:rPr>
              <a:t> and </a:t>
            </a:r>
            <a:r>
              <a:rPr lang="fi-FI" dirty="0" err="1">
                <a:ea typeface="+mn-lt"/>
                <a:cs typeface="+mn-lt"/>
                <a:hlinkClick r:id="rId7"/>
              </a:rPr>
              <a:t>Shelters</a:t>
            </a:r>
            <a:endParaRPr lang="fi-FI" dirty="0"/>
          </a:p>
          <a:p>
            <a:r>
              <a:rPr lang="fi-FI" dirty="0" err="1">
                <a:ea typeface="+mn-lt"/>
                <a:cs typeface="+mn-lt"/>
                <a:hlinkClick r:id="rId8"/>
              </a:rPr>
              <a:t>Finnish</a:t>
            </a:r>
            <a:r>
              <a:rPr lang="fi-FI" dirty="0">
                <a:ea typeface="+mn-lt"/>
                <a:cs typeface="+mn-lt"/>
                <a:hlinkClick r:id="rId8"/>
              </a:rPr>
              <a:t> Association for </a:t>
            </a:r>
            <a:r>
              <a:rPr lang="fi-FI" dirty="0" err="1">
                <a:ea typeface="+mn-lt"/>
                <a:cs typeface="+mn-lt"/>
                <a:hlinkClick r:id="rId8"/>
              </a:rPr>
              <a:t>Mental</a:t>
            </a:r>
            <a:r>
              <a:rPr lang="fi-FI" dirty="0">
                <a:ea typeface="+mn-lt"/>
                <a:cs typeface="+mn-lt"/>
                <a:hlinkClick r:id="rId8"/>
              </a:rPr>
              <a:t> Health</a:t>
            </a:r>
            <a:endParaRPr lang="fi-FI" dirty="0"/>
          </a:p>
          <a:p>
            <a:r>
              <a:rPr lang="fi-FI" dirty="0" err="1">
                <a:ea typeface="+mn-lt"/>
                <a:cs typeface="+mn-lt"/>
                <a:hlinkClick r:id="rId9"/>
              </a:rPr>
              <a:t>Yeesi</a:t>
            </a:r>
            <a:r>
              <a:rPr lang="fi-FI" dirty="0">
                <a:ea typeface="+mn-lt"/>
                <a:cs typeface="+mn-lt"/>
                <a:hlinkClick r:id="rId9"/>
              </a:rPr>
              <a:t> </a:t>
            </a:r>
            <a:endParaRPr lang="fi-FI" dirty="0"/>
          </a:p>
          <a:p>
            <a:r>
              <a:rPr lang="fi-FI" dirty="0" err="1">
                <a:ea typeface="+mn-lt"/>
                <a:cs typeface="+mn-lt"/>
                <a:hlinkClick r:id="rId10"/>
              </a:rPr>
              <a:t>Guiding</a:t>
            </a:r>
            <a:r>
              <a:rPr lang="fi-FI" dirty="0">
                <a:ea typeface="+mn-lt"/>
                <a:cs typeface="+mn-lt"/>
                <a:hlinkClick r:id="rId10"/>
              </a:rPr>
              <a:t> and </a:t>
            </a:r>
            <a:r>
              <a:rPr lang="fi-FI" dirty="0" err="1">
                <a:ea typeface="+mn-lt"/>
                <a:cs typeface="+mn-lt"/>
                <a:hlinkClick r:id="rId10"/>
              </a:rPr>
              <a:t>Scouting</a:t>
            </a:r>
            <a:endParaRPr lang="fi-FI" dirty="0"/>
          </a:p>
          <a:p>
            <a:endParaRPr lang="fi-FI" dirty="0"/>
          </a:p>
          <a:p>
            <a:r>
              <a:rPr lang="fi-FI" b="1" dirty="0">
                <a:ea typeface="+mn-lt"/>
                <a:cs typeface="+mn-lt"/>
              </a:rPr>
              <a:t>Environment and </a:t>
            </a:r>
            <a:r>
              <a:rPr lang="fi-FI" b="1" dirty="0" err="1">
                <a:ea typeface="+mn-lt"/>
                <a:cs typeface="+mn-lt"/>
              </a:rPr>
              <a:t>recycling</a:t>
            </a:r>
            <a:endParaRPr lang="fi-FI" dirty="0"/>
          </a:p>
          <a:p>
            <a:r>
              <a:rPr lang="fi-FI" dirty="0">
                <a:ea typeface="+mn-lt"/>
                <a:cs typeface="+mn-lt"/>
                <a:hlinkClick r:id="rId11"/>
              </a:rPr>
              <a:t>Kontti </a:t>
            </a:r>
            <a:r>
              <a:rPr lang="fi-FI" dirty="0" err="1">
                <a:ea typeface="+mn-lt"/>
                <a:cs typeface="+mn-lt"/>
                <a:hlinkClick r:id="rId11"/>
              </a:rPr>
              <a:t>Recycling</a:t>
            </a:r>
            <a:r>
              <a:rPr lang="fi-FI" dirty="0">
                <a:ea typeface="+mn-lt"/>
                <a:cs typeface="+mn-lt"/>
                <a:hlinkClick r:id="rId11"/>
              </a:rPr>
              <a:t> Department Stores</a:t>
            </a:r>
            <a:endParaRPr lang="fi-FI" dirty="0"/>
          </a:p>
          <a:p>
            <a:endParaRPr lang="fi-FI" dirty="0"/>
          </a:p>
        </p:txBody>
      </p:sp>
      <p:pic>
        <p:nvPicPr>
          <p:cNvPr id="4098" name="Picture 2" descr="Kuvahaun tulos haulle caritas suomi">
            <a:extLst>
              <a:ext uri="{FF2B5EF4-FFF2-40B4-BE49-F238E27FC236}">
                <a16:creationId xmlns:a16="http://schemas.microsoft.com/office/drawing/2014/main" id="{9DD41794-B796-4524-9947-2164EC86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2867"/>
            <a:ext cx="39338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0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47C381-44F8-4C73-A5F4-93AA6C3E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7917"/>
            <a:ext cx="3626136" cy="4601183"/>
          </a:xfrm>
        </p:spPr>
        <p:txBody>
          <a:bodyPr/>
          <a:lstStyle/>
          <a:p>
            <a:r>
              <a:rPr lang="fi-FI" dirty="0"/>
              <a:t>VOLUNTEERING POSSIBILITIES FOR IMMIGRANTS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86C081-A3A4-43DA-B723-5B013559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err="1"/>
              <a:t>Volunteering</a:t>
            </a:r>
            <a:r>
              <a:rPr lang="fi-FI"/>
              <a:t> </a:t>
            </a:r>
            <a:r>
              <a:rPr lang="fi-FI" err="1"/>
              <a:t>provides</a:t>
            </a:r>
            <a:r>
              <a:rPr lang="fi-FI"/>
              <a:t> </a:t>
            </a:r>
            <a:r>
              <a:rPr lang="fi-FI" err="1"/>
              <a:t>work</a:t>
            </a:r>
            <a:r>
              <a:rPr lang="fi-FI"/>
              <a:t> </a:t>
            </a:r>
            <a:r>
              <a:rPr lang="fi-FI" err="1"/>
              <a:t>experience</a:t>
            </a:r>
            <a:r>
              <a:rPr lang="fi-FI"/>
              <a:t> and </a:t>
            </a:r>
            <a:r>
              <a:rPr lang="fi-FI" err="1"/>
              <a:t>contacts</a:t>
            </a:r>
            <a:r>
              <a:rPr lang="fi-FI"/>
              <a:t>. If </a:t>
            </a:r>
            <a:r>
              <a:rPr lang="fi-FI" err="1"/>
              <a:t>you</a:t>
            </a:r>
            <a:r>
              <a:rPr lang="fi-FI"/>
              <a:t> </a:t>
            </a:r>
            <a:r>
              <a:rPr lang="fi-FI" err="1"/>
              <a:t>want</a:t>
            </a:r>
            <a:r>
              <a:rPr lang="fi-FI"/>
              <a:t>, </a:t>
            </a:r>
            <a:r>
              <a:rPr lang="fi-FI" err="1"/>
              <a:t>you</a:t>
            </a:r>
            <a:r>
              <a:rPr lang="fi-FI"/>
              <a:t> </a:t>
            </a:r>
            <a:r>
              <a:rPr lang="fi-FI" err="1"/>
              <a:t>can</a:t>
            </a:r>
            <a:r>
              <a:rPr lang="fi-FI"/>
              <a:t> </a:t>
            </a:r>
            <a:r>
              <a:rPr lang="fi-FI" err="1"/>
              <a:t>get</a:t>
            </a:r>
            <a:r>
              <a:rPr lang="fi-FI"/>
              <a:t> a </a:t>
            </a:r>
            <a:r>
              <a:rPr lang="fi-FI" err="1"/>
              <a:t>charity</a:t>
            </a:r>
            <a:r>
              <a:rPr lang="fi-FI"/>
              <a:t> </a:t>
            </a:r>
            <a:r>
              <a:rPr lang="fi-FI" err="1"/>
              <a:t>certificate</a:t>
            </a:r>
            <a:r>
              <a:rPr lang="fi-FI"/>
              <a:t>. It </a:t>
            </a:r>
            <a:r>
              <a:rPr lang="fi-FI" err="1"/>
              <a:t>can</a:t>
            </a:r>
            <a:r>
              <a:rPr lang="fi-FI"/>
              <a:t> </a:t>
            </a:r>
            <a:r>
              <a:rPr lang="fi-FI" err="1"/>
              <a:t>be</a:t>
            </a:r>
            <a:r>
              <a:rPr lang="fi-FI"/>
              <a:t> </a:t>
            </a:r>
            <a:r>
              <a:rPr lang="fi-FI" err="1"/>
              <a:t>helpful</a:t>
            </a:r>
            <a:r>
              <a:rPr lang="fi-FI"/>
              <a:t> </a:t>
            </a:r>
            <a:r>
              <a:rPr lang="fi-FI" err="1"/>
              <a:t>when</a:t>
            </a:r>
            <a:r>
              <a:rPr lang="fi-FI"/>
              <a:t> </a:t>
            </a:r>
            <a:r>
              <a:rPr lang="fi-FI" err="1"/>
              <a:t>you</a:t>
            </a:r>
            <a:r>
              <a:rPr lang="fi-FI"/>
              <a:t> </a:t>
            </a:r>
            <a:r>
              <a:rPr lang="fi-FI" err="1"/>
              <a:t>are</a:t>
            </a:r>
            <a:r>
              <a:rPr lang="fi-FI"/>
              <a:t> </a:t>
            </a:r>
            <a:r>
              <a:rPr lang="fi-FI" err="1"/>
              <a:t>looking</a:t>
            </a:r>
            <a:r>
              <a:rPr lang="fi-FI"/>
              <a:t> for a </a:t>
            </a:r>
            <a:r>
              <a:rPr lang="fi-FI" err="1"/>
              <a:t>job</a:t>
            </a:r>
            <a:r>
              <a:rPr lang="fi-FI"/>
              <a:t>.</a:t>
            </a:r>
            <a:endParaRPr lang="fi-FI">
              <a:ea typeface="+mn-lt"/>
              <a:cs typeface="+mn-lt"/>
            </a:endParaRPr>
          </a:p>
          <a:p>
            <a:r>
              <a:rPr lang="fi-FI" err="1"/>
              <a:t>When</a:t>
            </a:r>
            <a:r>
              <a:rPr lang="fi-FI"/>
              <a:t> </a:t>
            </a:r>
            <a:r>
              <a:rPr lang="fi-FI" err="1"/>
              <a:t>you</a:t>
            </a:r>
            <a:r>
              <a:rPr lang="fi-FI"/>
              <a:t> </a:t>
            </a:r>
            <a:r>
              <a:rPr lang="fi-FI" err="1"/>
              <a:t>do</a:t>
            </a:r>
            <a:r>
              <a:rPr lang="fi-FI"/>
              <a:t> </a:t>
            </a:r>
            <a:r>
              <a:rPr lang="fi-FI" err="1"/>
              <a:t>volunteering</a:t>
            </a:r>
            <a:r>
              <a:rPr lang="fi-FI"/>
              <a:t>, </a:t>
            </a:r>
            <a:r>
              <a:rPr lang="fi-FI" err="1"/>
              <a:t>you</a:t>
            </a:r>
            <a:r>
              <a:rPr lang="fi-FI"/>
              <a:t> </a:t>
            </a:r>
            <a:r>
              <a:rPr lang="fi-FI" err="1"/>
              <a:t>can</a:t>
            </a:r>
            <a:r>
              <a:rPr lang="fi-FI"/>
              <a:t> </a:t>
            </a:r>
            <a:r>
              <a:rPr lang="fi-FI" err="1"/>
              <a:t>learn</a:t>
            </a:r>
            <a:r>
              <a:rPr lang="fi-FI"/>
              <a:t> </a:t>
            </a:r>
            <a:r>
              <a:rPr lang="fi-FI" err="1"/>
              <a:t>new</a:t>
            </a:r>
            <a:r>
              <a:rPr lang="fi-FI"/>
              <a:t> </a:t>
            </a:r>
            <a:r>
              <a:rPr lang="fi-FI" err="1"/>
              <a:t>things</a:t>
            </a:r>
            <a:r>
              <a:rPr lang="fi-FI"/>
              <a:t>, for </a:t>
            </a:r>
            <a:r>
              <a:rPr lang="fi-FI" err="1"/>
              <a:t>example</a:t>
            </a:r>
            <a:r>
              <a:rPr lang="fi-FI"/>
              <a:t> </a:t>
            </a:r>
            <a:r>
              <a:rPr lang="fi-FI" err="1"/>
              <a:t>more</a:t>
            </a:r>
            <a:r>
              <a:rPr lang="fi-FI"/>
              <a:t> </a:t>
            </a:r>
            <a:r>
              <a:rPr lang="fi-FI" err="1"/>
              <a:t>Finnish</a:t>
            </a:r>
            <a:r>
              <a:rPr lang="fi-FI"/>
              <a:t> </a:t>
            </a:r>
            <a:r>
              <a:rPr lang="fi-FI" err="1"/>
              <a:t>language</a:t>
            </a:r>
            <a:r>
              <a:rPr lang="fi-FI"/>
              <a:t>.</a:t>
            </a:r>
          </a:p>
          <a:p>
            <a:r>
              <a:rPr lang="en">
                <a:latin typeface="Corbel"/>
              </a:rPr>
              <a:t>If volunteering is included in your integration plan,
You can get integration support when you do volunteering for a specific number of hours.</a:t>
            </a:r>
            <a:endParaRPr lang="fi-FI">
              <a:latin typeface="Corbel"/>
            </a:endParaRPr>
          </a:p>
          <a:p>
            <a:r>
              <a:rPr lang="fi-FI" err="1">
                <a:ea typeface="+mn-lt"/>
                <a:cs typeface="+mn-lt"/>
              </a:rPr>
              <a:t>Volunteering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can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also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be</a:t>
            </a:r>
            <a:r>
              <a:rPr lang="fi-FI">
                <a:ea typeface="+mn-lt"/>
                <a:cs typeface="+mn-lt"/>
              </a:rPr>
              <a:t> a </a:t>
            </a:r>
            <a:r>
              <a:rPr lang="fi-FI" err="1">
                <a:ea typeface="+mn-lt"/>
                <a:cs typeface="+mn-lt"/>
              </a:rPr>
              <a:t>first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step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towards</a:t>
            </a:r>
            <a:r>
              <a:rPr lang="fi-FI">
                <a:ea typeface="+mn-lt"/>
                <a:cs typeface="+mn-lt"/>
              </a:rPr>
              <a:t> to </a:t>
            </a:r>
            <a:r>
              <a:rPr lang="fi-FI" err="1">
                <a:ea typeface="+mn-lt"/>
                <a:cs typeface="+mn-lt"/>
              </a:rPr>
              <a:t>working</a:t>
            </a:r>
            <a:r>
              <a:rPr lang="fi-FI">
                <a:ea typeface="+mn-lt"/>
                <a:cs typeface="+mn-lt"/>
              </a:rPr>
              <a:t> life in Finland.</a:t>
            </a:r>
            <a:endParaRPr lang="fi-FI"/>
          </a:p>
          <a:p>
            <a:r>
              <a:rPr lang="fi-FI">
                <a:ea typeface="+mn-lt"/>
                <a:cs typeface="+mn-lt"/>
              </a:rPr>
              <a:t>KVT (International </a:t>
            </a:r>
            <a:r>
              <a:rPr lang="fi-FI" err="1">
                <a:ea typeface="+mn-lt"/>
                <a:cs typeface="+mn-lt"/>
              </a:rPr>
              <a:t>voluntary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service</a:t>
            </a:r>
            <a:r>
              <a:rPr lang="fi-FI">
                <a:ea typeface="+mn-lt"/>
                <a:cs typeface="+mn-lt"/>
              </a:rPr>
              <a:t>)  </a:t>
            </a:r>
            <a:r>
              <a:rPr lang="fi-FI" err="1">
                <a:ea typeface="+mn-lt"/>
                <a:cs typeface="+mn-lt"/>
              </a:rPr>
              <a:t>organizes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three-week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volunteer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camps</a:t>
            </a:r>
            <a:endParaRPr lang="fi-FI" err="1"/>
          </a:p>
          <a:p>
            <a:r>
              <a:rPr lang="fi-FI" err="1">
                <a:ea typeface="+mn-lt"/>
                <a:cs typeface="+mn-lt"/>
              </a:rPr>
              <a:t>The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basic</a:t>
            </a:r>
            <a:r>
              <a:rPr lang="fi-FI">
                <a:ea typeface="+mn-lt"/>
                <a:cs typeface="+mn-lt"/>
              </a:rPr>
              <a:t> idea of a </a:t>
            </a:r>
            <a:r>
              <a:rPr lang="fi-FI" err="1">
                <a:ea typeface="+mn-lt"/>
                <a:cs typeface="+mn-lt"/>
              </a:rPr>
              <a:t>volunteering</a:t>
            </a:r>
            <a:r>
              <a:rPr lang="fi-FI">
                <a:ea typeface="+mn-lt"/>
                <a:cs typeface="+mn-lt"/>
              </a:rPr>
              <a:t> camp is </a:t>
            </a:r>
            <a:r>
              <a:rPr lang="fi-FI" err="1">
                <a:ea typeface="+mn-lt"/>
                <a:cs typeface="+mn-lt"/>
              </a:rPr>
              <a:t>that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volunteers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from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different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countries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work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together</a:t>
            </a:r>
            <a:r>
              <a:rPr lang="fi-FI">
                <a:ea typeface="+mn-lt"/>
                <a:cs typeface="+mn-lt"/>
              </a:rPr>
              <a:t> on a </a:t>
            </a:r>
            <a:r>
              <a:rPr lang="fi-FI" err="1">
                <a:ea typeface="+mn-lt"/>
                <a:cs typeface="+mn-lt"/>
              </a:rPr>
              <a:t>project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that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benefits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local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community</a:t>
            </a:r>
            <a:r>
              <a:rPr lang="fi-FI">
                <a:ea typeface="+mn-lt"/>
                <a:cs typeface="+mn-lt"/>
              </a:rPr>
              <a:t>.</a:t>
            </a:r>
            <a:endParaRPr lang="fi-FI"/>
          </a:p>
        </p:txBody>
      </p:sp>
      <p:pic>
        <p:nvPicPr>
          <p:cNvPr id="5122" name="Picture 2" descr="Kuvahaun tulos haulle vapaaehtoistyö maahanmuuttajille">
            <a:extLst>
              <a:ext uri="{FF2B5EF4-FFF2-40B4-BE49-F238E27FC236}">
                <a16:creationId xmlns:a16="http://schemas.microsoft.com/office/drawing/2014/main" id="{88985C55-23DA-488B-BCEF-D7274172E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635"/>
            <a:ext cx="3433936" cy="23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9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DC0CF7-0628-4582-BDAC-972D6B08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13" y="1338151"/>
            <a:ext cx="2947482" cy="22686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700" dirty="0">
                <a:ea typeface="+mj-lt"/>
                <a:cs typeface="+mj-lt"/>
                <a:hlinkClick r:id="rId2"/>
              </a:rPr>
              <a:t>https://www.pelastusarmeija.fi/?utm_campaign=Hyvantekevaisyys&amp;utm_source=google&amp;utm_medium=ppc&amp;utm_term=%2Bvapaaehtoisty%C3%B6&amp;utm_content=2259858xCjwKCAjwtuLrBRAlEiwAPVcZBlvU_</a:t>
            </a:r>
            <a:r>
              <a:rPr lang="en-US" dirty="0">
                <a:hlinkClick r:id="rId2"/>
              </a:rPr>
              <a:t>GjAEFZSfZD1yb</a:t>
            </a:r>
            <a:r>
              <a:rPr lang="en-US" sz="1700" dirty="0">
                <a:ea typeface="+mj-lt"/>
                <a:cs typeface="+mj-lt"/>
                <a:hlinkClick r:id="rId2"/>
              </a:rPr>
              <a:t>_zyCx4w2uD5OVyD88OgOMa-c964NSil6KGtxoCkP4QAvD_BwE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8774F22-AF67-4E38-B80C-BFA790568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4228954"/>
            <a:ext cx="3185606" cy="16773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VOLUNTEERING IN LAHTI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9788E55-C600-4C62-A1A8-AF9FC1A2A8F0}"/>
              </a:ext>
            </a:extLst>
          </p:cNvPr>
          <p:cNvSpPr txBox="1"/>
          <p:nvPr/>
        </p:nvSpPr>
        <p:spPr>
          <a:xfrm>
            <a:off x="252663" y="530592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httpsaadab://vapaaehtoistyo.fi/lahti/</a:t>
            </a:r>
            <a:endParaRPr lang="en-US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E3B1748F-C784-4978-ACA9-9B6988B65805}"/>
              </a:ext>
            </a:extLst>
          </p:cNvPr>
          <p:cNvSpPr/>
          <p:nvPr/>
        </p:nvSpPr>
        <p:spPr>
          <a:xfrm>
            <a:off x="4329395" y="1610698"/>
            <a:ext cx="7081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Environment grandma/grandpa (Goes to visit daycare centers and help support the kids </a:t>
            </a:r>
            <a:r>
              <a:rPr lang="en-US" sz="2400" b="1" dirty="0" err="1">
                <a:solidFill>
                  <a:srgbClr val="333333"/>
                </a:solidFill>
                <a:latin typeface="Arial" panose="020B0604020202020204" pitchFamily="34" charset="0"/>
              </a:rPr>
              <a:t>enviroment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 and nature education)</a:t>
            </a:r>
          </a:p>
          <a:p>
            <a:endParaRPr lang="en-US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Help in the "soup kitchen." (Place where they offer free food for those in need.)</a:t>
            </a:r>
          </a:p>
          <a:p>
            <a:endParaRPr lang="en-US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Helping the immigrants learn Finnish as a teacher or as a tutor.</a:t>
            </a:r>
            <a:endParaRPr lang="en-US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Kuvahaun tulos haulle vapaaehtoistyö lahti">
            <a:extLst>
              <a:ext uri="{FF2B5EF4-FFF2-40B4-BE49-F238E27FC236}">
                <a16:creationId xmlns:a16="http://schemas.microsoft.com/office/drawing/2014/main" id="{269314CE-B503-4CC3-81D8-48AE84BD7B5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b="10938"/>
          <a:stretch>
            <a:fillRect/>
          </a:stretch>
        </p:blipFill>
        <p:spPr bwMode="auto">
          <a:xfrm>
            <a:off x="132927" y="1066870"/>
            <a:ext cx="3993994" cy="26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0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F8DE65-D74C-44C3-9EF7-80CA4A8C6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566" y="4352537"/>
            <a:ext cx="10187050" cy="1494314"/>
          </a:xfrm>
        </p:spPr>
        <p:txBody>
          <a:bodyPr>
            <a:normAutofit/>
          </a:bodyPr>
          <a:lstStyle/>
          <a:p>
            <a:r>
              <a:rPr lang="en-US" sz="2400" b="1" u="sng">
                <a:ea typeface="+mj-lt"/>
                <a:cs typeface="+mj-lt"/>
              </a:rPr>
              <a:t>TWO KANNAS HIGH SCHOOL STUDENTS WERE AWARDED</a:t>
            </a:r>
            <a:br>
              <a:rPr lang="en-US" sz="2400" b="1" u="sng">
                <a:ea typeface="+mj-lt"/>
                <a:cs typeface="+mj-lt"/>
              </a:rPr>
            </a:br>
            <a:r>
              <a:rPr lang="en-US" sz="2400" b="1" u="sng">
                <a:ea typeface="+mj-lt"/>
                <a:cs typeface="+mj-lt"/>
              </a:rPr>
              <a:t>FOR THEIR VOLUNTARY WORK BY THE PRESIDENT</a:t>
            </a:r>
            <a:r>
              <a:rPr lang="en-US">
                <a:ea typeface="+mj-lt"/>
                <a:cs typeface="+mj-lt"/>
              </a:rPr>
              <a:t> 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08EF397-8BBF-4885-872D-D6B6E6CA6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endParaRPr lang="fi-FI"/>
          </a:p>
          <a:p>
            <a:endParaRPr lang="fi-FI"/>
          </a:p>
        </p:txBody>
      </p:sp>
      <p:pic>
        <p:nvPicPr>
          <p:cNvPr id="4" name="Kuva 4" descr="Kuva, joka sisältää kohteen näyttökuva, valokuva&#10;&#10;Kuvaus luotu, erittäin korkea luotettavuus">
            <a:extLst>
              <a:ext uri="{FF2B5EF4-FFF2-40B4-BE49-F238E27FC236}">
                <a16:creationId xmlns:a16="http://schemas.microsoft.com/office/drawing/2014/main" id="{AEC00A7A-2BF8-4055-AA3F-8DFCC12CB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54" y="484632"/>
            <a:ext cx="7409905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6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37125F-2C21-434C-97EA-12CDC0C1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volunteering in sports activities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A44811-FEA8-4FC0-9DAB-3E4533DED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Finnish volunteering in sports</a:t>
            </a:r>
          </a:p>
          <a:p>
            <a:r>
              <a:rPr lang="en-GB"/>
              <a:t>I personally help with volunteering of my orienteering club</a:t>
            </a:r>
          </a:p>
          <a:p>
            <a:pPr lvl="1"/>
            <a:r>
              <a:rPr lang="en-GB">
                <a:ea typeface="+mn-lt"/>
                <a:cs typeface="+mn-lt"/>
              </a:rPr>
              <a:t>The "Evening orienteering"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Helping with the route and map design</a:t>
            </a:r>
          </a:p>
          <a:p>
            <a:r>
              <a:rPr lang="en-GB"/>
              <a:t>FIS Nordic World Ski Championships 2017</a:t>
            </a:r>
          </a:p>
          <a:p>
            <a:pPr lvl="1"/>
            <a:r>
              <a:rPr lang="en-GB">
                <a:ea typeface="+mn-lt"/>
                <a:cs typeface="+mn-lt"/>
              </a:rPr>
              <a:t>Route patrol</a:t>
            </a:r>
          </a:p>
          <a:p>
            <a:pPr lvl="1"/>
            <a:r>
              <a:rPr lang="en-GB">
                <a:ea typeface="+mn-lt"/>
                <a:cs typeface="+mn-lt"/>
              </a:rPr>
              <a:t>Benefits</a:t>
            </a:r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6146" name="Picture 2" descr="Kuvahaun tulos haulle suunnistusrasti">
            <a:extLst>
              <a:ext uri="{FF2B5EF4-FFF2-40B4-BE49-F238E27FC236}">
                <a16:creationId xmlns:a16="http://schemas.microsoft.com/office/drawing/2014/main" id="{9438E5E9-9F48-47F9-BE96-0BD86737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68" y="4064000"/>
            <a:ext cx="3639079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8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7AA253-3F0F-43E9-B7D1-8D50690A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2793480" cy="1785536"/>
          </a:xfrm>
        </p:spPr>
        <p:txBody>
          <a:bodyPr>
            <a:normAutofit/>
          </a:bodyPr>
          <a:lstStyle/>
          <a:p>
            <a:pPr algn="r"/>
            <a:r>
              <a:rPr lang="fi-FI" sz="6000" b="1" dirty="0">
                <a:solidFill>
                  <a:schemeClr val="bg1"/>
                </a:solidFill>
                <a:latin typeface="Times New Roman"/>
                <a:cs typeface="Times New Roman"/>
              </a:rPr>
              <a:t>CAS</a:t>
            </a:r>
          </a:p>
        </p:txBody>
      </p:sp>
      <p:pic>
        <p:nvPicPr>
          <p:cNvPr id="82" name="Kuva 82">
            <a:extLst>
              <a:ext uri="{FF2B5EF4-FFF2-40B4-BE49-F238E27FC236}">
                <a16:creationId xmlns:a16="http://schemas.microsoft.com/office/drawing/2014/main" id="{458CEC81-3362-4560-B4AA-7FC56960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1" y="1278511"/>
            <a:ext cx="4789994" cy="1436997"/>
          </a:xfrm>
          <a:prstGeom prst="rect">
            <a:avLst/>
          </a:prstGeom>
        </p:spPr>
      </p:pic>
      <p:pic>
        <p:nvPicPr>
          <p:cNvPr id="15" name="Kuva 15">
            <a:extLst>
              <a:ext uri="{FF2B5EF4-FFF2-40B4-BE49-F238E27FC236}">
                <a16:creationId xmlns:a16="http://schemas.microsoft.com/office/drawing/2014/main" id="{3C8D85A8-854B-407A-94D0-9DBD11647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2" r="3" b="3"/>
          <a:stretch/>
        </p:blipFill>
        <p:spPr>
          <a:xfrm>
            <a:off x="7461778" y="633927"/>
            <a:ext cx="2678947" cy="2726165"/>
          </a:xfrm>
          <a:prstGeom prst="rect">
            <a:avLst/>
          </a:prstGeom>
        </p:spPr>
      </p:pic>
      <p:graphicFrame>
        <p:nvGraphicFramePr>
          <p:cNvPr id="5" name="Kaaviokuva 5">
            <a:extLst>
              <a:ext uri="{FF2B5EF4-FFF2-40B4-BE49-F238E27FC236}">
                <a16:creationId xmlns:a16="http://schemas.microsoft.com/office/drawing/2014/main" id="{0C4D7D47-56B0-41B0-ADBB-9422FE8F5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381120"/>
              </p:ext>
            </p:extLst>
          </p:nvPr>
        </p:nvGraphicFramePr>
        <p:xfrm>
          <a:off x="6338316" y="4049485"/>
          <a:ext cx="4846151" cy="188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527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35934-4741-4FCD-85FE-A98514C7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sources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B169A8-11FC-47D5-8083-E28D193ED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https://vapaaehtoistyo.fi/</a:t>
            </a:r>
          </a:p>
          <a:p>
            <a:r>
              <a:rPr lang="fi-FI">
                <a:hlinkClick r:id="rId3"/>
              </a:rPr>
              <a:t>http://www.kansalaisareena.fi/citizen-forum-finland/volunteering/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hlinkClick r:id="rId4"/>
              </a:rPr>
              <a:t>https://www.kvtfinland.org/vapaaehtoistyo-ulkomailla/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hlinkClick r:id="rId5"/>
              </a:rPr>
              <a:t>https://wwf.fi/vaikuta-kanssamme/vapaaehtoistyo/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hlinkClick r:id="rId6"/>
              </a:rPr>
              <a:t>https://www.punainenristi.fi/hae-tukea-ja-apua/suomeen-kotoutumiseen</a:t>
            </a:r>
          </a:p>
          <a:p>
            <a:r>
              <a:rPr lang="fi-FI">
                <a:hlinkClick r:id="rId7"/>
              </a:rPr>
              <a:t>http://www.kierratyskeskus.fi/files/7308/Vapaaehtoistyo_suomessa_taitettu_19913VETYvv.pdf</a:t>
            </a:r>
          </a:p>
          <a:p>
            <a:r>
              <a:rPr lang="fi-FI">
                <a:ea typeface="+mn-lt"/>
                <a:cs typeface="+mn-lt"/>
                <a:hlinkClick r:id="rId8"/>
              </a:rPr>
              <a:t>https://www.kvtfinland.org/yhteista-ymmarrysta/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76554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329</Words>
  <Application>Microsoft Office PowerPoint</Application>
  <PresentationFormat>Laajakuva</PresentationFormat>
  <Paragraphs>74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Times New Roman</vt:lpstr>
      <vt:lpstr>Wingdings 2</vt:lpstr>
      <vt:lpstr>Frame</vt:lpstr>
      <vt:lpstr>Volunteering in Finland/Lahti</vt:lpstr>
      <vt:lpstr>       Volunteering    in Finland</vt:lpstr>
      <vt:lpstr>OTHER VOLUNTEERING POSSIBILITIES</vt:lpstr>
      <vt:lpstr>VOLUNTEERING POSSIBILITIES FOR IMMIGRANTS     </vt:lpstr>
      <vt:lpstr>https://www.pelastusarmeija.fi/?utm_campaign=Hyvantekevaisyys&amp;utm_source=google&amp;utm_medium=ppc&amp;utm_term=%2Bvapaaehtoisty%C3%B6&amp;utm_content=2259858xCjwKCAjwtuLrBRAlEiwAPVcZBlvU_GjAEFZSfZD1yb_zyCx4w2uD5OVyD88OgOMa-c964NSil6KGtxoCkP4QAvD_BwE</vt:lpstr>
      <vt:lpstr>TWO KANNAS HIGH SCHOOL STUDENTS WERE AWARDED FOR THEIR VOLUNTARY WORK BY THE PRESIDENT </vt:lpstr>
      <vt:lpstr>My volunteering in sports activities</vt:lpstr>
      <vt:lpstr>CAS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Lonka Petra</dc:creator>
  <cp:lastModifiedBy>Lonka Petra</cp:lastModifiedBy>
  <cp:revision>96</cp:revision>
  <dcterms:created xsi:type="dcterms:W3CDTF">2012-08-08T08:08:12Z</dcterms:created>
  <dcterms:modified xsi:type="dcterms:W3CDTF">2019-09-30T19:08:24Z</dcterms:modified>
</cp:coreProperties>
</file>