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81" r:id="rId2"/>
    <p:sldId id="382" r:id="rId3"/>
    <p:sldId id="383" r:id="rId4"/>
    <p:sldId id="392" r:id="rId5"/>
    <p:sldId id="390" r:id="rId6"/>
    <p:sldId id="407" r:id="rId7"/>
    <p:sldId id="384" r:id="rId8"/>
    <p:sldId id="385" r:id="rId9"/>
    <p:sldId id="394" r:id="rId10"/>
    <p:sldId id="395" r:id="rId11"/>
    <p:sldId id="423" r:id="rId12"/>
    <p:sldId id="424" r:id="rId13"/>
    <p:sldId id="406" r:id="rId14"/>
    <p:sldId id="419" r:id="rId15"/>
    <p:sldId id="416" r:id="rId16"/>
    <p:sldId id="417" r:id="rId17"/>
    <p:sldId id="418" r:id="rId18"/>
    <p:sldId id="427" r:id="rId19"/>
    <p:sldId id="397" r:id="rId20"/>
    <p:sldId id="398" r:id="rId21"/>
    <p:sldId id="387" r:id="rId22"/>
    <p:sldId id="426" r:id="rId23"/>
    <p:sldId id="428" r:id="rId24"/>
    <p:sldId id="425" r:id="rId25"/>
    <p:sldId id="404" r:id="rId26"/>
    <p:sldId id="396" r:id="rId27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2718" autoAdjust="0"/>
  </p:normalViewPr>
  <p:slideViewPr>
    <p:cSldViewPr>
      <p:cViewPr varScale="1">
        <p:scale>
          <a:sx n="108" d="100"/>
          <a:sy n="108" d="100"/>
        </p:scale>
        <p:origin x="-77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CEF5-C0B8-4448-8177-636493870552}" type="datetimeFigureOut">
              <a:rPr lang="el-GR" smtClean="0"/>
              <a:pPr/>
              <a:t>24/9/2019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CF018-2673-4C46-8E70-F9D4004F277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945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D3A9-63BD-437E-BA94-5F89EF17DC73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0348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2D9F-09AE-492B-AF31-A1007AD5B54A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1378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F624-0A63-4E61-B467-D17B6D7E1351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85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3F09-C237-4C6A-A5CD-A9946F88A882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9106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9E3B-6CA3-4D67-B7CF-82A96CA36514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3890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3178-4ABF-40B7-94AB-E6D02BCF00E0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2894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03D9-A323-405A-9B1D-E34ADB56E55A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1646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A9DA-384E-405B-A858-8BBCD2E712C7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0372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6E5D-0CEC-4AB5-AB27-1CDC9B0AE056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3016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0D27-8D22-4044-AC95-755DE0E8F144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77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FFD0-26ED-4910-9D56-9732019E63F5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508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8E91-6B94-4AC2-9966-78219D5E7BE1}" type="datetime1">
              <a:rPr lang="el-GR" smtClean="0"/>
              <a:pPr/>
              <a:t>24/9/2019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ΟΚΤΩΒΡΙΟΣ 2017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9199-D1CE-4D06-AFC8-8A3B10E434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6212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928676"/>
            <a:ext cx="7772400" cy="35719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/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“</a:t>
            </a:r>
            <a:r>
              <a:rPr lang="el-GR" sz="2000" b="1" dirty="0" smtClean="0">
                <a:solidFill>
                  <a:schemeClr val="bg1"/>
                </a:solidFill>
              </a:rPr>
              <a:t>«</a:t>
            </a:r>
            <a:r>
              <a:rPr lang="en-US" sz="2000" b="1" dirty="0" smtClean="0">
                <a:solidFill>
                  <a:schemeClr val="bg1"/>
                </a:solidFill>
              </a:rPr>
              <a:t>I</a:t>
            </a:r>
            <a:r>
              <a:rPr lang="el-GR" sz="2000" b="1" dirty="0" smtClean="0">
                <a:solidFill>
                  <a:schemeClr val="bg1"/>
                </a:solidFill>
              </a:rPr>
              <a:t>»</a:t>
            </a:r>
            <a:r>
              <a:rPr lang="en-US" sz="2000" b="1" dirty="0" err="1" smtClean="0">
                <a:solidFill>
                  <a:schemeClr val="bg1"/>
                </a:solidFill>
              </a:rPr>
              <a:t>dentity</a:t>
            </a:r>
            <a:r>
              <a:rPr lang="en-US" sz="2000" b="1" dirty="0" smtClean="0">
                <a:solidFill>
                  <a:schemeClr val="bg1"/>
                </a:solidFill>
              </a:rPr>
              <a:t> – </a:t>
            </a:r>
            <a:r>
              <a:rPr lang="el-GR" sz="2000" b="1" dirty="0" smtClean="0">
                <a:solidFill>
                  <a:schemeClr val="bg1"/>
                </a:solidFill>
              </a:rPr>
              <a:t>«</a:t>
            </a:r>
            <a:r>
              <a:rPr lang="en-US" sz="2000" b="1" dirty="0" smtClean="0">
                <a:solidFill>
                  <a:schemeClr val="bg1"/>
                </a:solidFill>
              </a:rPr>
              <a:t>We</a:t>
            </a:r>
            <a:r>
              <a:rPr lang="el-GR" sz="2000" b="1" dirty="0" smtClean="0">
                <a:solidFill>
                  <a:schemeClr val="bg1"/>
                </a:solidFill>
              </a:rPr>
              <a:t>»</a:t>
            </a:r>
            <a:r>
              <a:rPr lang="en-US" sz="2000" b="1" dirty="0" err="1" smtClean="0">
                <a:solidFill>
                  <a:schemeClr val="bg1"/>
                </a:solidFill>
              </a:rPr>
              <a:t>dentity</a:t>
            </a:r>
            <a:r>
              <a:rPr lang="en-US" sz="2000" b="1" dirty="0" smtClean="0">
                <a:solidFill>
                  <a:schemeClr val="bg1"/>
                </a:solidFill>
              </a:rPr>
              <a:t> :Living together in the 21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</a:rPr>
              <a:t> century Europe”</a:t>
            </a:r>
            <a:endParaRPr lang="el-G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1428742"/>
            <a:ext cx="8246720" cy="368129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MEETING IN CZECH REPUBLIC: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We´dentity</a:t>
            </a:r>
            <a:r>
              <a:rPr lang="en-US" sz="2000" b="1" dirty="0" smtClean="0">
                <a:solidFill>
                  <a:schemeClr val="bg1"/>
                </a:solidFill>
              </a:rPr>
              <a:t> and volunteerism in  Greece"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l-GR" sz="2800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57488" y="4643452"/>
            <a:ext cx="3071834" cy="466580"/>
          </a:xfrm>
        </p:spPr>
        <p:txBody>
          <a:bodyPr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SEPTEMBER  2019</a:t>
            </a:r>
            <a:endParaRPr lang="el-GR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User\Documents\ΥΠΟΧΡΕΩΣΕΙΣ 2017-2018\KA2  TZANI\ERASMUSPLUS no 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044" y="285734"/>
            <a:ext cx="3286148" cy="785818"/>
          </a:xfrm>
          <a:prstGeom prst="rect">
            <a:avLst/>
          </a:prstGeom>
          <a:noFill/>
        </p:spPr>
      </p:pic>
      <p:pic>
        <p:nvPicPr>
          <p:cNvPr id="1028" name="Picture 4" descr="C:\Users\User\Documents\ΥΠΟΧΡΕΩΣΕΙΣ 2017-2018\KA2  TZANI\ΕΛΛΗΝΙΚΗ ΣΗΜΑΙ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0718"/>
            <a:ext cx="1285884" cy="535785"/>
          </a:xfrm>
          <a:prstGeom prst="rect">
            <a:avLst/>
          </a:prstGeom>
          <a:noFill/>
        </p:spPr>
      </p:pic>
      <p:pic>
        <p:nvPicPr>
          <p:cNvPr id="1029" name="Picture 5" descr="C:\Users\User\Documents\ΥΠΟΧΡΕΩΣΕΙΣ 2017-2018\KA2  TZANI\ΕΥΡΩΠΑΪΚΗ ΣΗΜΑΙ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60718"/>
            <a:ext cx="1476372" cy="589363"/>
          </a:xfrm>
          <a:prstGeom prst="rect">
            <a:avLst/>
          </a:prstGeom>
          <a:noFill/>
        </p:spPr>
      </p:pic>
      <p:pic>
        <p:nvPicPr>
          <p:cNvPr id="11" name="10 - Εικόνα" descr="εθελοντισμός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2143122"/>
            <a:ext cx="7215238" cy="257176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8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chemeClr val="bg1"/>
                </a:solidFill>
              </a:rPr>
              <a:t>Actionaid</a:t>
            </a:r>
            <a:r>
              <a:rPr lang="en-US" b="1" u="sng" dirty="0" smtClean="0">
                <a:solidFill>
                  <a:schemeClr val="bg1"/>
                </a:solidFill>
              </a:rPr>
              <a:t> - Awards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14678" y="714362"/>
            <a:ext cx="5643602" cy="388026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In September of 2003, UNESCO honored Action Aid for the educating program for adults with the award against illiteracy. </a:t>
            </a:r>
          </a:p>
          <a:p>
            <a:pPr lvl="0"/>
            <a:endParaRPr lang="el-GR" sz="1900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In 2006 Action Aid got the highest rank, among ten NGOs and won the first place from the ONEWORLD TRUST.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sz="19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Action Aid has  won many other awards on national or international level .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" name="4 - Εικόνα" descr="actionaid eik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9192">
            <a:off x="339177" y="1046987"/>
            <a:ext cx="2928759" cy="3572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1259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ELIX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404642" y="928676"/>
            <a:ext cx="6282157" cy="366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Elix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a Greek volunteering  N.G.O. </a:t>
            </a:r>
            <a:r>
              <a:rPr lang="en-US" dirty="0" smtClean="0">
                <a:solidFill>
                  <a:schemeClr val="bg1"/>
                </a:solidFill>
              </a:rPr>
              <a:t>       founded </a:t>
            </a:r>
            <a:r>
              <a:rPr lang="en-US" dirty="0">
                <a:solidFill>
                  <a:schemeClr val="bg1"/>
                </a:solidFill>
              </a:rPr>
              <a:t>in 1987 in Athens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Environmental protection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Culture's heritage preservation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Non-formal education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Strength of the social cohesion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dirty="0" smtClean="0"/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9" y="1563638"/>
            <a:ext cx="2016224" cy="164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ELIX’S contribution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03848" y="1200151"/>
            <a:ext cx="5482952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150 volunteers from all over the world who are taking part in programs named: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“Summer in the City”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“This Summer is Ours”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Those programs help immigrated families for a better life.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9" name="Picture 5" descr="C:\Users\ΔΙΟΝΥΣΗΣ\Pictures\elix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7573"/>
            <a:ext cx="1751625" cy="2016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ΔΙΟΝΥΣΗΣ\Pictures\elix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9822"/>
            <a:ext cx="1752443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l-GR" sz="2200" b="1" dirty="0" smtClean="0">
                <a:solidFill>
                  <a:schemeClr val="bg1"/>
                </a:solidFill>
              </a:rPr>
              <a:t/>
            </a:r>
            <a:br>
              <a:rPr lang="el-GR" sz="2200" b="1" dirty="0" smtClean="0">
                <a:solidFill>
                  <a:schemeClr val="bg1"/>
                </a:solidFill>
              </a:rPr>
            </a:br>
            <a:r>
              <a:rPr lang="el-GR" sz="2200" b="1" dirty="0" smtClean="0">
                <a:solidFill>
                  <a:schemeClr val="bg1"/>
                </a:solidFill>
              </a:rPr>
              <a:t/>
            </a:r>
            <a:br>
              <a:rPr lang="el-GR" sz="2200" b="1" dirty="0" smtClean="0">
                <a:solidFill>
                  <a:schemeClr val="bg1"/>
                </a:solidFill>
              </a:rPr>
            </a:br>
            <a:r>
              <a:rPr lang="el-GR" sz="2200" b="1" dirty="0" smtClean="0">
                <a:solidFill>
                  <a:schemeClr val="bg1"/>
                </a:solidFill>
              </a:rPr>
              <a:t/>
            </a:r>
            <a:br>
              <a:rPr lang="el-GR" sz="2200" b="1" dirty="0" smtClean="0">
                <a:solidFill>
                  <a:schemeClr val="bg1"/>
                </a:solidFill>
              </a:rPr>
            </a:br>
            <a:r>
              <a:rPr lang="en-US" sz="3100" b="1" i="1" dirty="0" smtClean="0">
                <a:solidFill>
                  <a:srgbClr val="FFFF00"/>
                </a:solidFill>
              </a:rPr>
              <a:t>ESTIA</a:t>
            </a:r>
            <a:r>
              <a:rPr lang="en-US" sz="3100" b="1" i="1" dirty="0" smtClean="0">
                <a:solidFill>
                  <a:schemeClr val="bg1"/>
                </a:solidFill>
              </a:rPr>
              <a:t> – A new chapter in the lives of refugees in Greece, in </a:t>
            </a:r>
            <a:r>
              <a:rPr lang="en-US" sz="3100" b="1" i="1" dirty="0" err="1" smtClean="0">
                <a:solidFill>
                  <a:schemeClr val="bg1"/>
                </a:solidFill>
              </a:rPr>
              <a:t>Tripolis</a:t>
            </a:r>
            <a:r>
              <a:rPr lang="en-US" sz="3100" b="1" i="1" dirty="0" smtClean="0">
                <a:solidFill>
                  <a:schemeClr val="bg1"/>
                </a:solidFill>
              </a:rPr>
              <a:t> as well. </a:t>
            </a:r>
            <a:r>
              <a:rPr lang="el-GR" sz="3100" i="1" dirty="0" smtClean="0"/>
              <a:t/>
            </a:r>
            <a:br>
              <a:rPr lang="el-GR" sz="3100" i="1" dirty="0" smtClean="0"/>
            </a:br>
            <a:r>
              <a:rPr lang="en-US" sz="3100" b="1" i="1" dirty="0" smtClean="0"/>
              <a:t> </a:t>
            </a:r>
            <a:r>
              <a:rPr lang="el-GR" sz="3100" dirty="0" smtClean="0"/>
              <a:t/>
            </a:r>
            <a:br>
              <a:rPr lang="el-GR" sz="3100" dirty="0" smtClean="0"/>
            </a:br>
            <a:endParaRPr lang="el-GR" sz="31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2400288" cy="2963466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endParaRPr lang="el-GR" i="1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>
          <a:xfrm>
            <a:off x="2267744" y="1131590"/>
            <a:ext cx="6419057" cy="34630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sz="2200" i="1" dirty="0" smtClean="0">
                <a:solidFill>
                  <a:schemeClr val="bg1"/>
                </a:solidFill>
              </a:rPr>
              <a:t>UNHCR</a:t>
            </a:r>
            <a:r>
              <a:rPr lang="en-US" sz="2200" dirty="0" smtClean="0">
                <a:solidFill>
                  <a:schemeClr val="bg1"/>
                </a:solidFill>
              </a:rPr>
              <a:t>, the UN Refugee Agency works with the Greek Government, the local authorities of </a:t>
            </a:r>
            <a:r>
              <a:rPr lang="en-US" sz="2200" dirty="0" err="1" smtClean="0">
                <a:solidFill>
                  <a:schemeClr val="bg1"/>
                </a:solidFill>
              </a:rPr>
              <a:t>Tripolis</a:t>
            </a:r>
            <a:r>
              <a:rPr lang="en-US" sz="2200" dirty="0" smtClean="0">
                <a:solidFill>
                  <a:schemeClr val="bg1"/>
                </a:solidFill>
              </a:rPr>
              <a:t> and NGOs to provide </a:t>
            </a:r>
            <a:r>
              <a:rPr lang="en-US" sz="2200" u="sng" dirty="0" smtClean="0">
                <a:solidFill>
                  <a:schemeClr val="bg1"/>
                </a:solidFill>
              </a:rPr>
              <a:t>urban accommodation </a:t>
            </a:r>
            <a:r>
              <a:rPr lang="en-US" sz="2200" dirty="0" smtClean="0">
                <a:solidFill>
                  <a:schemeClr val="bg1"/>
                </a:solidFill>
              </a:rPr>
              <a:t>and </a:t>
            </a:r>
            <a:r>
              <a:rPr lang="en-US" sz="2200" u="sng" dirty="0" smtClean="0">
                <a:solidFill>
                  <a:schemeClr val="bg1"/>
                </a:solidFill>
              </a:rPr>
              <a:t>cash assistance </a:t>
            </a:r>
            <a:r>
              <a:rPr lang="en-US" sz="2200" dirty="0" smtClean="0">
                <a:solidFill>
                  <a:schemeClr val="bg1"/>
                </a:solidFill>
              </a:rPr>
              <a:t>to refugees and asylum-seekers in </a:t>
            </a:r>
            <a:r>
              <a:rPr lang="en-US" sz="2200" dirty="0" err="1" smtClean="0">
                <a:solidFill>
                  <a:schemeClr val="bg1"/>
                </a:solidFill>
              </a:rPr>
              <a:t>Tripolis</a:t>
            </a:r>
            <a:r>
              <a:rPr lang="en-US" sz="2200" dirty="0" smtClean="0">
                <a:solidFill>
                  <a:schemeClr val="bg1"/>
                </a:solidFill>
              </a:rPr>
              <a:t> through ESTIA.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i="1" u="sng" dirty="0" smtClean="0">
                <a:solidFill>
                  <a:schemeClr val="bg1"/>
                </a:solidFill>
              </a:rPr>
              <a:t>ESTIA: The </a:t>
            </a:r>
            <a:r>
              <a:rPr lang="en-US" i="1" u="sng" dirty="0" smtClean="0">
                <a:solidFill>
                  <a:srgbClr val="FFFF00"/>
                </a:solidFill>
              </a:rPr>
              <a:t>Emergency Support To Integration </a:t>
            </a:r>
            <a:r>
              <a:rPr lang="en-US" i="1" u="sng" dirty="0" smtClean="0">
                <a:solidFill>
                  <a:schemeClr val="bg1"/>
                </a:solidFill>
              </a:rPr>
              <a:t>and </a:t>
            </a:r>
            <a:r>
              <a:rPr lang="en-US" i="1" u="sng" dirty="0" smtClean="0">
                <a:solidFill>
                  <a:srgbClr val="FFFF00"/>
                </a:solidFill>
              </a:rPr>
              <a:t>Accommodation</a:t>
            </a:r>
            <a:r>
              <a:rPr lang="en-US" i="1" u="sng" dirty="0" smtClean="0">
                <a:solidFill>
                  <a:schemeClr val="bg1"/>
                </a:solidFill>
              </a:rPr>
              <a:t> </a:t>
            </a:r>
            <a:r>
              <a:rPr lang="en-US" i="1" u="sng" dirty="0" err="1" smtClean="0">
                <a:solidFill>
                  <a:schemeClr val="bg1"/>
                </a:solidFill>
              </a:rPr>
              <a:t>programme</a:t>
            </a:r>
            <a:endParaRPr lang="en-US" i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It is funded by the Asylum, Migration and Integration Fund of the European Union.  </a:t>
            </a:r>
          </a:p>
          <a:p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3074" name="Picture 2" descr="Image result for estia accommodation programm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993" b="12993"/>
          <a:stretch>
            <a:fillRect/>
          </a:stretch>
        </p:blipFill>
        <p:spPr bwMode="auto">
          <a:xfrm>
            <a:off x="428596" y="214296"/>
            <a:ext cx="3929090" cy="2240137"/>
          </a:xfrm>
          <a:prstGeom prst="rect">
            <a:avLst/>
          </a:prstGeom>
          <a:noFill/>
        </p:spPr>
      </p:pic>
      <p:pic>
        <p:nvPicPr>
          <p:cNvPr id="6" name="Picture 2" descr="Image result for estia accommodation programme"/>
          <p:cNvPicPr>
            <a:picLocks noChangeAspect="1" noChangeArrowheads="1"/>
          </p:cNvPicPr>
          <p:nvPr/>
        </p:nvPicPr>
        <p:blipFill>
          <a:blip r:embed="rId3" cstate="print"/>
          <a:srcRect t="7834" b="7834"/>
          <a:stretch>
            <a:fillRect/>
          </a:stretch>
        </p:blipFill>
        <p:spPr bwMode="auto">
          <a:xfrm>
            <a:off x="4000496" y="2500312"/>
            <a:ext cx="4534256" cy="237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5" name="1 - Τίτλος"/>
          <p:cNvSpPr>
            <a:spLocks noGrp="1"/>
          </p:cNvSpPr>
          <p:nvPr>
            <p:ph idx="1"/>
          </p:nvPr>
        </p:nvSpPr>
        <p:spPr>
          <a:xfrm>
            <a:off x="457200" y="1285865"/>
            <a:ext cx="8229600" cy="33087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</a:t>
            </a:r>
            <a:r>
              <a:rPr lang="en-US" sz="2800" i="1" dirty="0" smtClean="0">
                <a:solidFill>
                  <a:schemeClr val="bg1"/>
                </a:solidFill>
              </a:rPr>
              <a:t>Urban accommodation </a:t>
            </a: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i="1" dirty="0" err="1" smtClean="0">
                <a:solidFill>
                  <a:schemeClr val="bg1"/>
                </a:solidFill>
              </a:rPr>
              <a:t>Tripolis</a:t>
            </a:r>
            <a:r>
              <a:rPr lang="en-US" sz="2800" dirty="0" smtClean="0">
                <a:solidFill>
                  <a:schemeClr val="bg1"/>
                </a:solidFill>
              </a:rPr>
              <a:t> provides </a:t>
            </a:r>
            <a:r>
              <a:rPr lang="en-US" sz="2800" u="sng" dirty="0" smtClean="0">
                <a:solidFill>
                  <a:schemeClr val="bg1"/>
                </a:solidFill>
              </a:rPr>
              <a:t>a normal daily life </a:t>
            </a:r>
            <a:r>
              <a:rPr lang="en-US" sz="2800" dirty="0" smtClean="0">
                <a:solidFill>
                  <a:schemeClr val="bg1"/>
                </a:solidFill>
              </a:rPr>
              <a:t>for refugees and asylum seekers, facilitates their access to </a:t>
            </a:r>
            <a:r>
              <a:rPr lang="en-US" sz="2800" u="sng" dirty="0" smtClean="0">
                <a:solidFill>
                  <a:schemeClr val="bg1"/>
                </a:solidFill>
              </a:rPr>
              <a:t>services</a:t>
            </a:r>
            <a:r>
              <a:rPr lang="en-US" sz="2800" dirty="0" smtClean="0">
                <a:solidFill>
                  <a:schemeClr val="bg1"/>
                </a:solidFill>
              </a:rPr>
              <a:t>, including </a:t>
            </a:r>
            <a:r>
              <a:rPr lang="en-US" sz="2800" u="sng" dirty="0" smtClean="0">
                <a:solidFill>
                  <a:schemeClr val="bg1"/>
                </a:solidFill>
              </a:rPr>
              <a:t>education</a:t>
            </a:r>
            <a:r>
              <a:rPr lang="en-US" sz="2800" dirty="0" smtClean="0">
                <a:solidFill>
                  <a:schemeClr val="bg1"/>
                </a:solidFill>
              </a:rPr>
              <a:t>, and the eventual integration for those who will remain in the country. 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l-GR" sz="2800" dirty="0"/>
          </a:p>
        </p:txBody>
      </p:sp>
      <p:sp>
        <p:nvSpPr>
          <p:cNvPr id="6" name="5 - Ορθογώνιο"/>
          <p:cNvSpPr/>
          <p:nvPr/>
        </p:nvSpPr>
        <p:spPr>
          <a:xfrm>
            <a:off x="857224" y="428610"/>
            <a:ext cx="7572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parnonas.gr/</a:t>
            </a:r>
            <a:r>
              <a:rPr lang="en-US" sz="4000" b="1" dirty="0" err="1" smtClean="0">
                <a:solidFill>
                  <a:schemeClr val="bg1"/>
                </a:solidFill>
              </a:rPr>
              <a:t>programma-estia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5"/>
            <a:ext cx="8229600" cy="330875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The host population also benefits from embracing diversity through </a:t>
            </a:r>
            <a:r>
              <a:rPr lang="en-US" i="1" dirty="0" smtClean="0">
                <a:solidFill>
                  <a:srgbClr val="FFFF00"/>
                </a:solidFill>
              </a:rPr>
              <a:t>peaceful coexistence</a:t>
            </a:r>
            <a:r>
              <a:rPr lang="en-US" dirty="0" smtClean="0">
                <a:solidFill>
                  <a:schemeClr val="bg1"/>
                </a:solidFill>
              </a:rPr>
              <a:t> as well as the renting of their apartments. </a:t>
            </a: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071538" y="357172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parnonas.gr/</a:t>
            </a:r>
            <a:r>
              <a:rPr lang="en-US" sz="4000" b="1" dirty="0" err="1" smtClean="0">
                <a:solidFill>
                  <a:schemeClr val="bg1"/>
                </a:solidFill>
              </a:rPr>
              <a:t>programma-estia</a:t>
            </a:r>
            <a:endParaRPr lang="el-G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7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parnonas.gr/</a:t>
            </a:r>
            <a:r>
              <a:rPr lang="en-US" b="1" dirty="0" err="1" smtClean="0">
                <a:solidFill>
                  <a:schemeClr val="bg1"/>
                </a:solidFill>
              </a:rPr>
              <a:t>programma-estia</a:t>
            </a:r>
            <a:r>
              <a:rPr lang="el-GR" b="1" dirty="0" smtClean="0">
                <a:solidFill>
                  <a:schemeClr val="bg1"/>
                </a:solidFill>
              </a:rPr>
              <a:t/>
            </a:r>
            <a:br>
              <a:rPr lang="el-GR" b="1" dirty="0" smtClean="0">
                <a:solidFill>
                  <a:schemeClr val="bg1"/>
                </a:solidFill>
              </a:rPr>
            </a:b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i="1" dirty="0" smtClean="0">
                <a:solidFill>
                  <a:schemeClr val="bg1"/>
                </a:solidFill>
              </a:rPr>
              <a:t>Cash assistance </a:t>
            </a:r>
            <a:r>
              <a:rPr lang="en-US" dirty="0" smtClean="0">
                <a:solidFill>
                  <a:schemeClr val="bg1"/>
                </a:solidFill>
              </a:rPr>
              <a:t>restores </a:t>
            </a:r>
            <a:r>
              <a:rPr lang="en-US" dirty="0" smtClean="0">
                <a:solidFill>
                  <a:srgbClr val="FF0000"/>
                </a:solidFill>
              </a:rPr>
              <a:t>dignity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empowers</a:t>
            </a:r>
            <a:r>
              <a:rPr lang="en-US" dirty="0" smtClean="0">
                <a:solidFill>
                  <a:schemeClr val="bg1"/>
                </a:solidFill>
              </a:rPr>
              <a:t> refugees and asylum-seekers who can now choose how to cover their basic daily needs. It also contributes directly to the economy of the host community through the purchase of services and goods. </a:t>
            </a: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bg1"/>
                </a:solidFill>
              </a:rPr>
              <a:t>ALMA ZOIS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071802" y="1000114"/>
            <a:ext cx="5614999" cy="3594508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ALMA ZOIS is a </a:t>
            </a:r>
            <a:r>
              <a:rPr lang="el-GR" dirty="0" err="1">
                <a:solidFill>
                  <a:schemeClr val="bg1"/>
                </a:solidFill>
              </a:rPr>
              <a:t>non</a:t>
            </a:r>
            <a:r>
              <a:rPr lang="el-GR" dirty="0">
                <a:solidFill>
                  <a:schemeClr val="bg1"/>
                </a:solidFill>
              </a:rPr>
              <a:t>-</a:t>
            </a:r>
            <a:r>
              <a:rPr lang="el-GR" dirty="0" err="1">
                <a:solidFill>
                  <a:schemeClr val="bg1"/>
                </a:solidFill>
              </a:rPr>
              <a:t>profit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organization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founded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in</a:t>
            </a:r>
            <a:r>
              <a:rPr lang="el-GR" dirty="0">
                <a:solidFill>
                  <a:schemeClr val="bg1"/>
                </a:solidFill>
              </a:rPr>
              <a:t> 1988 </a:t>
            </a:r>
            <a:r>
              <a:rPr lang="el-GR" dirty="0" err="1">
                <a:solidFill>
                  <a:schemeClr val="bg1"/>
                </a:solidFill>
              </a:rPr>
              <a:t>for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women</a:t>
            </a:r>
            <a:r>
              <a:rPr lang="el-GR" dirty="0">
                <a:solidFill>
                  <a:schemeClr val="bg1"/>
                </a:solidFill>
              </a:rPr>
              <a:t>  </a:t>
            </a:r>
            <a:r>
              <a:rPr lang="el-GR" dirty="0" err="1">
                <a:solidFill>
                  <a:schemeClr val="bg1"/>
                </a:solidFill>
              </a:rPr>
              <a:t>who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had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suffered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from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breast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cancer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  <a:p>
            <a:pPr marL="285750" indent="-285750"/>
            <a:r>
              <a:rPr lang="el-GR" dirty="0" err="1">
                <a:solidFill>
                  <a:schemeClr val="bg1"/>
                </a:solidFill>
              </a:rPr>
              <a:t>They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err="1">
                <a:solidFill>
                  <a:schemeClr val="bg1"/>
                </a:solidFill>
              </a:rPr>
              <a:t>have</a:t>
            </a:r>
            <a:r>
              <a:rPr lang="el-GR">
                <a:solidFill>
                  <a:schemeClr val="bg1"/>
                </a:solidFill>
              </a:rPr>
              <a:t>  helped </a:t>
            </a:r>
            <a:r>
              <a:rPr lang="el-GR" dirty="0">
                <a:solidFill>
                  <a:schemeClr val="bg1"/>
                </a:solidFill>
              </a:rPr>
              <a:t>a </a:t>
            </a:r>
            <a:r>
              <a:rPr lang="el-GR" dirty="0" err="1">
                <a:solidFill>
                  <a:schemeClr val="bg1"/>
                </a:solidFill>
              </a:rPr>
              <a:t>lot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of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women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since</a:t>
            </a:r>
            <a:r>
              <a:rPr lang="el-GR">
                <a:solidFill>
                  <a:schemeClr val="bg1"/>
                </a:solidFill>
              </a:rPr>
              <a:t>. Nowadays through their </a:t>
            </a:r>
            <a:r>
              <a:rPr lang="el-GR" dirty="0" err="1">
                <a:solidFill>
                  <a:schemeClr val="bg1"/>
                </a:solidFill>
              </a:rPr>
              <a:t>programms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such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us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psycological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help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to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patients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from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women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witn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same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experience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err="1">
                <a:solidFill>
                  <a:schemeClr val="bg1"/>
                </a:solidFill>
              </a:rPr>
              <a:t>and</a:t>
            </a:r>
            <a:r>
              <a:rPr lang="el-GR">
                <a:solidFill>
                  <a:schemeClr val="bg1"/>
                </a:solidFill>
              </a:rPr>
              <a:t> providing </a:t>
            </a:r>
            <a:r>
              <a:rPr lang="el-GR" dirty="0" err="1">
                <a:solidFill>
                  <a:schemeClr val="bg1"/>
                </a:solidFill>
              </a:rPr>
              <a:t>information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about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prevention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err="1">
                <a:solidFill>
                  <a:schemeClr val="bg1"/>
                </a:solidFill>
              </a:rPr>
              <a:t>and</a:t>
            </a:r>
            <a:r>
              <a:rPr lang="el-GR">
                <a:solidFill>
                  <a:schemeClr val="bg1"/>
                </a:solidFill>
              </a:rPr>
              <a:t> early diagnose, they are </a:t>
            </a:r>
            <a:r>
              <a:rPr lang="el-GR" dirty="0" err="1">
                <a:solidFill>
                  <a:schemeClr val="bg1"/>
                </a:solidFill>
              </a:rPr>
              <a:t>saving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lives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  <a:p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" name="Εικόνα 5">
            <a:extLst>
              <a:ext uri="{FF2B5EF4-FFF2-40B4-BE49-F238E27FC236}">
                <a16:creationId xmlns:a16="http://schemas.microsoft.com/office/drawing/2014/main" xmlns="" id="{5B915FDE-992D-D042-B7D2-E705199357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7243" b="7243"/>
          <a:stretch/>
        </p:blipFill>
        <p:spPr>
          <a:xfrm>
            <a:off x="428596" y="1357304"/>
            <a:ext cx="2543164" cy="1656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UNICEF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9" name="8 - Θέση περιεχομένου" descr="UNICEF EIKON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90"/>
            <a:ext cx="2857520" cy="2643205"/>
          </a:xfrm>
        </p:spPr>
      </p:pic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>
          <a:xfrm>
            <a:off x="3357554" y="1000114"/>
            <a:ext cx="5500726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nited </a:t>
            </a:r>
            <a:r>
              <a:rPr lang="en-US" b="1" dirty="0" smtClean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ations 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nternational </a:t>
            </a:r>
            <a:r>
              <a:rPr lang="en-US" b="1" dirty="0" smtClean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hildren’s </a:t>
            </a:r>
            <a:r>
              <a:rPr lang="en-US" b="1" dirty="0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mergency </a:t>
            </a:r>
            <a:r>
              <a:rPr lang="en-US" b="1" dirty="0" smtClean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und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was created by the United Nations General Assembly on 11 December 1946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emergency food and health care to children and mothers  in countries that had been devastated by World War II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Volunteering- Definition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Volunteering: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 an altruistic activity where an individual or group provides services for no financial or social gain "to benefit another person, group or organization". </a:t>
            </a:r>
          </a:p>
          <a:p>
            <a:pPr>
              <a:buNone/>
            </a:pPr>
            <a:endParaRPr lang="en-US" sz="13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renowned for skill development</a:t>
            </a:r>
          </a:p>
          <a:p>
            <a:pPr>
              <a:buNone/>
            </a:pPr>
            <a:endParaRPr lang="en-US" sz="13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intention to promote goodness or to improve human  quality of life.</a:t>
            </a:r>
          </a:p>
          <a:p>
            <a:pPr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www.unicef.org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8" name="7 - Θέση περιεχομένου" descr="unicef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711821">
            <a:off x="471109" y="1371343"/>
            <a:ext cx="3221468" cy="2428892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786182" y="1643056"/>
            <a:ext cx="4900619" cy="214314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Unicef’s</a:t>
            </a:r>
            <a:r>
              <a:rPr lang="en-US" dirty="0" smtClean="0">
                <a:solidFill>
                  <a:schemeClr val="bg1"/>
                </a:solidFill>
              </a:rPr>
              <a:t> mandate was extended to address the long-term needs of children and women in developing countries everywhere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World Wild Fund (WWF)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2471726" cy="479822"/>
          </a:xfrm>
        </p:spPr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"/>
          </p:nvPr>
        </p:nvSpPr>
        <p:spPr>
          <a:xfrm>
            <a:off x="2571736" y="1000114"/>
            <a:ext cx="6115065" cy="3929090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 smtClean="0">
                <a:solidFill>
                  <a:schemeClr val="bg1"/>
                </a:solidFill>
              </a:rPr>
              <a:t>WWF</a:t>
            </a:r>
            <a:r>
              <a:rPr lang="en-US" sz="2900" dirty="0" smtClean="0">
                <a:solidFill>
                  <a:schemeClr val="bg1"/>
                </a:solidFill>
              </a:rPr>
              <a:t> was founded on </a:t>
            </a:r>
            <a:r>
              <a:rPr lang="el-GR" sz="2900" dirty="0" smtClean="0">
                <a:solidFill>
                  <a:schemeClr val="bg1"/>
                </a:solidFill>
              </a:rPr>
              <a:t>29 </a:t>
            </a:r>
            <a:r>
              <a:rPr lang="en-US" sz="2900" dirty="0" smtClean="0">
                <a:solidFill>
                  <a:schemeClr val="bg1"/>
                </a:solidFill>
              </a:rPr>
              <a:t>April 1961 . WWF</a:t>
            </a:r>
            <a:r>
              <a:rPr lang="el-GR" sz="2900" dirty="0" smtClean="0">
                <a:solidFill>
                  <a:schemeClr val="bg1"/>
                </a:solidFill>
              </a:rPr>
              <a:t> </a:t>
            </a:r>
            <a:r>
              <a:rPr lang="en-US" sz="2900" dirty="0" smtClean="0">
                <a:solidFill>
                  <a:schemeClr val="bg1"/>
                </a:solidFill>
              </a:rPr>
              <a:t>started out as a small group of people who were lovers of wildlife and developed into one of the most powerful , independent organizations for the protection of the environment .								</a:t>
            </a:r>
            <a:endParaRPr lang="el-GR" sz="2900" dirty="0" smtClean="0">
              <a:solidFill>
                <a:schemeClr val="bg1"/>
              </a:solidFill>
            </a:endParaRPr>
          </a:p>
          <a:p>
            <a:r>
              <a:rPr lang="el-GR" sz="2900" dirty="0" smtClean="0">
                <a:solidFill>
                  <a:schemeClr val="bg1"/>
                </a:solidFill>
              </a:rPr>
              <a:t>Τ</a:t>
            </a:r>
            <a:r>
              <a:rPr lang="en-US" sz="2900" dirty="0" smtClean="0">
                <a:solidFill>
                  <a:schemeClr val="bg1"/>
                </a:solidFill>
              </a:rPr>
              <a:t>he goals of </a:t>
            </a:r>
            <a:r>
              <a:rPr lang="en-US" sz="2900" dirty="0" err="1" smtClean="0">
                <a:solidFill>
                  <a:schemeClr val="bg1"/>
                </a:solidFill>
              </a:rPr>
              <a:t>wwf</a:t>
            </a:r>
            <a:r>
              <a:rPr lang="en-US" sz="2900" dirty="0" smtClean="0">
                <a:solidFill>
                  <a:schemeClr val="bg1"/>
                </a:solidFill>
              </a:rPr>
              <a:t> : extremely multidimensional and it is shaped by two basic goals </a:t>
            </a:r>
            <a:endParaRPr lang="en-US" sz="2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500" dirty="0" smtClean="0">
              <a:solidFill>
                <a:schemeClr val="bg1"/>
              </a:solidFill>
            </a:endParaRPr>
          </a:p>
          <a:p>
            <a:pPr indent="17463">
              <a:buAutoNum type="arabicParenR"/>
            </a:pPr>
            <a:r>
              <a:rPr lang="en-US" sz="2900" dirty="0" smtClean="0">
                <a:solidFill>
                  <a:schemeClr val="bg1"/>
                </a:solidFill>
              </a:rPr>
              <a:t> Improving </a:t>
            </a:r>
            <a:r>
              <a:rPr lang="en-US" sz="2900" dirty="0" smtClean="0">
                <a:solidFill>
                  <a:schemeClr val="bg1"/>
                </a:solidFill>
              </a:rPr>
              <a:t>the management of the natural </a:t>
            </a:r>
            <a:r>
              <a:rPr lang="en-US" sz="2900" dirty="0" smtClean="0">
                <a:solidFill>
                  <a:schemeClr val="bg1"/>
                </a:solidFill>
              </a:rPr>
              <a:t>environment</a:t>
            </a:r>
          </a:p>
          <a:p>
            <a:pPr indent="17463"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  </a:t>
            </a:r>
            <a:endParaRPr lang="en-US" sz="2900" dirty="0" smtClean="0">
              <a:solidFill>
                <a:schemeClr val="bg1"/>
              </a:solidFill>
            </a:endParaRPr>
          </a:p>
          <a:p>
            <a:pPr indent="17463"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2</a:t>
            </a:r>
            <a:r>
              <a:rPr lang="en-US" sz="2900" dirty="0" smtClean="0">
                <a:solidFill>
                  <a:schemeClr val="bg1"/>
                </a:solidFill>
              </a:rPr>
              <a:t>) Reduction </a:t>
            </a:r>
            <a:r>
              <a:rPr lang="en-US" sz="2900" dirty="0" smtClean="0">
                <a:solidFill>
                  <a:schemeClr val="bg1"/>
                </a:solidFill>
              </a:rPr>
              <a:t>of human fingerprints		</a:t>
            </a:r>
          </a:p>
          <a:p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WWF has an active presence in more than 100 countries and over 5,000,000 worldwide promoters</a:t>
            </a:r>
            <a:r>
              <a:rPr lang="el-GR" sz="2900" dirty="0" smtClean="0">
                <a:solidFill>
                  <a:schemeClr val="bg1"/>
                </a:solidFill>
              </a:rPr>
              <a:t> .Τ</a:t>
            </a:r>
            <a:r>
              <a:rPr lang="en-US" sz="2900" dirty="0" smtClean="0">
                <a:solidFill>
                  <a:schemeClr val="bg1"/>
                </a:solidFill>
              </a:rPr>
              <a:t>he mission of </a:t>
            </a:r>
            <a:r>
              <a:rPr lang="en-US" sz="2900" dirty="0" err="1" smtClean="0">
                <a:solidFill>
                  <a:schemeClr val="bg1"/>
                </a:solidFill>
              </a:rPr>
              <a:t>wwf</a:t>
            </a:r>
            <a:r>
              <a:rPr lang="en-US" sz="2900" dirty="0" smtClean="0">
                <a:solidFill>
                  <a:schemeClr val="bg1"/>
                </a:solidFill>
              </a:rPr>
              <a:t> is to build a future where human and nature live harmoniously</a:t>
            </a:r>
            <a:r>
              <a:rPr lang="el-GR" sz="2900" dirty="0" smtClean="0">
                <a:solidFill>
                  <a:schemeClr val="bg1"/>
                </a:solidFill>
              </a:rPr>
              <a:t> .</a:t>
            </a:r>
            <a:r>
              <a:rPr lang="en-US" sz="2900" dirty="0" smtClean="0">
                <a:solidFill>
                  <a:schemeClr val="bg1"/>
                </a:solidFill>
              </a:rPr>
              <a:t>						</a:t>
            </a:r>
            <a:r>
              <a:rPr lang="en-US" sz="2900" dirty="0" smtClean="0"/>
              <a:t>		</a:t>
            </a:r>
          </a:p>
          <a:p>
            <a:endParaRPr lang="el-GR" dirty="0"/>
          </a:p>
        </p:txBody>
      </p:sp>
      <p:pic>
        <p:nvPicPr>
          <p:cNvPr id="8" name="Εικόνα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357304"/>
            <a:ext cx="1905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ARCTUROS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928676"/>
            <a:ext cx="2257412" cy="3665946"/>
          </a:xfrm>
        </p:spPr>
        <p:txBody>
          <a:bodyPr/>
          <a:lstStyle/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571736" y="1000114"/>
            <a:ext cx="6115065" cy="3594508"/>
          </a:xfrm>
        </p:spPr>
        <p:txBody>
          <a:bodyPr>
            <a:normAutofit fontScale="92500"/>
          </a:bodyPr>
          <a:lstStyle/>
          <a:p>
            <a:r>
              <a:rPr lang="el-GR" b="1" i="1" dirty="0">
                <a:solidFill>
                  <a:schemeClr val="bg1"/>
                </a:solidFill>
              </a:rPr>
              <a:t>ARCTUROS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is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an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ecological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NGO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organization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which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focuses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its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efforts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on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saving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the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brown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bear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and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its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habitat</a:t>
            </a:r>
            <a:r>
              <a:rPr lang="el-GR" i="1" dirty="0">
                <a:solidFill>
                  <a:schemeClr val="bg1"/>
                </a:solidFill>
              </a:rPr>
              <a:t>.</a:t>
            </a:r>
          </a:p>
          <a:p>
            <a:pPr marL="360363" indent="-360363"/>
            <a:r>
              <a:rPr lang="el-GR" i="1" dirty="0" err="1">
                <a:solidFill>
                  <a:schemeClr val="bg1"/>
                </a:solidFill>
              </a:rPr>
              <a:t>The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organization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also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undertakes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the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rescue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of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bears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kept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captive</a:t>
            </a:r>
            <a:r>
              <a:rPr lang="el-GR" i="1" dirty="0">
                <a:solidFill>
                  <a:schemeClr val="bg1"/>
                </a:solidFill>
              </a:rPr>
              <a:t>  </a:t>
            </a:r>
            <a:r>
              <a:rPr lang="el-GR" i="1" dirty="0" err="1">
                <a:solidFill>
                  <a:schemeClr val="bg1"/>
                </a:solidFill>
              </a:rPr>
              <a:t>in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inhumane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conditions</a:t>
            </a:r>
            <a:r>
              <a:rPr lang="el-GR" i="1" dirty="0">
                <a:solidFill>
                  <a:schemeClr val="bg1"/>
                </a:solidFill>
              </a:rPr>
              <a:t>. </a:t>
            </a:r>
          </a:p>
          <a:p>
            <a:pPr marL="360363" indent="-360363"/>
            <a:r>
              <a:rPr lang="en-US" i="1" dirty="0" smtClean="0">
                <a:solidFill>
                  <a:schemeClr val="bg1"/>
                </a:solidFill>
              </a:rPr>
              <a:t>L</a:t>
            </a:r>
            <a:r>
              <a:rPr lang="el-GR" i="1" dirty="0" err="1" smtClean="0">
                <a:solidFill>
                  <a:schemeClr val="bg1"/>
                </a:solidFill>
              </a:rPr>
              <a:t>ocated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in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the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village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of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 smtClean="0">
                <a:solidFill>
                  <a:schemeClr val="bg1"/>
                </a:solidFill>
              </a:rPr>
              <a:t>Aetos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t</a:t>
            </a:r>
            <a:r>
              <a:rPr lang="el-GR" i="1" dirty="0" err="1" smtClean="0">
                <a:solidFill>
                  <a:schemeClr val="bg1"/>
                </a:solidFill>
              </a:rPr>
              <a:t>here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is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an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enclosed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section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of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forest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where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the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bears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are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transfered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to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be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cared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and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 smtClean="0">
                <a:solidFill>
                  <a:schemeClr val="bg1"/>
                </a:solidFill>
              </a:rPr>
              <a:t>stud</a:t>
            </a:r>
            <a:r>
              <a:rPr lang="en-US" i="1" dirty="0" err="1" smtClean="0">
                <a:solidFill>
                  <a:schemeClr val="bg1"/>
                </a:solidFill>
              </a:rPr>
              <a:t>i</a:t>
            </a:r>
            <a:r>
              <a:rPr lang="el-GR" i="1" dirty="0" err="1" smtClean="0">
                <a:solidFill>
                  <a:schemeClr val="bg1"/>
                </a:solidFill>
              </a:rPr>
              <a:t>ed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until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they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are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able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to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be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released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back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into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the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wild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el-GR" i="1" dirty="0" err="1">
                <a:solidFill>
                  <a:schemeClr val="bg1"/>
                </a:solidFill>
              </a:rPr>
              <a:t>life</a:t>
            </a:r>
            <a:r>
              <a:rPr lang="el-GR" i="1" dirty="0">
                <a:solidFill>
                  <a:schemeClr val="bg1"/>
                </a:solidFill>
              </a:rPr>
              <a:t> . </a:t>
            </a:r>
          </a:p>
        </p:txBody>
      </p:sp>
      <p:pic>
        <p:nvPicPr>
          <p:cNvPr id="7" name="Εικόνα 5">
            <a:extLst>
              <a:ext uri="{FF2B5EF4-FFF2-40B4-BE49-F238E27FC236}">
                <a16:creationId xmlns:a16="http://schemas.microsoft.com/office/drawing/2014/main" xmlns="" id="{ED47E41F-373C-F645-A9DB-5762A3908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21" r="2821"/>
          <a:stretch/>
        </p:blipFill>
        <p:spPr>
          <a:xfrm>
            <a:off x="500034" y="1357304"/>
            <a:ext cx="192882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GREENPEACE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286115" y="1063228"/>
            <a:ext cx="5400685" cy="3794537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en-US" b="1" dirty="0" smtClean="0">
                <a:solidFill>
                  <a:schemeClr val="bg1"/>
                </a:solidFill>
              </a:rPr>
              <a:t>Greenpeace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l-GR" dirty="0" smtClean="0">
                <a:solidFill>
                  <a:schemeClr val="bg1"/>
                </a:solidFill>
              </a:rPr>
              <a:t>s </a:t>
            </a:r>
            <a:r>
              <a:rPr lang="el-GR" dirty="0">
                <a:solidFill>
                  <a:schemeClr val="bg1"/>
                </a:solidFill>
              </a:rPr>
              <a:t>a </a:t>
            </a:r>
            <a:r>
              <a:rPr lang="el-GR" dirty="0" err="1">
                <a:solidFill>
                  <a:schemeClr val="bg1"/>
                </a:solidFill>
              </a:rPr>
              <a:t>non</a:t>
            </a:r>
            <a:r>
              <a:rPr lang="el-GR" dirty="0">
                <a:solidFill>
                  <a:schemeClr val="bg1"/>
                </a:solidFill>
              </a:rPr>
              <a:t>-</a:t>
            </a:r>
            <a:r>
              <a:rPr lang="el-GR" dirty="0" err="1">
                <a:solidFill>
                  <a:schemeClr val="bg1"/>
                </a:solidFill>
              </a:rPr>
              <a:t>profit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enviromental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organization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with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offices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in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over</a:t>
            </a:r>
            <a:r>
              <a:rPr lang="el-GR" dirty="0">
                <a:solidFill>
                  <a:schemeClr val="bg1"/>
                </a:solidFill>
              </a:rPr>
              <a:t> 39 </a:t>
            </a:r>
            <a:r>
              <a:rPr lang="el-GR" dirty="0" err="1">
                <a:solidFill>
                  <a:schemeClr val="bg1"/>
                </a:solidFill>
              </a:rPr>
              <a:t>countries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and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international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coordinating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body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in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Amsterdan</a:t>
            </a:r>
            <a:r>
              <a:rPr lang="el-GR" dirty="0">
                <a:solidFill>
                  <a:schemeClr val="bg1"/>
                </a:solidFill>
              </a:rPr>
              <a:t>. </a:t>
            </a:r>
          </a:p>
          <a:p>
            <a:pPr marL="285750" indent="-285750"/>
            <a:r>
              <a:rPr lang="en-US" dirty="0" smtClean="0">
                <a:solidFill>
                  <a:schemeClr val="bg1"/>
                </a:solidFill>
              </a:rPr>
              <a:t>G</a:t>
            </a:r>
            <a:r>
              <a:rPr lang="el-GR" dirty="0" err="1" smtClean="0">
                <a:solidFill>
                  <a:schemeClr val="bg1"/>
                </a:solidFill>
              </a:rPr>
              <a:t>oal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to</a:t>
            </a:r>
            <a:r>
              <a:rPr lang="el-GR" dirty="0">
                <a:solidFill>
                  <a:schemeClr val="bg1"/>
                </a:solidFill>
              </a:rPr>
              <a:t> «</a:t>
            </a:r>
            <a:r>
              <a:rPr lang="el-GR" dirty="0" err="1">
                <a:solidFill>
                  <a:schemeClr val="bg1"/>
                </a:solidFill>
              </a:rPr>
              <a:t>ensure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the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ability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of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the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Earth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to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n</a:t>
            </a:r>
            <a:r>
              <a:rPr lang="en-US" dirty="0" err="1" smtClean="0">
                <a:solidFill>
                  <a:schemeClr val="bg1"/>
                </a:solidFill>
              </a:rPr>
              <a:t>atural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life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in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all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its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diversity</a:t>
            </a:r>
            <a:r>
              <a:rPr lang="el-GR" dirty="0" smtClean="0">
                <a:solidFill>
                  <a:schemeClr val="bg1"/>
                </a:solidFill>
              </a:rPr>
              <a:t>»</a:t>
            </a:r>
            <a:r>
              <a:rPr lang="en-US" dirty="0" smtClean="0">
                <a:solidFill>
                  <a:schemeClr val="bg1"/>
                </a:solidFill>
              </a:rPr>
              <a:t>. F</a:t>
            </a:r>
            <a:r>
              <a:rPr lang="el-GR" dirty="0" err="1" smtClean="0">
                <a:solidFill>
                  <a:schemeClr val="bg1"/>
                </a:solidFill>
              </a:rPr>
              <a:t>ocuses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its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campaigning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on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worlwide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issues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climate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change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defor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l-GR" dirty="0" err="1" smtClean="0">
                <a:solidFill>
                  <a:schemeClr val="bg1"/>
                </a:solidFill>
              </a:rPr>
              <a:t>station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overfishing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commercial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whaling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genetic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engineering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anti</a:t>
            </a:r>
            <a:r>
              <a:rPr lang="el-GR" dirty="0" smtClean="0">
                <a:solidFill>
                  <a:schemeClr val="bg1"/>
                </a:solidFill>
              </a:rPr>
              <a:t>-</a:t>
            </a:r>
            <a:r>
              <a:rPr lang="el-GR" dirty="0" err="1" smtClean="0">
                <a:solidFill>
                  <a:schemeClr val="bg1"/>
                </a:solidFill>
              </a:rPr>
              <a:t>nuclear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issues</a:t>
            </a:r>
            <a:r>
              <a:rPr lang="el-GR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" name="Εικόνα 9">
            <a:extLst>
              <a:ext uri="{FF2B5EF4-FFF2-40B4-BE49-F238E27FC236}">
                <a16:creationId xmlns:a16="http://schemas.microsoft.com/office/drawing/2014/main" xmlns="" id="{51B1F7DB-0FB5-9749-8C8B-2B2AA80743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2705" b="2705"/>
          <a:stretch/>
        </p:blipFill>
        <p:spPr>
          <a:xfrm>
            <a:off x="500034" y="1285866"/>
            <a:ext cx="2686040" cy="1799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9" name="7 - Θέση περιεχομένου" descr="ecenqxqxkaa052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500312"/>
            <a:ext cx="4929222" cy="2475711"/>
          </a:xfrm>
        </p:spPr>
      </p:pic>
      <p:pic>
        <p:nvPicPr>
          <p:cNvPr id="10" name="8 - Θέση περιεχομένου" descr="amazonios-01-naturanrg-e1566574999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428874"/>
            <a:ext cx="3384376" cy="2038216"/>
          </a:xfrm>
          <a:prstGeom prst="rect">
            <a:avLst/>
          </a:prstGeom>
        </p:spPr>
      </p:pic>
      <p:pic>
        <p:nvPicPr>
          <p:cNvPr id="11" name="10 - Εικόνα" descr="AMAZONIO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85734"/>
            <a:ext cx="807249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9" name="8 - Θέση περιεχομένου" descr="FCD1FA6199D74C1387B9D0C13EC78B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83876">
            <a:off x="498275" y="225859"/>
            <a:ext cx="2714643" cy="2303511"/>
          </a:xfrm>
        </p:spPr>
      </p:pic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0" name="9 - Εικόνα" descr="55BFF6F4D0FD4173B74CCDC44200D5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57172"/>
            <a:ext cx="4572032" cy="2357453"/>
          </a:xfrm>
          <a:prstGeom prst="rect">
            <a:avLst/>
          </a:prstGeom>
        </p:spPr>
      </p:pic>
      <p:pic>
        <p:nvPicPr>
          <p:cNvPr id="11" name="10 - Εικόνα" descr="AMAZONIOS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786064"/>
            <a:ext cx="6072230" cy="2214578"/>
          </a:xfrm>
          <a:prstGeom prst="rect">
            <a:avLst/>
          </a:prstGeom>
        </p:spPr>
      </p:pic>
      <p:pic>
        <p:nvPicPr>
          <p:cNvPr id="12" name="11 - Εικόνα" descr="amazonios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2928940"/>
            <a:ext cx="228601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Thank  you  for  your  attention !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l-GR" dirty="0"/>
          </a:p>
        </p:txBody>
      </p:sp>
      <p:pic>
        <p:nvPicPr>
          <p:cNvPr id="5" name="Picture 2" descr="C:\Users\User\Documents\ΥΠΟΧΡΕΩΣΕΙΣ 2017-2018\ΣΥΝΕΔΡΙΟ ΛΑΡΙΣΣΑΣ 2017\πεντάγραμμο φωτ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52"/>
            <a:ext cx="7715303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2269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Common profile of Volunteers in Greece (1)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4000528"/>
          </a:xfrm>
        </p:spPr>
        <p:txBody>
          <a:bodyPr>
            <a:normAutofit fontScale="85000" lnSpcReduction="20000"/>
          </a:bodyPr>
          <a:lstStyle/>
          <a:p>
            <a:pPr marL="0" indent="0" algn="ctr"/>
            <a:r>
              <a:rPr lang="en-US" b="1" dirty="0" err="1" smtClean="0">
                <a:solidFill>
                  <a:schemeClr val="bg1"/>
                </a:solidFill>
              </a:rPr>
              <a:t>Mrs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Alamanou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smtClean="0">
                <a:solidFill>
                  <a:schemeClr val="bg1"/>
                </a:solidFill>
              </a:rPr>
              <a:t>Director of the Bureau, Sponsorship and Communication in </a:t>
            </a:r>
            <a:r>
              <a:rPr lang="en-US" sz="2200" b="1" dirty="0" err="1" smtClean="0">
                <a:solidFill>
                  <a:schemeClr val="bg1"/>
                </a:solidFill>
              </a:rPr>
              <a:t>Klimaka</a:t>
            </a:r>
            <a:r>
              <a:rPr lang="en-US" sz="2200" b="1" dirty="0" smtClean="0">
                <a:solidFill>
                  <a:schemeClr val="bg1"/>
                </a:solidFill>
              </a:rPr>
              <a:t>, and Director Of a Project Supporting  Homeless people</a:t>
            </a:r>
          </a:p>
          <a:p>
            <a:pPr algn="ctr">
              <a:buNone/>
            </a:pP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Volunteering as an optional hobby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Volunteering is a unique,  instant,  action.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isn’t focused  on a certain goal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is only  an action of  friendship without  repetition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is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habitual during Christmas Time when people are more willing to offer things or services to 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persons in inferior position 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2269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Common profile of Volunteers in Greece (2)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4000528"/>
          </a:xfrm>
        </p:spPr>
        <p:txBody>
          <a:bodyPr>
            <a:normAutofit/>
          </a:bodyPr>
          <a:lstStyle/>
          <a:p>
            <a:pPr marL="0" indent="0" algn="ctr"/>
            <a:r>
              <a:rPr lang="en-US" b="1" dirty="0" err="1" smtClean="0">
                <a:solidFill>
                  <a:schemeClr val="bg1"/>
                </a:solidFill>
              </a:rPr>
              <a:t>Mrs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Alamanou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smtClean="0">
                <a:solidFill>
                  <a:schemeClr val="bg1"/>
                </a:solidFill>
              </a:rPr>
              <a:t>Director of the Bureau, Sponsorship and Communication in </a:t>
            </a:r>
            <a:r>
              <a:rPr lang="en-US" sz="2200" b="1" dirty="0" err="1" smtClean="0">
                <a:solidFill>
                  <a:schemeClr val="bg1"/>
                </a:solidFill>
              </a:rPr>
              <a:t>Klimaka</a:t>
            </a:r>
            <a:r>
              <a:rPr lang="en-US" sz="2200" b="1" dirty="0" smtClean="0">
                <a:solidFill>
                  <a:schemeClr val="bg1"/>
                </a:solidFill>
              </a:rPr>
              <a:t>, and Director Of a Project Supporting  Homeless people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Volunteering as an opportunity for unemployed persons to find a job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Volunteering as a</a:t>
            </a:r>
            <a:r>
              <a:rPr lang="el-GR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long – lasting  action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  Volunteers have a constant interest in offering ?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125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Why don’t we want to be a volunteer ?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92909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Mrs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Natacha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Chatziri</a:t>
            </a:r>
            <a:r>
              <a:rPr lang="en-US" b="1" dirty="0" smtClean="0">
                <a:solidFill>
                  <a:schemeClr val="bg1"/>
                </a:solidFill>
              </a:rPr>
              <a:t>,  Director  HRM in </a:t>
            </a:r>
            <a:r>
              <a:rPr lang="el-GR" b="1" dirty="0" smtClean="0">
                <a:solidFill>
                  <a:schemeClr val="bg1"/>
                </a:solidFill>
              </a:rPr>
              <a:t>«</a:t>
            </a:r>
            <a:r>
              <a:rPr lang="en-US" b="1" dirty="0" err="1" smtClean="0">
                <a:solidFill>
                  <a:schemeClr val="bg1"/>
                </a:solidFill>
              </a:rPr>
              <a:t>Medecins</a:t>
            </a:r>
            <a:r>
              <a:rPr lang="en-US" b="1" dirty="0" smtClean="0">
                <a:solidFill>
                  <a:schemeClr val="bg1"/>
                </a:solidFill>
              </a:rPr>
              <a:t> sans </a:t>
            </a:r>
            <a:r>
              <a:rPr lang="en-US" b="1" dirty="0" err="1" smtClean="0">
                <a:solidFill>
                  <a:schemeClr val="bg1"/>
                </a:solidFill>
              </a:rPr>
              <a:t>Frontieres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Volunteerism should be taught to children when they are very young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Volunteerism </a:t>
            </a:r>
            <a:r>
              <a:rPr lang="en-US" dirty="0" smtClean="0">
                <a:solidFill>
                  <a:schemeClr val="bg1"/>
                </a:solidFill>
              </a:rPr>
              <a:t>should be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 main part  during the education of children.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Greece , we don’t  support strongly the education for volunteerism.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Volunteerism is only a small part of Greek culture.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Newspapers, </a:t>
            </a:r>
            <a:r>
              <a:rPr lang="en-US" dirty="0" err="1" smtClean="0">
                <a:solidFill>
                  <a:schemeClr val="bg1"/>
                </a:solidFill>
              </a:rPr>
              <a:t>tv</a:t>
            </a:r>
            <a:r>
              <a:rPr lang="en-US" dirty="0" smtClean="0">
                <a:solidFill>
                  <a:schemeClr val="bg1"/>
                </a:solidFill>
              </a:rPr>
              <a:t> and  radios don’t promote  primarily  actions  of  volunteerism  very often. As a result , volunteerism isn’t  a high priority as  it should.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Athena’s experience in a  Volunteer Support Program for Underage Refugees in Belgium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:13 May 2019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2"/>
            <a:ext cx="8229600" cy="3786214"/>
          </a:xfrm>
        </p:spPr>
        <p:txBody>
          <a:bodyPr>
            <a:normAutofit fontScale="77500" lnSpcReduction="20000"/>
          </a:bodyPr>
          <a:lstStyle/>
          <a:p>
            <a:pPr marL="0" indent="360363">
              <a:buNone/>
            </a:pPr>
            <a:r>
              <a:rPr lang="en-US" dirty="0" smtClean="0">
                <a:solidFill>
                  <a:schemeClr val="bg1"/>
                </a:solidFill>
              </a:rPr>
              <a:t>	“</a:t>
            </a:r>
            <a:r>
              <a:rPr lang="en-US" i="1" dirty="0" smtClean="0">
                <a:solidFill>
                  <a:schemeClr val="bg1"/>
                </a:solidFill>
              </a:rPr>
              <a:t>For me this was the first </a:t>
            </a:r>
            <a:r>
              <a:rPr lang="en-US" i="1" dirty="0" err="1" smtClean="0">
                <a:solidFill>
                  <a:schemeClr val="bg1"/>
                </a:solidFill>
              </a:rPr>
              <a:t>workcamp</a:t>
            </a:r>
            <a:r>
              <a:rPr lang="en-US" i="1" dirty="0" smtClean="0">
                <a:solidFill>
                  <a:schemeClr val="bg1"/>
                </a:solidFill>
              </a:rPr>
              <a:t> I participated in. It was an amazing experience and I recommend it to everyone.</a:t>
            </a:r>
          </a:p>
          <a:p>
            <a:pPr marL="0" indent="360363">
              <a:buNone/>
            </a:pPr>
            <a:r>
              <a:rPr lang="en-US" i="1" dirty="0" smtClean="0">
                <a:solidFill>
                  <a:schemeClr val="bg1"/>
                </a:solidFill>
              </a:rPr>
              <a:t>	</a:t>
            </a:r>
            <a:r>
              <a:rPr lang="en-US" i="1" dirty="0" smtClean="0">
                <a:solidFill>
                  <a:schemeClr val="bg1"/>
                </a:solidFill>
              </a:rPr>
              <a:t>Travelling </a:t>
            </a:r>
            <a:r>
              <a:rPr lang="en-US" i="1" dirty="0" smtClean="0">
                <a:solidFill>
                  <a:schemeClr val="bg1"/>
                </a:solidFill>
              </a:rPr>
              <a:t>to another country, getting to know other cultures, working with people I did not know until yesterday ,I opened my horizons. </a:t>
            </a:r>
          </a:p>
          <a:p>
            <a:pPr marL="0" indent="360363">
              <a:buNone/>
            </a:pPr>
            <a:r>
              <a:rPr lang="en-US" i="1" dirty="0" smtClean="0">
                <a:solidFill>
                  <a:schemeClr val="bg1"/>
                </a:solidFill>
              </a:rPr>
              <a:t>	They helped me think differently, with more understanding of the different, with more love for the unknown. They reminded me that we are all citizens of the same world,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</a:rPr>
              <a:t>that we are all mobilized by the same basic needs: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</a:rPr>
              <a:t>acceptance, belonging, the expression of what we are, love.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https://metadrasi.org/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6" name="5 - Θέση περιεχομένου" descr="metadrasi eikon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8"/>
            <a:ext cx="2571768" cy="1105054"/>
          </a:xfrm>
        </p:spPr>
      </p:pic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3000364" y="1200150"/>
            <a:ext cx="5786478" cy="38004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NGO for the refugees and immigration</a:t>
            </a:r>
          </a:p>
          <a:p>
            <a:pPr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They help the refugees and the children travel  safely</a:t>
            </a:r>
            <a:r>
              <a:rPr lang="el-GR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according to the laws for Human Rights</a:t>
            </a:r>
          </a:p>
          <a:p>
            <a:pPr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Established in Greece since 2010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1259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b="1" dirty="0" err="1" smtClean="0">
                <a:solidFill>
                  <a:schemeClr val="bg1"/>
                </a:solidFill>
              </a:rPr>
              <a:t>Action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Aid</a:t>
            </a: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857239"/>
            <a:ext cx="4040188" cy="35719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2757478" cy="2963466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857488" y="857238"/>
            <a:ext cx="5829313" cy="359450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Action Aid is a international NGO whose primary aim is to work against poverty and injustice worldwide.</a:t>
            </a:r>
            <a:endParaRPr lang="el-GR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  <a:endParaRPr lang="el-GR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It was founded in UK in 1972. Now Action Aid counts 15 million volunteer employees in 45 different countries.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7" name="4 - Εικόνα" descr="αρχείο λήψης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8"/>
            <a:ext cx="2286016" cy="1357322"/>
          </a:xfrm>
          <a:prstGeom prst="rect">
            <a:avLst/>
          </a:prstGeom>
        </p:spPr>
      </p:pic>
      <p:pic>
        <p:nvPicPr>
          <p:cNvPr id="8" name="2 - Εικόνα" descr="ActionAid-Hellas_b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428874"/>
            <a:ext cx="235745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www.actionaid.gr/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000115"/>
            <a:ext cx="4040188" cy="357189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643306" y="928677"/>
            <a:ext cx="5043495" cy="571504"/>
          </a:xfrm>
        </p:spPr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571868" y="1142990"/>
            <a:ext cx="5114933" cy="34516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In Greece Action Aid was  founded in 1998 with the type of children fostering.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  <a:endParaRPr lang="el-GR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Action Aid Hellas organizes programs and trips all over the world with purpose to fight for human rights </a:t>
            </a:r>
            <a:r>
              <a:rPr lang="el-GR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education</a:t>
            </a:r>
            <a:r>
              <a:rPr lang="el-GR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food</a:t>
            </a:r>
            <a:r>
              <a:rPr lang="el-GR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water 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e.t.c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0" name="9 - Θέση περιεχομένου" descr="actionaid  eik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42990"/>
            <a:ext cx="3000396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917</Words>
  <Application>Microsoft Office PowerPoint</Application>
  <PresentationFormat>Προβολή στην οθόνη (16:9)</PresentationFormat>
  <Paragraphs>157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 “«I»dentity – «We»dentity :Living together in the 21st century Europe”</vt:lpstr>
      <vt:lpstr> Volunteering- Definition</vt:lpstr>
      <vt:lpstr>Common profile of Volunteers in Greece (1)</vt:lpstr>
      <vt:lpstr>Common profile of Volunteers in Greece (2)</vt:lpstr>
      <vt:lpstr>Why don’t we want to be a volunteer ?</vt:lpstr>
      <vt:lpstr> Athena’s experience in a  Volunteer Support Program for Underage Refugees in Belgium :13 May 2019 </vt:lpstr>
      <vt:lpstr>https://metadrasi.org/</vt:lpstr>
      <vt:lpstr> Action Aid </vt:lpstr>
      <vt:lpstr> www.actionaid.gr/</vt:lpstr>
      <vt:lpstr>Actionaid - Awards </vt:lpstr>
      <vt:lpstr>ELIX</vt:lpstr>
      <vt:lpstr>ELIX’S contribution </vt:lpstr>
      <vt:lpstr>   ESTIA – A new chapter in the lives of refugees in Greece, in Tripolis as well.    </vt:lpstr>
      <vt:lpstr> </vt:lpstr>
      <vt:lpstr> </vt:lpstr>
      <vt:lpstr> </vt:lpstr>
      <vt:lpstr> parnonas.gr/programma-estia  </vt:lpstr>
      <vt:lpstr>ALMA ZOIS</vt:lpstr>
      <vt:lpstr>UNICEF</vt:lpstr>
      <vt:lpstr>www.unicef.org</vt:lpstr>
      <vt:lpstr>World Wild Fund (WWF)</vt:lpstr>
      <vt:lpstr>ARCTUROS</vt:lpstr>
      <vt:lpstr>GREENPEACE</vt:lpstr>
      <vt:lpstr> </vt:lpstr>
      <vt:lpstr> </vt:lpstr>
      <vt:lpstr>Thank  you  for  your  attention 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in Italy</dc:title>
  <dc:creator>sotos</dc:creator>
  <cp:lastModifiedBy>User</cp:lastModifiedBy>
  <cp:revision>351</cp:revision>
  <dcterms:created xsi:type="dcterms:W3CDTF">2016-04-07T19:59:27Z</dcterms:created>
  <dcterms:modified xsi:type="dcterms:W3CDTF">2019-09-24T11:12:44Z</dcterms:modified>
</cp:coreProperties>
</file>