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84" r:id="rId2"/>
    <p:sldId id="261" r:id="rId3"/>
    <p:sldId id="262" r:id="rId4"/>
    <p:sldId id="263" r:id="rId5"/>
    <p:sldId id="281" r:id="rId6"/>
    <p:sldId id="283" r:id="rId7"/>
    <p:sldId id="258" r:id="rId8"/>
    <p:sldId id="266" r:id="rId9"/>
    <p:sldId id="279" r:id="rId10"/>
    <p:sldId id="280" r:id="rId11"/>
    <p:sldId id="260" r:id="rId12"/>
    <p:sldId id="268" r:id="rId13"/>
    <p:sldId id="269" r:id="rId14"/>
    <p:sldId id="270" r:id="rId15"/>
    <p:sldId id="272" r:id="rId16"/>
    <p:sldId id="273" r:id="rId17"/>
    <p:sldId id="274" r:id="rId18"/>
    <p:sldId id="275" r:id="rId19"/>
    <p:sldId id="276" r:id="rId20"/>
    <p:sldId id="278"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86559" autoAdjust="0"/>
  </p:normalViewPr>
  <p:slideViewPr>
    <p:cSldViewPr>
      <p:cViewPr>
        <p:scale>
          <a:sx n="50" d="100"/>
          <a:sy n="50" d="100"/>
        </p:scale>
        <p:origin x="-2460"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C4361-B043-4386-9A4F-4781AB4728E3}" type="datetimeFigureOut">
              <a:rPr lang="de-DE" smtClean="0"/>
              <a:pPr/>
              <a:t>20.02.2019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C2ED1-19EC-4BD0-837F-D87DE2D9779D}"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2</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HOWEVER, </a:t>
            </a:r>
            <a:r>
              <a:rPr lang="en-US" sz="1200" b="1" i="0" kern="1200" dirty="0" smtClean="0">
                <a:solidFill>
                  <a:schemeClr val="tx1"/>
                </a:solidFill>
                <a:latin typeface="+mn-lt"/>
                <a:ea typeface="+mn-ea"/>
                <a:cs typeface="+mn-cs"/>
              </a:rPr>
              <a:t>THAT WAS ALEXANDER THE GREAT'S ACHIEVEMENT, BECAUSE 2000+ YEARS AGO, </a:t>
            </a:r>
            <a:r>
              <a:rPr lang="en-US" sz="1200" b="0" i="0" kern="1200" dirty="0" smtClean="0">
                <a:solidFill>
                  <a:schemeClr val="tx1"/>
                </a:solidFill>
                <a:latin typeface="+mn-lt"/>
                <a:ea typeface="+mn-ea"/>
                <a:cs typeface="+mn-cs"/>
              </a:rPr>
              <a:t>HE TOOK </a:t>
            </a:r>
            <a:r>
              <a:rPr lang="en-US" sz="1200" b="1" i="0" kern="1200" dirty="0" smtClean="0">
                <a:solidFill>
                  <a:schemeClr val="tx1"/>
                </a:solidFill>
                <a:latin typeface="+mn-lt"/>
                <a:ea typeface="+mn-ea"/>
                <a:cs typeface="+mn-cs"/>
              </a:rPr>
              <a:t>OVER A LARGE</a:t>
            </a:r>
            <a:r>
              <a:rPr lang="en-US" sz="1200" b="0" i="0" kern="1200" dirty="0" smtClean="0">
                <a:solidFill>
                  <a:schemeClr val="tx1"/>
                </a:solidFill>
                <a:latin typeface="+mn-lt"/>
                <a:ea typeface="+mn-ea"/>
                <a:cs typeface="+mn-cs"/>
              </a:rPr>
              <a:t> PART OF THE WORLD.</a:t>
            </a:r>
            <a:r>
              <a:rPr lang="en-US" sz="1200" b="1" i="0" kern="1200" dirty="0" smtClean="0">
                <a:solidFill>
                  <a:schemeClr val="tx1"/>
                </a:solidFill>
                <a:latin typeface="+mn-lt"/>
                <a:ea typeface="+mn-ea"/>
                <a:cs typeface="+mn-cs"/>
              </a:rPr>
              <a:t> THAT IS THE REASON</a:t>
            </a:r>
            <a:r>
              <a:rPr lang="en-US" sz="1200" b="0" i="0" kern="1200" dirty="0" smtClean="0">
                <a:solidFill>
                  <a:schemeClr val="tx1"/>
                </a:solidFill>
                <a:latin typeface="+mn-lt"/>
                <a:ea typeface="+mn-ea"/>
                <a:cs typeface="+mn-cs"/>
              </a:rPr>
              <a:t> THE GREEK CULTURE AND LANGUAGE </a:t>
            </a:r>
            <a:r>
              <a:rPr lang="en-US" sz="1200" b="1" i="0" kern="1200" dirty="0" smtClean="0">
                <a:solidFill>
                  <a:schemeClr val="tx1"/>
                </a:solidFill>
                <a:latin typeface="+mn-lt"/>
                <a:ea typeface="+mn-ea"/>
                <a:cs typeface="+mn-cs"/>
              </a:rPr>
              <a:t>SPREAD WIDELY.</a:t>
            </a:r>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WHENEVER YOU COME TO GREECE, </a:t>
            </a:r>
            <a:r>
              <a:rPr lang="en-US" sz="1200" b="1" i="0" kern="1200" dirty="0" smtClean="0">
                <a:solidFill>
                  <a:schemeClr val="tx1"/>
                </a:solidFill>
                <a:latin typeface="+mn-lt"/>
                <a:ea typeface="+mn-ea"/>
                <a:cs typeface="+mn-cs"/>
              </a:rPr>
              <a:t>THERE WILL ALWAYS BE </a:t>
            </a:r>
            <a:r>
              <a:rPr lang="en-US" sz="1200" b="0" i="0" kern="1200" dirty="0" smtClean="0">
                <a:solidFill>
                  <a:schemeClr val="tx1"/>
                </a:solidFill>
                <a:latin typeface="+mn-lt"/>
                <a:ea typeface="+mn-ea"/>
                <a:cs typeface="+mn-cs"/>
              </a:rPr>
              <a:t>SOMETHING TO DO OR TO SEE.</a:t>
            </a:r>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7</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el-GR" sz="1200" b="0" i="0" kern="1200" dirty="0" smtClean="0">
                <a:solidFill>
                  <a:schemeClr val="tx1"/>
                </a:solidFill>
                <a:latin typeface="+mn-lt"/>
                <a:ea typeface="+mn-ea"/>
                <a:cs typeface="+mn-cs"/>
              </a:rPr>
              <a:t>ΝΑ ΑΛΛΑΞΕΙ Η  </a:t>
            </a:r>
            <a:r>
              <a:rPr lang="de-DE" sz="1200" b="0" i="0" kern="1200" dirty="0" smtClean="0">
                <a:solidFill>
                  <a:schemeClr val="tx1"/>
                </a:solidFill>
                <a:latin typeface="+mn-lt"/>
                <a:ea typeface="+mn-ea"/>
                <a:cs typeface="+mn-cs"/>
              </a:rPr>
              <a:t>B </a:t>
            </a:r>
            <a:r>
              <a:rPr lang="el-GR" sz="1200" b="0" i="0" kern="1200" dirty="0" smtClean="0">
                <a:solidFill>
                  <a:schemeClr val="tx1"/>
                </a:solidFill>
                <a:latin typeface="+mn-lt"/>
                <a:ea typeface="+mn-ea"/>
                <a:cs typeface="+mn-cs"/>
              </a:rPr>
              <a:t>ΠΡΟΤΑΣΗ ΩΣ ΕΞΗΣ :    </a:t>
            </a:r>
          </a:p>
          <a:p>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endParaRPr lang="el-GR" sz="1200" b="0" i="0" kern="1200" dirty="0" smtClean="0">
              <a:solidFill>
                <a:schemeClr val="tx1"/>
              </a:solidFill>
              <a:latin typeface="+mn-lt"/>
              <a:ea typeface="+mn-ea"/>
              <a:cs typeface="+mn-cs"/>
            </a:endParaRPr>
          </a:p>
          <a:p>
            <a:r>
              <a:rPr lang="de-DE" sz="1200" b="1" i="0" kern="1200" dirty="0" smtClean="0">
                <a:solidFill>
                  <a:schemeClr val="tx1"/>
                </a:solidFill>
                <a:latin typeface="+mn-lt"/>
                <a:ea typeface="+mn-ea"/>
                <a:cs typeface="+mn-cs"/>
              </a:rPr>
              <a:t>EXTINCT ANIMALS ALSO LIVE IN THE SEA,</a:t>
            </a:r>
            <a:r>
              <a:rPr lang="de-DE" sz="1200" b="0" i="0" kern="1200" dirty="0" smtClean="0">
                <a:solidFill>
                  <a:schemeClr val="tx1"/>
                </a:solidFill>
                <a:latin typeface="+mn-lt"/>
                <a:ea typeface="+mn-ea"/>
                <a:cs typeface="+mn-cs"/>
              </a:rPr>
              <a:t> LIKE SEALS AND SEA TURTLES KARETA </a:t>
            </a:r>
            <a:r>
              <a:rPr lang="de-DE" sz="1200" b="0" i="0" kern="1200" dirty="0" err="1" smtClean="0">
                <a:solidFill>
                  <a:schemeClr val="tx1"/>
                </a:solidFill>
                <a:latin typeface="+mn-lt"/>
                <a:ea typeface="+mn-ea"/>
                <a:cs typeface="+mn-cs"/>
              </a:rPr>
              <a:t>KARETA</a:t>
            </a:r>
            <a:r>
              <a:rPr lang="de-DE" sz="1200" b="0" i="0" kern="1200" dirty="0" smtClean="0">
                <a:solidFill>
                  <a:schemeClr val="tx1"/>
                </a:solidFill>
                <a:latin typeface="+mn-lt"/>
                <a:ea typeface="+mn-ea"/>
                <a:cs typeface="+mn-cs"/>
              </a:rPr>
              <a:t>.</a:t>
            </a:r>
          </a:p>
          <a:p>
            <a:r>
              <a:rPr lang="de-DE" sz="1200" b="0" i="0" kern="1200" dirty="0" smtClean="0">
                <a:solidFill>
                  <a:schemeClr val="tx1"/>
                </a:solidFill>
                <a:latin typeface="+mn-lt"/>
                <a:ea typeface="+mn-ea"/>
                <a:cs typeface="+mn-cs"/>
              </a:rPr>
              <a:t/>
            </a:r>
            <a:br>
              <a:rPr lang="de-DE" sz="1200" b="0" i="0" kern="1200" dirty="0" smtClean="0">
                <a:solidFill>
                  <a:schemeClr val="tx1"/>
                </a:solidFill>
                <a:latin typeface="+mn-lt"/>
                <a:ea typeface="+mn-ea"/>
                <a:cs typeface="+mn-cs"/>
              </a:rPr>
            </a:br>
            <a:endParaRPr lang="de-DE" sz="1200" b="0" i="0" kern="1200" dirty="0" smtClean="0">
              <a:solidFill>
                <a:schemeClr val="tx1"/>
              </a:solidFill>
              <a:latin typeface="+mn-lt"/>
              <a:ea typeface="+mn-ea"/>
              <a:cs typeface="+mn-cs"/>
            </a:endParaRPr>
          </a:p>
          <a:p>
            <a:r>
              <a:rPr lang="el-GR" sz="1200" b="0" i="0" kern="1200" dirty="0" smtClean="0">
                <a:solidFill>
                  <a:schemeClr val="tx1"/>
                </a:solidFill>
                <a:latin typeface="+mn-lt"/>
                <a:ea typeface="+mn-ea"/>
                <a:cs typeface="+mn-cs"/>
              </a:rPr>
              <a:t>ΝΑ ΑΛΛΑΞΕΙ Η  Γ ΠΡΟΤΑΣΗ ΩΣ ΕΞΗΣ :    </a:t>
            </a:r>
          </a:p>
          <a:p>
            <a:r>
              <a:rPr lang="el-GR" sz="1200" b="0" i="0" kern="1200" dirty="0" smtClean="0">
                <a:solidFill>
                  <a:schemeClr val="tx1"/>
                </a:solidFill>
                <a:latin typeface="+mn-lt"/>
                <a:ea typeface="+mn-ea"/>
                <a:cs typeface="+mn-cs"/>
              </a:rPr>
              <a:t/>
            </a:r>
            <a:br>
              <a:rPr lang="el-GR" sz="1200" b="0" i="0" kern="1200" dirty="0" smtClean="0">
                <a:solidFill>
                  <a:schemeClr val="tx1"/>
                </a:solidFill>
                <a:latin typeface="+mn-lt"/>
                <a:ea typeface="+mn-ea"/>
                <a:cs typeface="+mn-cs"/>
              </a:rPr>
            </a:br>
            <a:endParaRPr lang="el-GR" sz="1200" b="0" i="0" kern="1200" dirty="0" smtClean="0">
              <a:solidFill>
                <a:schemeClr val="tx1"/>
              </a:solidFill>
              <a:latin typeface="+mn-lt"/>
              <a:ea typeface="+mn-ea"/>
              <a:cs typeface="+mn-cs"/>
            </a:endParaRPr>
          </a:p>
          <a:p>
            <a:r>
              <a:rPr lang="de-DE" sz="1200" b="0" i="0" kern="1200" dirty="0" smtClean="0">
                <a:solidFill>
                  <a:schemeClr val="tx1"/>
                </a:solidFill>
                <a:latin typeface="+mn-lt"/>
                <a:ea typeface="+mn-ea"/>
                <a:cs typeface="+mn-cs"/>
              </a:rPr>
              <a:t>FURTHERMORE MANY KINDS OF FISH LIVE IN THE SEA TOO!</a:t>
            </a:r>
          </a:p>
          <a:p>
            <a:r>
              <a:rPr lang="de-DE" sz="1200" b="0" i="0" kern="1200" dirty="0" smtClean="0">
                <a:solidFill>
                  <a:schemeClr val="tx1"/>
                </a:solidFill>
                <a:latin typeface="+mn-lt"/>
                <a:ea typeface="+mn-ea"/>
                <a:cs typeface="+mn-cs"/>
              </a:rPr>
              <a:t/>
            </a:r>
            <a:br>
              <a:rPr lang="de-DE" sz="1200" b="0" i="0" kern="1200" dirty="0" smtClean="0">
                <a:solidFill>
                  <a:schemeClr val="tx1"/>
                </a:solidFill>
                <a:latin typeface="+mn-lt"/>
                <a:ea typeface="+mn-ea"/>
                <a:cs typeface="+mn-cs"/>
              </a:rPr>
            </a:br>
            <a:endParaRPr lang="de-DE" sz="1200" b="0" i="0" kern="1200" dirty="0" smtClean="0">
              <a:solidFill>
                <a:schemeClr val="tx1"/>
              </a:solidFill>
              <a:latin typeface="+mn-lt"/>
              <a:ea typeface="+mn-ea"/>
              <a:cs typeface="+mn-cs"/>
            </a:endParaRPr>
          </a:p>
          <a:p>
            <a:r>
              <a:rPr lang="de-DE" sz="1200" b="0" i="0" kern="1200" dirty="0" smtClean="0">
                <a:solidFill>
                  <a:schemeClr val="tx1"/>
                </a:solidFill>
                <a:latin typeface="+mn-lt"/>
                <a:ea typeface="+mn-ea"/>
                <a:cs typeface="+mn-cs"/>
              </a:rPr>
              <a:t>IT IS ALSO COMMON TO SEE OCTOPUSES HIDING BENEATH ROCKS , </a:t>
            </a:r>
            <a:r>
              <a:rPr lang="el-GR" sz="1200" b="0" i="0" kern="1200" dirty="0" smtClean="0">
                <a:solidFill>
                  <a:schemeClr val="tx1"/>
                </a:solidFill>
                <a:latin typeface="+mn-lt"/>
                <a:ea typeface="+mn-ea"/>
                <a:cs typeface="+mn-cs"/>
              </a:rPr>
              <a:t>παραμενει το ιδιο. </a:t>
            </a:r>
          </a:p>
          <a:p>
            <a:r>
              <a:rPr lang="el-GR" dirty="0" smtClean="0"/>
              <a:t/>
            </a:r>
            <a:br>
              <a:rPr lang="el-GR" dirty="0" smtClean="0"/>
            </a:br>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11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ΑΠΟ ΤΗΝ ΤΕΛΕΥΤΑΙΑ ΠΡΟΤΑΣΗ ΠΡΕΠΕΙ</a:t>
            </a:r>
            <a:r>
              <a:rPr lang="en-US" sz="1200" b="1" i="0" kern="1200" dirty="0" smtClean="0">
                <a:solidFill>
                  <a:schemeClr val="tx1"/>
                </a:solidFill>
                <a:latin typeface="+mn-lt"/>
                <a:ea typeface="+mn-ea"/>
                <a:cs typeface="+mn-cs"/>
              </a:rPr>
              <a:t> ΝΑ ΦΥΓΕΙ ΤΟ Α. </a:t>
            </a:r>
            <a:r>
              <a:rPr lang="en-US" sz="1200" b="0" i="0" kern="1200" dirty="0" smtClean="0">
                <a:solidFill>
                  <a:schemeClr val="tx1"/>
                </a:solidFill>
                <a:latin typeface="+mn-lt"/>
                <a:ea typeface="+mn-ea"/>
                <a:cs typeface="+mn-cs"/>
              </a:rPr>
              <a:t>ΔΗΛΑΔΗ ΝΑ ΓΙΝΕΙ :</a:t>
            </a:r>
          </a:p>
          <a:p>
            <a:r>
              <a:rPr lang="en-US" sz="1200" b="0" i="0" kern="1200" dirty="0" smtClean="0">
                <a:solidFill>
                  <a:schemeClr val="tx1"/>
                </a:solidFill>
                <a:latin typeface="+mn-lt"/>
                <a:ea typeface="+mn-ea"/>
                <a:cs typeface="+mn-cs"/>
              </a:rPr>
              <a:t>ANOTHER POPULAR PRODUCT IS HONEY, WHICH I</a:t>
            </a:r>
            <a:r>
              <a:rPr lang="en-US" sz="1200" b="1" i="0" kern="1200" dirty="0" smtClean="0">
                <a:solidFill>
                  <a:schemeClr val="tx1"/>
                </a:solidFill>
                <a:latin typeface="+mn-lt"/>
                <a:ea typeface="+mn-ea"/>
                <a:cs typeface="+mn-cs"/>
              </a:rPr>
              <a:t>S ALSO HARD TO HARVEST.</a:t>
            </a:r>
            <a:endParaRPr lang="en-US" sz="1200" b="0" i="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13</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ΣΤΗΝ ΤΕΛΕΥΤΑΙΑ ΠΡΟΤΑΣΗ ΤΟ ALSO NA ΑΝΤΙΚΑΤΑΣΤΑΘΕΙ ΜΕ ΤΟ MOREOVER ;H TO FURTHERMORE. ΟΙ ΛΟΓΟΙ ΕΧΟΥΝ ΑΝΑΦΕΡΘΕΙ ΠΑΡΑΠΑΝΩ.</a:t>
            </a:r>
          </a:p>
          <a:p>
            <a:r>
              <a:rPr lang="el-GR" dirty="0" smtClean="0"/>
              <a:t/>
            </a:r>
            <a:br>
              <a:rPr lang="el-GR" dirty="0" smtClean="0"/>
            </a:br>
            <a:r>
              <a:rPr lang="en-GB" dirty="0" err="1" smtClean="0"/>
              <a:t>Furthermo</a:t>
            </a:r>
            <a:endParaRPr lang="de-DE" dirty="0"/>
          </a:p>
        </p:txBody>
      </p:sp>
      <p:sp>
        <p:nvSpPr>
          <p:cNvPr id="4" name="Foliennummernplatzhalter 3"/>
          <p:cNvSpPr>
            <a:spLocks noGrp="1"/>
          </p:cNvSpPr>
          <p:nvPr>
            <p:ph type="sldNum" sz="quarter" idx="10"/>
          </p:nvPr>
        </p:nvSpPr>
        <p:spPr/>
        <p:txBody>
          <a:bodyPr/>
          <a:lstStyle/>
          <a:p>
            <a:fld id="{04DC2ED1-19EC-4BD0-837F-D87DE2D9779D}" type="slidenum">
              <a:rPr lang="de-DE" smtClean="0"/>
              <a:pPr/>
              <a:t>15</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6C6AE60A-B69C-4790-82F7-3882EDF23186}"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transition spd="slow" advClick="0" advTm="9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Tree>
  </p:cSld>
  <p:clrMapOvr>
    <a:overrideClrMapping bg1="dk1" tx1="lt1" bg2="dk2" tx2="lt2" accent1="accent1" accent2="accent2" accent3="accent3" accent4="accent4" accent5="accent5" accent6="accent6" hlink="hlink" folHlink="folHlink"/>
  </p:clrMapOvr>
  <p:transition spd="slow" advClick="0" advTm="9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Tree>
  </p:cSld>
  <p:clrMapOvr>
    <a:masterClrMapping/>
  </p:clrMapOvr>
  <p:transition spd="slow" advClick="0" advTm="9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pPr/>
              <a:t>20.02.2019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6C6AE60A-B69C-4790-82F7-3882EDF23186}" type="slidenum">
              <a:rPr lang="de-DE" smtClean="0"/>
              <a:pPr/>
              <a:t>‹#›</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Click="0" advTm="9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A50D42-C9CD-4801-B293-61D1F53EC57E}" type="datetimeFigureOut">
              <a:rPr lang="de-DE" smtClean="0"/>
              <a:pPr/>
              <a:t>20.02.2019</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C6AE60A-B69C-4790-82F7-3882EDF23186}" type="slidenum">
              <a:rPr lang="de-DE" smtClean="0"/>
              <a:pPr/>
              <a:t>‹#›</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900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audio" Target="file:///C:\Users\Metaxas\Desktop\ERASMUS_final\&#931;&#965;&#961;&#964;&#940;&#954;&#953;%20-%20&#918;&#959;&#961;&#956;&#960;&#940;&#962;%20&#917;&#923;&#923;&#913;&#931;%20(1).mp3" TargetMode="Externa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99592" y="1772816"/>
            <a:ext cx="7772400" cy="785818"/>
          </a:xfrm>
        </p:spPr>
        <p:txBody>
          <a:bodyPr>
            <a:noAutofit/>
          </a:bodyPr>
          <a:lstStyle/>
          <a:p>
            <a:pPr algn="ctr"/>
            <a:r>
              <a:rPr lang="en-US" sz="2400" b="1" dirty="0" smtClean="0">
                <a:latin typeface="Calibri" pitchFamily="34" charset="0"/>
              </a:rPr>
              <a:t/>
            </a:r>
            <a:br>
              <a:rPr lang="en-US" sz="2400" b="1" dirty="0" smtClean="0">
                <a:latin typeface="Calibri" pitchFamily="34" charset="0"/>
              </a:rPr>
            </a:br>
            <a:r>
              <a:rPr lang="en-US" sz="2800" b="1" dirty="0" smtClean="0"/>
              <a:t>“</a:t>
            </a:r>
            <a:r>
              <a:rPr lang="el-GR" sz="2800" b="1" dirty="0" smtClean="0"/>
              <a:t>«</a:t>
            </a:r>
            <a:r>
              <a:rPr lang="en-US" sz="2800" b="1" dirty="0" smtClean="0"/>
              <a:t>I</a:t>
            </a:r>
            <a:r>
              <a:rPr lang="el-GR" sz="2800" b="1" dirty="0" smtClean="0"/>
              <a:t>»</a:t>
            </a:r>
            <a:r>
              <a:rPr lang="en-US" sz="2800" b="1" dirty="0" err="1" smtClean="0"/>
              <a:t>dentity</a:t>
            </a:r>
            <a:r>
              <a:rPr lang="en-US" sz="2800" b="1" dirty="0" smtClean="0"/>
              <a:t> – </a:t>
            </a:r>
            <a:r>
              <a:rPr lang="el-GR" sz="2800" b="1" dirty="0" smtClean="0"/>
              <a:t>«</a:t>
            </a:r>
            <a:r>
              <a:rPr lang="en-US" sz="2800" b="1" dirty="0" smtClean="0"/>
              <a:t>We</a:t>
            </a:r>
            <a:r>
              <a:rPr lang="el-GR" sz="2800" b="1" dirty="0" smtClean="0"/>
              <a:t>»</a:t>
            </a:r>
            <a:r>
              <a:rPr lang="en-US" sz="2800" b="1" dirty="0" err="1" smtClean="0"/>
              <a:t>dentity</a:t>
            </a:r>
            <a:r>
              <a:rPr lang="en-US" sz="2800" b="1" dirty="0" smtClean="0"/>
              <a:t> :Living together in the 21</a:t>
            </a:r>
            <a:r>
              <a:rPr lang="en-US" sz="2800" b="1" baseline="30000" dirty="0" smtClean="0"/>
              <a:t>st</a:t>
            </a:r>
            <a:r>
              <a:rPr lang="en-US" sz="2800" b="1" dirty="0" smtClean="0"/>
              <a:t> century Europe”</a:t>
            </a:r>
            <a:endParaRPr lang="el-GR" sz="3600" b="1" dirty="0">
              <a:latin typeface="Calibri" pitchFamily="34" charset="0"/>
            </a:endParaRPr>
          </a:p>
        </p:txBody>
      </p:sp>
      <p:sp>
        <p:nvSpPr>
          <p:cNvPr id="3" name="2 - Υπότιτλος"/>
          <p:cNvSpPr>
            <a:spLocks noGrp="1"/>
          </p:cNvSpPr>
          <p:nvPr>
            <p:ph type="subTitle" idx="1"/>
          </p:nvPr>
        </p:nvSpPr>
        <p:spPr>
          <a:xfrm>
            <a:off x="888574" y="2884286"/>
            <a:ext cx="7643866" cy="3929090"/>
          </a:xfrm>
        </p:spPr>
        <p:txBody>
          <a:bodyPr>
            <a:normAutofit/>
          </a:bodyPr>
          <a:lstStyle/>
          <a:p>
            <a:pPr algn="ctr"/>
            <a:r>
              <a:rPr lang="de-DE" sz="2800" dirty="0" smtClean="0">
                <a:solidFill>
                  <a:schemeClr val="bg1"/>
                </a:solidFill>
              </a:rPr>
              <a:t>THE PRESENTATION OF GREECE</a:t>
            </a:r>
            <a:endParaRPr lang="en-US" sz="2800" dirty="0" smtClean="0">
              <a:solidFill>
                <a:schemeClr val="bg1"/>
              </a:solidFill>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p>
          <a:p>
            <a:endParaRPr lang="en-US" sz="2800" dirty="0" smtClean="0"/>
          </a:p>
          <a:p>
            <a:endParaRPr lang="el-GR" sz="2800" dirty="0"/>
          </a:p>
        </p:txBody>
      </p:sp>
      <p:sp>
        <p:nvSpPr>
          <p:cNvPr id="6" name="5 - Θέση υποσέλιδου"/>
          <p:cNvSpPr>
            <a:spLocks noGrp="1"/>
          </p:cNvSpPr>
          <p:nvPr>
            <p:ph type="ftr" sz="quarter" idx="11"/>
          </p:nvPr>
        </p:nvSpPr>
        <p:spPr>
          <a:xfrm>
            <a:off x="6948264" y="6021288"/>
            <a:ext cx="3012366" cy="792088"/>
          </a:xfrm>
        </p:spPr>
        <p:txBody>
          <a:bodyPr/>
          <a:lstStyle/>
          <a:p>
            <a:pPr algn="ctr"/>
            <a:r>
              <a:rPr lang="en-US" sz="1800" b="1" dirty="0" smtClean="0">
                <a:solidFill>
                  <a:schemeClr val="tx1"/>
                </a:solidFill>
                <a:latin typeface="Calibri" pitchFamily="34" charset="0"/>
              </a:rPr>
              <a:t>MARCH 2019</a:t>
            </a:r>
            <a:endParaRPr lang="el-GR" sz="1800" b="1" dirty="0">
              <a:solidFill>
                <a:schemeClr val="tx1"/>
              </a:solidFill>
              <a:latin typeface="Calibri" pitchFamily="34" charset="0"/>
            </a:endParaRPr>
          </a:p>
        </p:txBody>
      </p:sp>
      <p:pic>
        <p:nvPicPr>
          <p:cNvPr id="1027" name="Picture 3" descr="C:\Users\User\Documents\ΥΠΟΧΡΕΩΣΕΙΣ 2017-2018\KA2  TZANI\ERASMUSPLUS no background.png"/>
          <p:cNvPicPr>
            <a:picLocks noChangeAspect="1" noChangeArrowheads="1"/>
          </p:cNvPicPr>
          <p:nvPr/>
        </p:nvPicPr>
        <p:blipFill>
          <a:blip r:embed="rId3" cstate="print"/>
          <a:srcRect/>
          <a:stretch>
            <a:fillRect/>
          </a:stretch>
        </p:blipFill>
        <p:spPr bwMode="auto">
          <a:xfrm>
            <a:off x="3014044" y="701840"/>
            <a:ext cx="3286148" cy="1142984"/>
          </a:xfrm>
          <a:prstGeom prst="rect">
            <a:avLst/>
          </a:prstGeom>
          <a:noFill/>
        </p:spPr>
      </p:pic>
      <p:pic>
        <p:nvPicPr>
          <p:cNvPr id="1028" name="Picture 4" descr="C:\Users\User\Documents\ΥΠΟΧΡΕΩΣΕΙΣ 2017-2018\KA2  TZANI\ΕΛΛΗΝΙΚΗ ΣΗΜΑΙΑ.png"/>
          <p:cNvPicPr>
            <a:picLocks noChangeAspect="1" noChangeArrowheads="1"/>
          </p:cNvPicPr>
          <p:nvPr/>
        </p:nvPicPr>
        <p:blipFill>
          <a:blip r:embed="rId4" cstate="print"/>
          <a:srcRect/>
          <a:stretch>
            <a:fillRect/>
          </a:stretch>
        </p:blipFill>
        <p:spPr bwMode="auto">
          <a:xfrm>
            <a:off x="214282" y="214290"/>
            <a:ext cx="1285884" cy="714380"/>
          </a:xfrm>
          <a:prstGeom prst="rect">
            <a:avLst/>
          </a:prstGeom>
          <a:noFill/>
        </p:spPr>
      </p:pic>
      <p:pic>
        <p:nvPicPr>
          <p:cNvPr id="1029" name="Picture 5" descr="C:\Users\User\Documents\ΥΠΟΧΡΕΩΣΕΙΣ 2017-2018\KA2  TZANI\ΕΥΡΩΠΑΪΚΗ ΣΗΜΑΙΑ.jpg"/>
          <p:cNvPicPr>
            <a:picLocks noChangeAspect="1" noChangeArrowheads="1"/>
          </p:cNvPicPr>
          <p:nvPr/>
        </p:nvPicPr>
        <p:blipFill>
          <a:blip r:embed="rId5" cstate="print"/>
          <a:srcRect/>
          <a:stretch>
            <a:fillRect/>
          </a:stretch>
        </p:blipFill>
        <p:spPr bwMode="auto">
          <a:xfrm>
            <a:off x="7429520" y="214290"/>
            <a:ext cx="1476372" cy="785817"/>
          </a:xfrm>
          <a:prstGeom prst="rect">
            <a:avLst/>
          </a:prstGeom>
          <a:noFill/>
        </p:spPr>
      </p:pic>
      <p:pic>
        <p:nvPicPr>
          <p:cNvPr id="9" name="8 - Εικόνα" descr="ΦΩΤΟΓΡΑΦΙΑ Μ.Σ.Τ.jpg"/>
          <p:cNvPicPr>
            <a:picLocks noChangeAspect="1"/>
          </p:cNvPicPr>
          <p:nvPr/>
        </p:nvPicPr>
        <p:blipFill>
          <a:blip r:embed="rId6" cstate="print"/>
          <a:stretch>
            <a:fillRect/>
          </a:stretch>
        </p:blipFill>
        <p:spPr>
          <a:xfrm>
            <a:off x="2555776" y="4031207"/>
            <a:ext cx="4286280" cy="2710161"/>
          </a:xfrm>
          <a:prstGeom prst="rect">
            <a:avLst/>
          </a:prstGeom>
        </p:spPr>
      </p:pic>
      <p:pic>
        <p:nvPicPr>
          <p:cNvPr id="10" name="Συρτάκι - Ζορμπάς ΕΛΛΑΣ (1).mp3">
            <a:hlinkClick r:id="" action="ppaction://media"/>
          </p:cNvPr>
          <p:cNvPicPr>
            <a:picLocks noRot="1" noChangeAspect="1"/>
          </p:cNvPicPr>
          <p:nvPr>
            <a:audioFile r:link="rId1"/>
          </p:nvPr>
        </p:nvPicPr>
        <p:blipFill>
          <a:blip r:embed="rId7" cstate="print"/>
          <a:stretch>
            <a:fillRect/>
          </a:stretch>
        </p:blipFill>
        <p:spPr>
          <a:xfrm>
            <a:off x="107504" y="6309320"/>
            <a:ext cx="504056" cy="504056"/>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99184" y="116632"/>
            <a:ext cx="8229600" cy="1143000"/>
          </a:xfrm>
        </p:spPr>
        <p:txBody>
          <a:bodyPr>
            <a:noAutofit/>
          </a:bodyPr>
          <a:lstStyle/>
          <a:p>
            <a:r>
              <a:rPr lang="de-DE" sz="8000" dirty="0" smtClean="0"/>
              <a:t>Birds</a:t>
            </a:r>
            <a:endParaRPr lang="de-DE" sz="8000" dirty="0"/>
          </a:p>
        </p:txBody>
      </p:sp>
      <p:sp>
        <p:nvSpPr>
          <p:cNvPr id="3" name="Inhaltsplatzhalter 2"/>
          <p:cNvSpPr>
            <a:spLocks noGrp="1"/>
          </p:cNvSpPr>
          <p:nvPr>
            <p:ph idx="1"/>
          </p:nvPr>
        </p:nvSpPr>
        <p:spPr>
          <a:xfrm>
            <a:off x="251520" y="1844824"/>
            <a:ext cx="3610744" cy="4911824"/>
          </a:xfrm>
        </p:spPr>
        <p:txBody>
          <a:bodyPr>
            <a:normAutofit/>
          </a:bodyPr>
          <a:lstStyle/>
          <a:p>
            <a:pPr algn="ctr">
              <a:buNone/>
            </a:pPr>
            <a:r>
              <a:rPr lang="de-DE" sz="2800" dirty="0" err="1" smtClean="0"/>
              <a:t>Greece</a:t>
            </a:r>
            <a:r>
              <a:rPr lang="de-DE" sz="2800" dirty="0" smtClean="0"/>
              <a:t> </a:t>
            </a:r>
            <a:r>
              <a:rPr lang="de-DE" sz="2800" dirty="0" err="1" smtClean="0"/>
              <a:t>has</a:t>
            </a:r>
            <a:r>
              <a:rPr lang="de-DE" sz="2800" dirty="0" smtClean="0"/>
              <a:t> also </a:t>
            </a:r>
            <a:r>
              <a:rPr lang="de-DE" sz="2800" dirty="0" err="1" smtClean="0"/>
              <a:t>unique</a:t>
            </a:r>
            <a:r>
              <a:rPr lang="de-DE" sz="2800" dirty="0" smtClean="0"/>
              <a:t> </a:t>
            </a:r>
            <a:r>
              <a:rPr lang="de-DE" sz="2800" dirty="0" err="1" smtClean="0"/>
              <a:t>birds</a:t>
            </a:r>
            <a:r>
              <a:rPr lang="de-DE" sz="2800" dirty="0" smtClean="0"/>
              <a:t>, </a:t>
            </a:r>
            <a:r>
              <a:rPr lang="de-DE" sz="2800" dirty="0" err="1" smtClean="0"/>
              <a:t>however</a:t>
            </a:r>
            <a:r>
              <a:rPr lang="de-DE" sz="2800" dirty="0" smtClean="0"/>
              <a:t> </a:t>
            </a:r>
            <a:r>
              <a:rPr lang="de-DE" sz="2800" dirty="0" err="1" smtClean="0"/>
              <a:t>most</a:t>
            </a:r>
            <a:r>
              <a:rPr lang="de-DE" sz="2800" dirty="0" smtClean="0"/>
              <a:t> </a:t>
            </a:r>
            <a:r>
              <a:rPr lang="de-DE" sz="2800" dirty="0" err="1" smtClean="0"/>
              <a:t>of</a:t>
            </a:r>
            <a:r>
              <a:rPr lang="de-DE" sz="2800" dirty="0" smtClean="0"/>
              <a:t> </a:t>
            </a:r>
            <a:r>
              <a:rPr lang="de-DE" sz="2800" dirty="0" err="1" smtClean="0"/>
              <a:t>them</a:t>
            </a:r>
            <a:r>
              <a:rPr lang="de-DE" sz="2800" dirty="0" smtClean="0"/>
              <a:t> live </a:t>
            </a:r>
            <a:r>
              <a:rPr lang="de-DE" sz="2800" dirty="0" err="1" smtClean="0"/>
              <a:t>here</a:t>
            </a:r>
            <a:r>
              <a:rPr lang="de-DE" sz="2800" dirty="0" smtClean="0"/>
              <a:t> </a:t>
            </a:r>
            <a:r>
              <a:rPr lang="de-DE" sz="2800" dirty="0" err="1" smtClean="0"/>
              <a:t>for</a:t>
            </a:r>
            <a:r>
              <a:rPr lang="de-DE" sz="2800" dirty="0" smtClean="0"/>
              <a:t> half a </a:t>
            </a:r>
            <a:r>
              <a:rPr lang="en-GB" sz="2800" dirty="0" smtClean="0"/>
              <a:t>year. But there are some birds that live here throughout all the year like eagles and owls. </a:t>
            </a:r>
            <a:endParaRPr lang="de-DE" sz="2800" dirty="0"/>
          </a:p>
        </p:txBody>
      </p:sp>
      <p:pic>
        <p:nvPicPr>
          <p:cNvPr id="1026" name="Picture 2" descr="Image result for ellada poulia"/>
          <p:cNvPicPr>
            <a:picLocks noChangeAspect="1" noChangeArrowheads="1"/>
          </p:cNvPicPr>
          <p:nvPr/>
        </p:nvPicPr>
        <p:blipFill>
          <a:blip r:embed="rId2" cstate="print"/>
          <a:srcRect/>
          <a:stretch>
            <a:fillRect/>
          </a:stretch>
        </p:blipFill>
        <p:spPr bwMode="auto">
          <a:xfrm rot="21273301">
            <a:off x="4889671" y="1283720"/>
            <a:ext cx="3460440" cy="2306960"/>
          </a:xfrm>
          <a:prstGeom prst="rect">
            <a:avLst/>
          </a:prstGeom>
          <a:noFill/>
        </p:spPr>
      </p:pic>
      <p:pic>
        <p:nvPicPr>
          <p:cNvPr id="1028" name="Picture 4" descr="Image result for ellada poulia"/>
          <p:cNvPicPr>
            <a:picLocks noChangeAspect="1" noChangeArrowheads="1"/>
          </p:cNvPicPr>
          <p:nvPr/>
        </p:nvPicPr>
        <p:blipFill>
          <a:blip r:embed="rId3" cstate="print"/>
          <a:srcRect/>
          <a:stretch>
            <a:fillRect/>
          </a:stretch>
        </p:blipFill>
        <p:spPr bwMode="auto">
          <a:xfrm rot="296633">
            <a:off x="5164899" y="4215700"/>
            <a:ext cx="3312368" cy="2204795"/>
          </a:xfrm>
          <a:prstGeom prst="rect">
            <a:avLst/>
          </a:prstGeom>
          <a:noFill/>
        </p:spPr>
      </p:pic>
    </p:spTree>
  </p:cSld>
  <p:clrMapOvr>
    <a:masterClrMapping/>
  </p:clrMapOvr>
  <p:transition spd="slow" advClick="0" advTm="7000">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7280" y="260648"/>
            <a:ext cx="11675640" cy="1143000"/>
          </a:xfrm>
        </p:spPr>
        <p:txBody>
          <a:bodyPr>
            <a:noAutofit/>
          </a:bodyPr>
          <a:lstStyle/>
          <a:p>
            <a:r>
              <a:rPr lang="en-GB" sz="8000" dirty="0" smtClean="0"/>
              <a:t>Underwater Life</a:t>
            </a:r>
            <a:endParaRPr lang="de-DE" sz="8000" dirty="0"/>
          </a:p>
        </p:txBody>
      </p:sp>
      <p:sp>
        <p:nvSpPr>
          <p:cNvPr id="3" name="Inhaltsplatzhalter 2"/>
          <p:cNvSpPr>
            <a:spLocks noGrp="1"/>
          </p:cNvSpPr>
          <p:nvPr>
            <p:ph idx="1"/>
          </p:nvPr>
        </p:nvSpPr>
        <p:spPr>
          <a:xfrm>
            <a:off x="457200" y="1484784"/>
            <a:ext cx="4042792" cy="5112568"/>
          </a:xfrm>
        </p:spPr>
        <p:txBody>
          <a:bodyPr>
            <a:noAutofit/>
          </a:bodyPr>
          <a:lstStyle/>
          <a:p>
            <a:pPr algn="ctr">
              <a:buNone/>
            </a:pPr>
            <a:r>
              <a:rPr lang="en-GB" sz="2800" dirty="0" smtClean="0"/>
              <a:t>As you already know the sea is not only for swimming. Extinct animals also live in the sea, like seals and sea turtles </a:t>
            </a:r>
            <a:r>
              <a:rPr lang="en-GB" sz="2800" i="1" dirty="0" err="1" smtClean="0"/>
              <a:t>kareta</a:t>
            </a:r>
            <a:r>
              <a:rPr lang="en-GB" sz="2800" i="1" dirty="0" smtClean="0"/>
              <a:t> </a:t>
            </a:r>
            <a:r>
              <a:rPr lang="en-GB" sz="2800" i="1" dirty="0" err="1" smtClean="0"/>
              <a:t>kareta</a:t>
            </a:r>
            <a:r>
              <a:rPr lang="en-GB" sz="2800" dirty="0" smtClean="0"/>
              <a:t>. Furthermore many kinds of fish live in the sea too!  It is also common to see octopuses hiding beneath rocks.</a:t>
            </a:r>
            <a:endParaRPr lang="de-DE" sz="2800" dirty="0"/>
          </a:p>
        </p:txBody>
      </p:sp>
      <p:sp>
        <p:nvSpPr>
          <p:cNvPr id="5124" name="AutoShape 4" descr="Image result for ÎµÎ»Î»Î±Î´Î± fok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126" name="AutoShape 6" descr="Image result for ÎµÎ»Î»Î±Î´Î± fok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128" name="Picture 8" descr="Image result for ÎµÎ»Î»Î±Î´Î± fokia"/>
          <p:cNvPicPr>
            <a:picLocks noChangeAspect="1" noChangeArrowheads="1"/>
          </p:cNvPicPr>
          <p:nvPr/>
        </p:nvPicPr>
        <p:blipFill>
          <a:blip r:embed="rId3" cstate="print"/>
          <a:srcRect/>
          <a:stretch>
            <a:fillRect/>
          </a:stretch>
        </p:blipFill>
        <p:spPr bwMode="auto">
          <a:xfrm rot="278052">
            <a:off x="5516488" y="1647980"/>
            <a:ext cx="2800678" cy="2103367"/>
          </a:xfrm>
          <a:prstGeom prst="rect">
            <a:avLst/>
          </a:prstGeom>
          <a:noFill/>
        </p:spPr>
      </p:pic>
      <p:sp>
        <p:nvSpPr>
          <p:cNvPr id="5130" name="AutoShape 10" descr="Image result for ÎµÎ»Î»Î±Î´Î± xtapo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5132" name="Picture 12" descr="Image result for ÎµÎ»Î»Î±Î´Î± xtapodia"/>
          <p:cNvPicPr>
            <a:picLocks noChangeAspect="1" noChangeArrowheads="1"/>
          </p:cNvPicPr>
          <p:nvPr/>
        </p:nvPicPr>
        <p:blipFill>
          <a:blip r:embed="rId4" cstate="print"/>
          <a:srcRect/>
          <a:stretch>
            <a:fillRect/>
          </a:stretch>
        </p:blipFill>
        <p:spPr bwMode="auto">
          <a:xfrm rot="21395786">
            <a:off x="4868745" y="4245438"/>
            <a:ext cx="3312368" cy="2230673"/>
          </a:xfrm>
          <a:prstGeom prst="rect">
            <a:avLst/>
          </a:prstGeom>
          <a:noFill/>
        </p:spPr>
      </p:pic>
    </p:spTree>
  </p:cSld>
  <p:clrMapOvr>
    <a:masterClrMapping/>
  </p:clrMapOvr>
  <p:transition spd="slow" advClick="0" advTm="9000">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ÎµÎ»Î»Î±Î´Î± ÏÎµÎ»ÏÎ½Î± ÎºÎ±ÏÎµÏÎ±"/>
          <p:cNvPicPr>
            <a:picLocks noChangeAspect="1" noChangeArrowheads="1"/>
          </p:cNvPicPr>
          <p:nvPr/>
        </p:nvPicPr>
        <p:blipFill>
          <a:blip r:embed="rId2" cstate="print"/>
          <a:srcRect/>
          <a:stretch>
            <a:fillRect/>
          </a:stretch>
        </p:blipFill>
        <p:spPr bwMode="auto">
          <a:xfrm>
            <a:off x="323528" y="1343411"/>
            <a:ext cx="8496944" cy="4893901"/>
          </a:xfrm>
          <a:prstGeom prst="rect">
            <a:avLst/>
          </a:prstGeom>
          <a:noFill/>
        </p:spPr>
      </p:pic>
    </p:spTree>
  </p:cSld>
  <p:clrMapOvr>
    <a:masterClrMapping/>
  </p:clrMapOvr>
  <p:transition spd="slow" advClick="0" advTm="4000">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54968" y="704088"/>
            <a:ext cx="8229600" cy="1143000"/>
          </a:xfrm>
        </p:spPr>
        <p:txBody>
          <a:bodyPr>
            <a:noAutofit/>
          </a:bodyPr>
          <a:lstStyle/>
          <a:p>
            <a:r>
              <a:rPr lang="de-DE" sz="8000" dirty="0" err="1" smtClean="0"/>
              <a:t>Agricultural</a:t>
            </a:r>
            <a:r>
              <a:rPr lang="de-DE" sz="8000" dirty="0" smtClean="0"/>
              <a:t> Life</a:t>
            </a:r>
            <a:endParaRPr lang="de-DE" sz="8000" dirty="0"/>
          </a:p>
        </p:txBody>
      </p:sp>
      <p:sp>
        <p:nvSpPr>
          <p:cNvPr id="3" name="Inhaltsplatzhalter 2"/>
          <p:cNvSpPr>
            <a:spLocks noGrp="1"/>
          </p:cNvSpPr>
          <p:nvPr>
            <p:ph idx="1"/>
          </p:nvPr>
        </p:nvSpPr>
        <p:spPr>
          <a:xfrm>
            <a:off x="323528" y="1935480"/>
            <a:ext cx="4176464" cy="4661872"/>
          </a:xfrm>
        </p:spPr>
        <p:txBody>
          <a:bodyPr>
            <a:noAutofit/>
          </a:bodyPr>
          <a:lstStyle/>
          <a:p>
            <a:pPr algn="ctr">
              <a:buNone/>
            </a:pPr>
            <a:r>
              <a:rPr lang="en-GB" sz="2800" dirty="0" smtClean="0"/>
              <a:t>A big part of Greece is producing and selling varied products like lemons, oranges and olive oil. This is actually hard work and requires a lot of effort and strength. Another popular product is honey, which is also hard to harvest.    </a:t>
            </a:r>
            <a:endParaRPr lang="de-DE" sz="2800" dirty="0"/>
          </a:p>
        </p:txBody>
      </p:sp>
      <p:pic>
        <p:nvPicPr>
          <p:cNvPr id="34818" name="Picture 2" descr="Image result for ÎµÎ»Î»Î±Î´Î± ÏÎ¿ÏÏÎ¿ÎºÎ±Î»Î¹a"/>
          <p:cNvPicPr>
            <a:picLocks noChangeAspect="1" noChangeArrowheads="1"/>
          </p:cNvPicPr>
          <p:nvPr/>
        </p:nvPicPr>
        <p:blipFill>
          <a:blip r:embed="rId3" cstate="print"/>
          <a:srcRect/>
          <a:stretch>
            <a:fillRect/>
          </a:stretch>
        </p:blipFill>
        <p:spPr bwMode="auto">
          <a:xfrm rot="21361756">
            <a:off x="4789338" y="1902535"/>
            <a:ext cx="4032448" cy="2181554"/>
          </a:xfrm>
          <a:prstGeom prst="rect">
            <a:avLst/>
          </a:prstGeom>
          <a:noFill/>
        </p:spPr>
      </p:pic>
      <p:pic>
        <p:nvPicPr>
          <p:cNvPr id="34820" name="Picture 4" descr="Image result for ÎµÎ»Î»Î±Î´Î± lemonia"/>
          <p:cNvPicPr>
            <a:picLocks noChangeAspect="1" noChangeArrowheads="1"/>
          </p:cNvPicPr>
          <p:nvPr/>
        </p:nvPicPr>
        <p:blipFill>
          <a:blip r:embed="rId4" cstate="print"/>
          <a:srcRect/>
          <a:stretch>
            <a:fillRect/>
          </a:stretch>
        </p:blipFill>
        <p:spPr bwMode="auto">
          <a:xfrm rot="176917">
            <a:off x="4884278" y="4621008"/>
            <a:ext cx="3744416" cy="1953337"/>
          </a:xfrm>
          <a:prstGeom prst="rect">
            <a:avLst/>
          </a:prstGeom>
          <a:noFill/>
        </p:spPr>
      </p:pic>
    </p:spTree>
  </p:cSld>
  <p:clrMapOvr>
    <a:masterClrMapping/>
  </p:clrMapOvr>
  <p:transition spd="slow" advClick="0" advTm="9000">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ÎµÎ»Î»Î±Î´Î± olive oil"/>
          <p:cNvPicPr>
            <a:picLocks noChangeAspect="1" noChangeArrowheads="1"/>
          </p:cNvPicPr>
          <p:nvPr/>
        </p:nvPicPr>
        <p:blipFill>
          <a:blip r:embed="rId2" cstate="print"/>
          <a:srcRect/>
          <a:stretch>
            <a:fillRect/>
          </a:stretch>
        </p:blipFill>
        <p:spPr bwMode="auto">
          <a:xfrm>
            <a:off x="611560" y="1270360"/>
            <a:ext cx="7920880" cy="482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4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91680" y="260648"/>
            <a:ext cx="8229600" cy="1143000"/>
          </a:xfrm>
        </p:spPr>
        <p:txBody>
          <a:bodyPr>
            <a:noAutofit/>
          </a:bodyPr>
          <a:lstStyle/>
          <a:p>
            <a:r>
              <a:rPr lang="en-GB" sz="8000" dirty="0" smtClean="0"/>
              <a:t>Greek Cooking</a:t>
            </a:r>
            <a:endParaRPr lang="de-DE" sz="8000" dirty="0"/>
          </a:p>
        </p:txBody>
      </p:sp>
      <p:sp>
        <p:nvSpPr>
          <p:cNvPr id="3" name="Inhaltsplatzhalter 2"/>
          <p:cNvSpPr>
            <a:spLocks noGrp="1"/>
          </p:cNvSpPr>
          <p:nvPr>
            <p:ph idx="1"/>
          </p:nvPr>
        </p:nvSpPr>
        <p:spPr>
          <a:xfrm>
            <a:off x="-180528" y="1700808"/>
            <a:ext cx="5112568" cy="5055840"/>
          </a:xfrm>
        </p:spPr>
        <p:txBody>
          <a:bodyPr>
            <a:normAutofit/>
          </a:bodyPr>
          <a:lstStyle/>
          <a:p>
            <a:pPr algn="ctr">
              <a:buNone/>
            </a:pPr>
            <a:r>
              <a:rPr lang="en-GB" sz="2800" dirty="0" smtClean="0"/>
              <a:t>Greece has a lot of traditional meals that are known even in Europe. Most of the meals are based on the</a:t>
            </a:r>
            <a:r>
              <a:rPr lang="el-GR" sz="2800" dirty="0" smtClean="0"/>
              <a:t> </a:t>
            </a:r>
            <a:r>
              <a:rPr lang="de-DE" sz="2800" dirty="0" err="1" smtClean="0"/>
              <a:t>Mediterranean</a:t>
            </a:r>
            <a:r>
              <a:rPr lang="de-DE" sz="2800" dirty="0" smtClean="0"/>
              <a:t> </a:t>
            </a:r>
            <a:r>
              <a:rPr lang="de-DE" sz="2800" dirty="0" err="1" smtClean="0"/>
              <a:t>diet</a:t>
            </a:r>
            <a:r>
              <a:rPr lang="el-GR" sz="2800" dirty="0" smtClean="0"/>
              <a:t>.</a:t>
            </a:r>
            <a:r>
              <a:rPr lang="en-GB" sz="2800" dirty="0" smtClean="0"/>
              <a:t> A very known food is fish, but it is cooked in a different way than in the other European countries. Furthermore some fast foods are quite known, for example ‘‘Gyros’’.</a:t>
            </a:r>
            <a:endParaRPr lang="de-DE" sz="2800" dirty="0"/>
          </a:p>
        </p:txBody>
      </p:sp>
      <p:sp>
        <p:nvSpPr>
          <p:cNvPr id="31746" name="AutoShape 2" descr="Image result for ÎµÎ»Î»Î±Î´Î± ÏÎ·ÏÎ¿ ÏÎ±ÏÎ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1748" name="AutoShape 4" descr="Image result for ÎµÎ»Î»Î±Î´Î± ÏÎ·ÏÎ¿ ÏÎ±ÏÎ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1750" name="Picture 6" descr="Image result for ÎµÎ»Î»Î±Î´Î± ÏÎ·ÏÎ¿ ÏÎ±ÏÎ¹"/>
          <p:cNvPicPr>
            <a:picLocks noChangeAspect="1" noChangeArrowheads="1"/>
          </p:cNvPicPr>
          <p:nvPr/>
        </p:nvPicPr>
        <p:blipFill>
          <a:blip r:embed="rId3" cstate="print"/>
          <a:srcRect/>
          <a:stretch>
            <a:fillRect/>
          </a:stretch>
        </p:blipFill>
        <p:spPr bwMode="auto">
          <a:xfrm rot="441707">
            <a:off x="5123807" y="2364554"/>
            <a:ext cx="3752290" cy="2110663"/>
          </a:xfrm>
          <a:prstGeom prst="rect">
            <a:avLst/>
          </a:prstGeom>
          <a:noFill/>
        </p:spPr>
      </p:pic>
    </p:spTree>
  </p:cSld>
  <p:clrMapOvr>
    <a:masterClrMapping/>
  </p:clrMapOvr>
  <p:transition spd="slow" advClick="0" advTm="9000">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ÎµÎ»Î»Î±Î´Î± paradosiaka fagita"/>
          <p:cNvPicPr>
            <a:picLocks noChangeAspect="1" noChangeArrowheads="1"/>
          </p:cNvPicPr>
          <p:nvPr/>
        </p:nvPicPr>
        <p:blipFill>
          <a:blip r:embed="rId2" cstate="print"/>
          <a:srcRect/>
          <a:stretch>
            <a:fillRect/>
          </a:stretch>
        </p:blipFill>
        <p:spPr bwMode="auto">
          <a:xfrm>
            <a:off x="467544" y="1556792"/>
            <a:ext cx="3862949" cy="2520280"/>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30724" name="Picture 4" descr="Image result for ÎµÎ»Î»Î±Î´Î± paradosiaka fagita"/>
          <p:cNvPicPr>
            <a:picLocks noChangeAspect="1" noChangeArrowheads="1"/>
          </p:cNvPicPr>
          <p:nvPr/>
        </p:nvPicPr>
        <p:blipFill>
          <a:blip r:embed="rId3" cstate="print"/>
          <a:srcRect l="11339"/>
          <a:stretch>
            <a:fillRect/>
          </a:stretch>
        </p:blipFill>
        <p:spPr bwMode="auto">
          <a:xfrm flipH="1">
            <a:off x="4211960" y="3861048"/>
            <a:ext cx="4471697" cy="2664296"/>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30726" name="Picture 6" descr="Image result for ÎµÎ»Î»Î±Î´Î± paradosiaka fagita"/>
          <p:cNvPicPr>
            <a:picLocks noChangeAspect="1" noChangeArrowheads="1"/>
          </p:cNvPicPr>
          <p:nvPr/>
        </p:nvPicPr>
        <p:blipFill>
          <a:blip r:embed="rId4" cstate="print"/>
          <a:srcRect/>
          <a:stretch>
            <a:fillRect/>
          </a:stretch>
        </p:blipFill>
        <p:spPr bwMode="auto">
          <a:xfrm>
            <a:off x="4788024" y="476096"/>
            <a:ext cx="3779146" cy="2841919"/>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
        <p:nvSpPr>
          <p:cNvPr id="5" name="Textfeld 4"/>
          <p:cNvSpPr txBox="1"/>
          <p:nvPr/>
        </p:nvSpPr>
        <p:spPr>
          <a:xfrm>
            <a:off x="1835696" y="4149080"/>
            <a:ext cx="1872208" cy="369332"/>
          </a:xfrm>
          <a:prstGeom prst="rect">
            <a:avLst/>
          </a:prstGeom>
          <a:noFill/>
        </p:spPr>
        <p:txBody>
          <a:bodyPr wrap="square" rtlCol="0">
            <a:spAutoFit/>
          </a:bodyPr>
          <a:lstStyle/>
          <a:p>
            <a:r>
              <a:rPr lang="en-GB" dirty="0" smtClean="0"/>
              <a:t>“</a:t>
            </a:r>
            <a:r>
              <a:rPr lang="en-GB" dirty="0" err="1" smtClean="0"/>
              <a:t>Souvl</a:t>
            </a:r>
            <a:r>
              <a:rPr lang="de-DE" dirty="0" err="1" smtClean="0"/>
              <a:t>áki</a:t>
            </a:r>
            <a:r>
              <a:rPr lang="en-GB" dirty="0" smtClean="0"/>
              <a:t>”</a:t>
            </a:r>
            <a:endParaRPr lang="de-DE" dirty="0"/>
          </a:p>
        </p:txBody>
      </p:sp>
      <p:sp>
        <p:nvSpPr>
          <p:cNvPr id="6" name="Textfeld 5"/>
          <p:cNvSpPr txBox="1"/>
          <p:nvPr/>
        </p:nvSpPr>
        <p:spPr>
          <a:xfrm>
            <a:off x="3563888" y="836712"/>
            <a:ext cx="1224136" cy="369332"/>
          </a:xfrm>
          <a:prstGeom prst="rect">
            <a:avLst/>
          </a:prstGeom>
          <a:noFill/>
        </p:spPr>
        <p:txBody>
          <a:bodyPr wrap="square" rtlCol="0">
            <a:spAutoFit/>
          </a:bodyPr>
          <a:lstStyle/>
          <a:p>
            <a:r>
              <a:rPr lang="en-GB" dirty="0" smtClean="0"/>
              <a:t>“</a:t>
            </a:r>
            <a:r>
              <a:rPr lang="en-GB" dirty="0" err="1" smtClean="0"/>
              <a:t>Gemist</a:t>
            </a:r>
            <a:r>
              <a:rPr lang="de-DE" dirty="0" smtClean="0"/>
              <a:t>á</a:t>
            </a:r>
            <a:r>
              <a:rPr lang="en-GB" dirty="0" smtClean="0"/>
              <a:t>”</a:t>
            </a:r>
            <a:endParaRPr lang="de-DE" dirty="0"/>
          </a:p>
        </p:txBody>
      </p:sp>
      <p:sp>
        <p:nvSpPr>
          <p:cNvPr id="7" name="Textfeld 6"/>
          <p:cNvSpPr txBox="1"/>
          <p:nvPr/>
        </p:nvSpPr>
        <p:spPr>
          <a:xfrm>
            <a:off x="2627784" y="6165304"/>
            <a:ext cx="1368152" cy="369332"/>
          </a:xfrm>
          <a:prstGeom prst="rect">
            <a:avLst/>
          </a:prstGeom>
          <a:noFill/>
        </p:spPr>
        <p:txBody>
          <a:bodyPr wrap="square" rtlCol="0">
            <a:spAutoFit/>
          </a:bodyPr>
          <a:lstStyle/>
          <a:p>
            <a:r>
              <a:rPr lang="en-GB" dirty="0" smtClean="0"/>
              <a:t>“</a:t>
            </a:r>
            <a:r>
              <a:rPr lang="en-GB" dirty="0" err="1" smtClean="0"/>
              <a:t>Mousak</a:t>
            </a:r>
            <a:r>
              <a:rPr lang="de-DE" dirty="0" smtClean="0"/>
              <a:t>á</a:t>
            </a:r>
            <a:r>
              <a:rPr lang="en-GB" dirty="0" smtClean="0"/>
              <a:t>”</a:t>
            </a:r>
            <a:endParaRPr lang="de-DE" dirty="0"/>
          </a:p>
        </p:txBody>
      </p:sp>
    </p:spTree>
  </p:cSld>
  <p:clrMapOvr>
    <a:masterClrMapping/>
  </p:clrMapOvr>
  <p:transition spd="slow" advClick="0" advTm="400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11377264" cy="1484784"/>
          </a:xfrm>
        </p:spPr>
        <p:txBody>
          <a:bodyPr>
            <a:normAutofit/>
          </a:bodyPr>
          <a:lstStyle/>
          <a:p>
            <a:r>
              <a:rPr lang="en-GB" sz="8000" dirty="0" smtClean="0"/>
              <a:t>Poetry and Literature </a:t>
            </a:r>
            <a:endParaRPr lang="de-DE" sz="8000" dirty="0"/>
          </a:p>
        </p:txBody>
      </p:sp>
      <p:sp>
        <p:nvSpPr>
          <p:cNvPr id="3" name="Inhaltsplatzhalter 2"/>
          <p:cNvSpPr>
            <a:spLocks noGrp="1"/>
          </p:cNvSpPr>
          <p:nvPr>
            <p:ph idx="1"/>
          </p:nvPr>
        </p:nvSpPr>
        <p:spPr>
          <a:xfrm>
            <a:off x="0" y="1484784"/>
            <a:ext cx="5004048" cy="6912768"/>
          </a:xfrm>
        </p:spPr>
        <p:txBody>
          <a:bodyPr>
            <a:noAutofit/>
          </a:bodyPr>
          <a:lstStyle/>
          <a:p>
            <a:pPr algn="ctr">
              <a:buNone/>
            </a:pPr>
            <a:r>
              <a:rPr lang="en-GB" sz="2800" dirty="0" smtClean="0"/>
              <a:t>Greece is also known for its poetry and literature. Greek writers had a critical influence on modern literature. One of the most famous authors is Nikos Kazantzakis. His novels are translated in to over 40 different languages. Other well known authors are </a:t>
            </a:r>
            <a:r>
              <a:rPr lang="en-GB" sz="2800" dirty="0" err="1" smtClean="0"/>
              <a:t>Dionisios</a:t>
            </a:r>
            <a:r>
              <a:rPr lang="en-GB" sz="2800" dirty="0" smtClean="0"/>
              <a:t> </a:t>
            </a:r>
            <a:r>
              <a:rPr lang="en-GB" sz="2800" dirty="0" err="1" smtClean="0"/>
              <a:t>Solomos</a:t>
            </a:r>
            <a:r>
              <a:rPr lang="en-GB" sz="2800" dirty="0" smtClean="0"/>
              <a:t>, Nikos </a:t>
            </a:r>
            <a:r>
              <a:rPr lang="en-GB" sz="2800" dirty="0" err="1" smtClean="0"/>
              <a:t>Gatsos</a:t>
            </a:r>
            <a:r>
              <a:rPr lang="en-GB" sz="2800" dirty="0" smtClean="0"/>
              <a:t> and </a:t>
            </a:r>
            <a:r>
              <a:rPr lang="en-GB" sz="2800" dirty="0" err="1" smtClean="0"/>
              <a:t>Odysseas</a:t>
            </a:r>
            <a:r>
              <a:rPr lang="en-GB" sz="2800" dirty="0" smtClean="0"/>
              <a:t> Elytis.  </a:t>
            </a:r>
            <a:endParaRPr lang="de-DE" sz="2800" dirty="0"/>
          </a:p>
        </p:txBody>
      </p:sp>
      <p:pic>
        <p:nvPicPr>
          <p:cNvPr id="43010" name="Picture 2" descr="Image result for kazantzakis"/>
          <p:cNvPicPr>
            <a:picLocks noChangeAspect="1" noChangeArrowheads="1"/>
          </p:cNvPicPr>
          <p:nvPr/>
        </p:nvPicPr>
        <p:blipFill>
          <a:blip r:embed="rId2" cstate="print"/>
          <a:srcRect/>
          <a:stretch>
            <a:fillRect/>
          </a:stretch>
        </p:blipFill>
        <p:spPr bwMode="auto">
          <a:xfrm rot="666125">
            <a:off x="5545437" y="2077161"/>
            <a:ext cx="2767743" cy="3648390"/>
          </a:xfrm>
          <a:prstGeom prst="rect">
            <a:avLst/>
          </a:prstGeom>
          <a:noFill/>
        </p:spPr>
      </p:pic>
    </p:spTree>
  </p:cSld>
  <p:clrMapOvr>
    <a:masterClrMapping/>
  </p:clrMapOvr>
  <p:transition spd="slow" advClick="0" advTm="10000">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nikos gatsos"/>
          <p:cNvPicPr>
            <a:picLocks noChangeAspect="1" noChangeArrowheads="1"/>
          </p:cNvPicPr>
          <p:nvPr/>
        </p:nvPicPr>
        <p:blipFill>
          <a:blip r:embed="rId2" cstate="print"/>
          <a:srcRect/>
          <a:stretch>
            <a:fillRect/>
          </a:stretch>
        </p:blipFill>
        <p:spPr bwMode="auto">
          <a:xfrm>
            <a:off x="5994377" y="548680"/>
            <a:ext cx="2682079" cy="3312368"/>
          </a:xfrm>
          <a:prstGeom prst="rect">
            <a:avLst/>
          </a:prstGeom>
          <a:noFill/>
        </p:spPr>
      </p:pic>
      <p:pic>
        <p:nvPicPr>
          <p:cNvPr id="41988" name="Picture 4" descr="Image result for Î´Î¹Î¿Î½ÏÏÎ¹Î¿Ï ÏÎ¿Î»ÏÎ¼ÏÏ"/>
          <p:cNvPicPr>
            <a:picLocks noChangeAspect="1" noChangeArrowheads="1"/>
          </p:cNvPicPr>
          <p:nvPr/>
        </p:nvPicPr>
        <p:blipFill>
          <a:blip r:embed="rId3" cstate="print"/>
          <a:srcRect/>
          <a:stretch>
            <a:fillRect/>
          </a:stretch>
        </p:blipFill>
        <p:spPr bwMode="auto">
          <a:xfrm>
            <a:off x="395536" y="836712"/>
            <a:ext cx="3746843" cy="2749699"/>
          </a:xfrm>
          <a:prstGeom prst="rect">
            <a:avLst/>
          </a:prstGeom>
          <a:noFill/>
        </p:spPr>
      </p:pic>
      <p:pic>
        <p:nvPicPr>
          <p:cNvPr id="41990" name="Picture 6" descr="Image result for odysseas elitis"/>
          <p:cNvPicPr>
            <a:picLocks noChangeAspect="1" noChangeArrowheads="1"/>
          </p:cNvPicPr>
          <p:nvPr/>
        </p:nvPicPr>
        <p:blipFill>
          <a:blip r:embed="rId4" cstate="print"/>
          <a:srcRect/>
          <a:stretch>
            <a:fillRect/>
          </a:stretch>
        </p:blipFill>
        <p:spPr bwMode="auto">
          <a:xfrm>
            <a:off x="2843808" y="4104456"/>
            <a:ext cx="4154827" cy="2492896"/>
          </a:xfrm>
          <a:prstGeom prst="rect">
            <a:avLst/>
          </a:prstGeom>
          <a:noFill/>
        </p:spPr>
      </p:pic>
      <p:sp>
        <p:nvSpPr>
          <p:cNvPr id="5" name="Rechteck 4"/>
          <p:cNvSpPr/>
          <p:nvPr/>
        </p:nvSpPr>
        <p:spPr>
          <a:xfrm>
            <a:off x="7308304" y="3861048"/>
            <a:ext cx="1835696" cy="369332"/>
          </a:xfrm>
          <a:prstGeom prst="rect">
            <a:avLst/>
          </a:prstGeom>
        </p:spPr>
        <p:txBody>
          <a:bodyPr wrap="square">
            <a:spAutoFit/>
          </a:bodyPr>
          <a:lstStyle/>
          <a:p>
            <a:r>
              <a:rPr lang="en-GB" dirty="0" smtClean="0"/>
              <a:t>Nikos </a:t>
            </a:r>
            <a:r>
              <a:rPr lang="en-GB" dirty="0" err="1" smtClean="0"/>
              <a:t>Gatsos</a:t>
            </a:r>
            <a:endParaRPr lang="de-DE" dirty="0"/>
          </a:p>
        </p:txBody>
      </p:sp>
      <p:sp>
        <p:nvSpPr>
          <p:cNvPr id="6" name="Rechteck 5"/>
          <p:cNvSpPr/>
          <p:nvPr/>
        </p:nvSpPr>
        <p:spPr>
          <a:xfrm>
            <a:off x="1152128" y="6300028"/>
            <a:ext cx="1835696" cy="369332"/>
          </a:xfrm>
          <a:prstGeom prst="rect">
            <a:avLst/>
          </a:prstGeom>
        </p:spPr>
        <p:txBody>
          <a:bodyPr wrap="square">
            <a:spAutoFit/>
          </a:bodyPr>
          <a:lstStyle/>
          <a:p>
            <a:r>
              <a:rPr lang="en-GB" dirty="0" err="1" smtClean="0"/>
              <a:t>Odysseas</a:t>
            </a:r>
            <a:r>
              <a:rPr lang="en-GB" dirty="0" smtClean="0"/>
              <a:t> Elytis</a:t>
            </a:r>
            <a:endParaRPr lang="de-DE" dirty="0"/>
          </a:p>
        </p:txBody>
      </p:sp>
      <p:sp>
        <p:nvSpPr>
          <p:cNvPr id="7" name="Rechteck 6"/>
          <p:cNvSpPr/>
          <p:nvPr/>
        </p:nvSpPr>
        <p:spPr>
          <a:xfrm>
            <a:off x="323528" y="3573016"/>
            <a:ext cx="2304256" cy="369332"/>
          </a:xfrm>
          <a:prstGeom prst="rect">
            <a:avLst/>
          </a:prstGeom>
        </p:spPr>
        <p:txBody>
          <a:bodyPr wrap="square">
            <a:spAutoFit/>
          </a:bodyPr>
          <a:lstStyle/>
          <a:p>
            <a:r>
              <a:rPr lang="en-GB" dirty="0" err="1" smtClean="0"/>
              <a:t>Dionisios</a:t>
            </a:r>
            <a:r>
              <a:rPr lang="en-GB" dirty="0" smtClean="0"/>
              <a:t> </a:t>
            </a:r>
            <a:r>
              <a:rPr lang="en-GB" dirty="0" err="1" smtClean="0"/>
              <a:t>Solomos</a:t>
            </a:r>
            <a:endParaRPr lang="de-DE" dirty="0"/>
          </a:p>
        </p:txBody>
      </p:sp>
    </p:spTree>
  </p:cSld>
  <p:clrMapOvr>
    <a:masterClrMapping/>
  </p:clrMapOvr>
  <p:transition spd="slow" advClick="0" advTm="4000">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Image result for ÏÎ±ÏÎ±Î´Î¿ÏÎ¹Î±ÎºÎ± ÎµÎ»Î»Î·Î½Î¹ÎºÎ± Î¿ÏÎ³Î±Î½Î±"/>
          <p:cNvPicPr>
            <a:picLocks noChangeAspect="1" noChangeArrowheads="1"/>
          </p:cNvPicPr>
          <p:nvPr/>
        </p:nvPicPr>
        <p:blipFill>
          <a:blip r:embed="rId2" cstate="print"/>
          <a:srcRect/>
          <a:stretch>
            <a:fillRect/>
          </a:stretch>
        </p:blipFill>
        <p:spPr bwMode="auto">
          <a:xfrm>
            <a:off x="3273152" y="1268760"/>
            <a:ext cx="2667000" cy="2667000"/>
          </a:xfrm>
          <a:prstGeom prst="rect">
            <a:avLst/>
          </a:prstGeom>
          <a:noFill/>
        </p:spPr>
      </p:pic>
      <p:pic>
        <p:nvPicPr>
          <p:cNvPr id="40970" name="Picture 10" descr="Image result for ÏÎ±ÏÎ±Î´Î¿ÏÎ¹Î±ÎºÎ± ÎµÎ»Î»Î·Î½Î¹ÎºÎ± Î¿ÏÎ³Î±Î½Î±"/>
          <p:cNvPicPr>
            <a:picLocks noChangeAspect="1" noChangeArrowheads="1"/>
          </p:cNvPicPr>
          <p:nvPr/>
        </p:nvPicPr>
        <p:blipFill>
          <a:blip r:embed="rId3" cstate="print"/>
          <a:srcRect/>
          <a:stretch>
            <a:fillRect/>
          </a:stretch>
        </p:blipFill>
        <p:spPr bwMode="auto">
          <a:xfrm rot="19147726">
            <a:off x="418206" y="1119673"/>
            <a:ext cx="3198943" cy="2129583"/>
          </a:xfrm>
          <a:prstGeom prst="rect">
            <a:avLst/>
          </a:prstGeom>
          <a:noFill/>
        </p:spPr>
      </p:pic>
      <p:pic>
        <p:nvPicPr>
          <p:cNvPr id="40966" name="Picture 6" descr="Related image"/>
          <p:cNvPicPr>
            <a:picLocks noChangeAspect="1" noChangeArrowheads="1"/>
          </p:cNvPicPr>
          <p:nvPr/>
        </p:nvPicPr>
        <p:blipFill>
          <a:blip r:embed="rId4" cstate="print"/>
          <a:srcRect l="2641"/>
          <a:stretch>
            <a:fillRect/>
          </a:stretch>
        </p:blipFill>
        <p:spPr bwMode="auto">
          <a:xfrm>
            <a:off x="6372200" y="4571947"/>
            <a:ext cx="2736304" cy="2241429"/>
          </a:xfrm>
          <a:prstGeom prst="rect">
            <a:avLst/>
          </a:prstGeom>
          <a:noFill/>
        </p:spPr>
      </p:pic>
      <p:pic>
        <p:nvPicPr>
          <p:cNvPr id="40962" name="Picture 2" descr="Image result for ÏÎ±ÏÎ±Î´Î¿ÏÎ¹Î±ÎºÎ± ÎµÎ»Î»Î·Î½Î¹ÎºÎ± ÎºÏÎ¿ÏÏÏÎ±"/>
          <p:cNvPicPr>
            <a:picLocks noChangeAspect="1" noChangeArrowheads="1"/>
          </p:cNvPicPr>
          <p:nvPr/>
        </p:nvPicPr>
        <p:blipFill>
          <a:blip r:embed="rId5" cstate="print"/>
          <a:srcRect/>
          <a:stretch>
            <a:fillRect/>
          </a:stretch>
        </p:blipFill>
        <p:spPr bwMode="auto">
          <a:xfrm rot="20824244">
            <a:off x="5781112" y="1558153"/>
            <a:ext cx="2826646" cy="2116953"/>
          </a:xfrm>
          <a:prstGeom prst="rect">
            <a:avLst/>
          </a:prstGeom>
          <a:noFill/>
        </p:spPr>
      </p:pic>
      <p:pic>
        <p:nvPicPr>
          <p:cNvPr id="40964" name="Picture 4" descr="Image result for ÏÎ±ÏÎ±Î´Î¿ÏÎ¹Î±ÎºÎ± ÎµÎ»Î»Î·Î½Î¹ÎºÎ± ÎºÏÎ¿ÏÏÏÎ±"/>
          <p:cNvPicPr>
            <a:picLocks noChangeAspect="1" noChangeArrowheads="1"/>
          </p:cNvPicPr>
          <p:nvPr/>
        </p:nvPicPr>
        <p:blipFill>
          <a:blip r:embed="rId6" cstate="print"/>
          <a:srcRect/>
          <a:stretch>
            <a:fillRect/>
          </a:stretch>
        </p:blipFill>
        <p:spPr bwMode="auto">
          <a:xfrm>
            <a:off x="323528" y="4464358"/>
            <a:ext cx="2808312" cy="2277010"/>
          </a:xfrm>
          <a:prstGeom prst="rect">
            <a:avLst/>
          </a:prstGeom>
          <a:noFill/>
        </p:spPr>
      </p:pic>
      <p:sp>
        <p:nvSpPr>
          <p:cNvPr id="2" name="Titel 1"/>
          <p:cNvSpPr>
            <a:spLocks noGrp="1"/>
          </p:cNvSpPr>
          <p:nvPr>
            <p:ph type="title"/>
          </p:nvPr>
        </p:nvSpPr>
        <p:spPr>
          <a:xfrm>
            <a:off x="1815008" y="53752"/>
            <a:ext cx="8229600" cy="1143000"/>
          </a:xfrm>
        </p:spPr>
        <p:txBody>
          <a:bodyPr>
            <a:noAutofit/>
          </a:bodyPr>
          <a:lstStyle/>
          <a:p>
            <a:r>
              <a:rPr lang="en-GB" sz="8000" dirty="0" smtClean="0"/>
              <a:t>Greek Music</a:t>
            </a:r>
            <a:endParaRPr lang="de-DE" sz="8000" dirty="0"/>
          </a:p>
        </p:txBody>
      </p:sp>
      <p:sp>
        <p:nvSpPr>
          <p:cNvPr id="3" name="Inhaltsplatzhalter 2"/>
          <p:cNvSpPr>
            <a:spLocks noGrp="1"/>
          </p:cNvSpPr>
          <p:nvPr>
            <p:ph idx="1"/>
          </p:nvPr>
        </p:nvSpPr>
        <p:spPr>
          <a:xfrm>
            <a:off x="0" y="1340768"/>
            <a:ext cx="9144000" cy="2880320"/>
          </a:xfrm>
        </p:spPr>
        <p:txBody>
          <a:bodyPr>
            <a:noAutofit/>
          </a:bodyPr>
          <a:lstStyle/>
          <a:p>
            <a:pPr algn="ctr">
              <a:buNone/>
            </a:pPr>
            <a:r>
              <a:rPr lang="en-GB" sz="2800" dirty="0" smtClean="0"/>
              <a:t>Every country has its own unique music and every kind of this music is special, but I think that we Greeks enjoy it even more. Three traditional Greek instruments are the bouzouki, the</a:t>
            </a:r>
            <a:r>
              <a:rPr lang="el-GR" sz="2800" dirty="0" smtClean="0"/>
              <a:t> </a:t>
            </a:r>
            <a:r>
              <a:rPr lang="en-GB" sz="2800" dirty="0" smtClean="0"/>
              <a:t>guitar and the clarinet. In some islands, like Ikaria, it is popular to hear a violin or a lyre playing the melody. Last but not least there are also a variety of drums that keep the rhythm.   </a:t>
            </a:r>
            <a:endParaRPr lang="de-DE" sz="2800" dirty="0"/>
          </a:p>
        </p:txBody>
      </p:sp>
    </p:spTree>
  </p:cSld>
  <p:clrMapOvr>
    <a:masterClrMapping/>
  </p:clrMapOvr>
  <p:transition spd="slow" advClick="0" advTm="10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1628800"/>
            <a:ext cx="4248472" cy="4968552"/>
          </a:xfrm>
        </p:spPr>
        <p:txBody>
          <a:bodyPr/>
          <a:lstStyle/>
          <a:p>
            <a:pPr algn="ctr">
              <a:buNone/>
            </a:pPr>
            <a:r>
              <a:rPr lang="en-GB" dirty="0" smtClean="0"/>
              <a:t>    </a:t>
            </a:r>
            <a:r>
              <a:rPr lang="en-GB" sz="2800" dirty="0" smtClean="0"/>
              <a:t>When people hear the word ‘‘Greece’’ they immediately think about the sea, the sun and all of the </a:t>
            </a:r>
            <a:r>
              <a:rPr lang="en-GB" sz="2800" dirty="0" err="1" smtClean="0"/>
              <a:t>sightseeings</a:t>
            </a:r>
            <a:r>
              <a:rPr lang="en-GB" sz="2800" dirty="0" smtClean="0"/>
              <a:t>. But many of them do not know what an important role Greece has played for modern Europe.  </a:t>
            </a:r>
            <a:endParaRPr lang="de-DE" sz="2800" dirty="0"/>
          </a:p>
        </p:txBody>
      </p:sp>
      <p:sp>
        <p:nvSpPr>
          <p:cNvPr id="4" name="Titel 3"/>
          <p:cNvSpPr>
            <a:spLocks noGrp="1"/>
          </p:cNvSpPr>
          <p:nvPr>
            <p:ph type="title"/>
          </p:nvPr>
        </p:nvSpPr>
        <p:spPr>
          <a:xfrm>
            <a:off x="2823120" y="44624"/>
            <a:ext cx="8229600" cy="1143000"/>
          </a:xfrm>
        </p:spPr>
        <p:txBody>
          <a:bodyPr>
            <a:noAutofit/>
          </a:bodyPr>
          <a:lstStyle/>
          <a:p>
            <a:r>
              <a:rPr lang="en-GB" sz="8000" dirty="0" smtClean="0"/>
              <a:t>Greece</a:t>
            </a:r>
            <a:endParaRPr lang="de-DE" sz="8000" dirty="0"/>
          </a:p>
        </p:txBody>
      </p:sp>
      <p:sp>
        <p:nvSpPr>
          <p:cNvPr id="4100" name="AutoShape 4" descr="Image result for ell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3554" name="Picture 2" descr="Image result for ellada xartis"/>
          <p:cNvPicPr>
            <a:picLocks noChangeAspect="1" noChangeArrowheads="1"/>
          </p:cNvPicPr>
          <p:nvPr/>
        </p:nvPicPr>
        <p:blipFill>
          <a:blip r:embed="rId3" cstate="print"/>
          <a:srcRect/>
          <a:stretch>
            <a:fillRect/>
          </a:stretch>
        </p:blipFill>
        <p:spPr bwMode="auto">
          <a:xfrm>
            <a:off x="4392488" y="1484784"/>
            <a:ext cx="4572000" cy="4483157"/>
          </a:xfrm>
          <a:prstGeom prst="rect">
            <a:avLst/>
          </a:prstGeom>
          <a:noFill/>
        </p:spPr>
      </p:pic>
    </p:spTree>
  </p:cSld>
  <p:clrMapOvr>
    <a:masterClrMapping/>
  </p:clrMapOvr>
  <p:transition spd="slow" advClick="0" advTm="9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692696"/>
            <a:ext cx="7272808" cy="1440160"/>
          </a:xfrm>
        </p:spPr>
        <p:txBody>
          <a:bodyPr>
            <a:noAutofit/>
          </a:bodyPr>
          <a:lstStyle/>
          <a:p>
            <a:pPr algn="ctr"/>
            <a:r>
              <a:rPr lang="en-GB" sz="4800" dirty="0" smtClean="0"/>
              <a:t>Welcome to the </a:t>
            </a:r>
            <a:br>
              <a:rPr lang="en-GB" sz="4800" dirty="0" smtClean="0"/>
            </a:br>
            <a:r>
              <a:rPr lang="en-GB" sz="4800" dirty="0" smtClean="0"/>
              <a:t>Music School of Tripoli</a:t>
            </a:r>
            <a:endParaRPr lang="de-DE" sz="4400" dirty="0"/>
          </a:p>
        </p:txBody>
      </p:sp>
      <p:sp>
        <p:nvSpPr>
          <p:cNvPr id="4" name="Herz 3"/>
          <p:cNvSpPr/>
          <p:nvPr/>
        </p:nvSpPr>
        <p:spPr>
          <a:xfrm>
            <a:off x="35496" y="44624"/>
            <a:ext cx="72008" cy="7200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084168" y="76562"/>
            <a:ext cx="3672408" cy="400110"/>
          </a:xfrm>
          <a:prstGeom prst="rect">
            <a:avLst/>
          </a:prstGeom>
          <a:noFill/>
        </p:spPr>
        <p:txBody>
          <a:bodyPr wrap="square" rtlCol="0">
            <a:spAutoFit/>
          </a:bodyPr>
          <a:lstStyle/>
          <a:p>
            <a:r>
              <a:rPr lang="en-GB" sz="2000" dirty="0" smtClean="0"/>
              <a:t>Created By </a:t>
            </a:r>
            <a:r>
              <a:rPr lang="en-GB" sz="2000" dirty="0" err="1" smtClean="0"/>
              <a:t>Tasos</a:t>
            </a:r>
            <a:r>
              <a:rPr lang="en-GB" sz="2000" dirty="0" smtClean="0"/>
              <a:t> Metaxas</a:t>
            </a:r>
            <a:endParaRPr lang="de-DE" sz="2000" dirty="0"/>
          </a:p>
        </p:txBody>
      </p:sp>
      <p:pic>
        <p:nvPicPr>
          <p:cNvPr id="6" name="8 - Εικόνα" descr="ΦΩΤΟΓΡΑΦΙΑ Μ.Σ.Τ.jpg"/>
          <p:cNvPicPr>
            <a:picLocks noChangeAspect="1"/>
          </p:cNvPicPr>
          <p:nvPr/>
        </p:nvPicPr>
        <p:blipFill>
          <a:blip r:embed="rId2" cstate="print"/>
          <a:stretch>
            <a:fillRect/>
          </a:stretch>
        </p:blipFill>
        <p:spPr>
          <a:xfrm>
            <a:off x="2411760" y="4005064"/>
            <a:ext cx="4286280" cy="2710161"/>
          </a:xfrm>
          <a:prstGeom prst="rect">
            <a:avLst/>
          </a:prstGeom>
        </p:spPr>
      </p:pic>
      <p:sp>
        <p:nvSpPr>
          <p:cNvPr id="7" name="Textfeld 6"/>
          <p:cNvSpPr txBox="1"/>
          <p:nvPr/>
        </p:nvSpPr>
        <p:spPr>
          <a:xfrm>
            <a:off x="1547664" y="2178730"/>
            <a:ext cx="5976664" cy="1754326"/>
          </a:xfrm>
          <a:prstGeom prst="rect">
            <a:avLst/>
          </a:prstGeom>
          <a:noFill/>
        </p:spPr>
        <p:txBody>
          <a:bodyPr wrap="square" rtlCol="0">
            <a:spAutoFit/>
          </a:bodyPr>
          <a:lstStyle/>
          <a:p>
            <a:pPr algn="ctr"/>
            <a:r>
              <a:rPr lang="de-DE" sz="3600" dirty="0" err="1" smtClean="0"/>
              <a:t>Thank</a:t>
            </a:r>
            <a:r>
              <a:rPr lang="de-DE" sz="3600" dirty="0" smtClean="0"/>
              <a:t> </a:t>
            </a:r>
            <a:r>
              <a:rPr lang="en-GB" sz="3600" dirty="0" smtClean="0"/>
              <a:t> you for  your attention and we hope you will have a great time here! </a:t>
            </a:r>
            <a:endParaRPr lang="de-DE" sz="3600" dirty="0"/>
          </a:p>
        </p:txBody>
      </p:sp>
    </p:spTree>
  </p:cSld>
  <p:clrMapOvr>
    <a:masterClrMapping/>
  </p:clrMapOvr>
  <p:transition spd="slow"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2960" y="44624"/>
            <a:ext cx="8229600" cy="1143000"/>
          </a:xfrm>
        </p:spPr>
        <p:txBody>
          <a:bodyPr>
            <a:noAutofit/>
          </a:bodyPr>
          <a:lstStyle/>
          <a:p>
            <a:r>
              <a:rPr lang="en-GB" sz="8000" dirty="0" smtClean="0"/>
              <a:t>Ancient Greece</a:t>
            </a:r>
            <a:endParaRPr lang="de-DE" sz="8000" dirty="0"/>
          </a:p>
        </p:txBody>
      </p:sp>
      <p:sp>
        <p:nvSpPr>
          <p:cNvPr id="3" name="Inhaltsplatzhalter 2"/>
          <p:cNvSpPr>
            <a:spLocks noGrp="1"/>
          </p:cNvSpPr>
          <p:nvPr>
            <p:ph idx="1"/>
          </p:nvPr>
        </p:nvSpPr>
        <p:spPr>
          <a:xfrm>
            <a:off x="179512" y="2348880"/>
            <a:ext cx="4248472" cy="4968552"/>
          </a:xfrm>
        </p:spPr>
        <p:txBody>
          <a:bodyPr>
            <a:normAutofit/>
          </a:bodyPr>
          <a:lstStyle/>
          <a:p>
            <a:pPr algn="ctr">
              <a:buNone/>
            </a:pPr>
            <a:r>
              <a:rPr lang="en-GB" sz="2800" dirty="0" smtClean="0"/>
              <a:t>From ancient times Greeks had already developed</a:t>
            </a:r>
            <a:r>
              <a:rPr lang="el-GR" sz="2800" dirty="0" smtClean="0"/>
              <a:t> </a:t>
            </a:r>
            <a:r>
              <a:rPr lang="en-GB" sz="2800" dirty="0" smtClean="0"/>
              <a:t>their civilization. For example, they invented the theatre and democracy. Moreover the Olympic Games took place in Greece</a:t>
            </a:r>
            <a:r>
              <a:rPr lang="el-GR" sz="2800" dirty="0" smtClean="0"/>
              <a:t>. </a:t>
            </a:r>
            <a:r>
              <a:rPr lang="en-GB" sz="2800" dirty="0" smtClean="0"/>
              <a:t>     </a:t>
            </a:r>
            <a:endParaRPr lang="de-DE" sz="2800" dirty="0"/>
          </a:p>
        </p:txBody>
      </p:sp>
      <p:pic>
        <p:nvPicPr>
          <p:cNvPr id="4" name="Picture 2" descr="Image result for ÎµÎ»Î»Î±Î´Î± Î±ÎºÏÎ¿ÏÎ¿Î»Î·"/>
          <p:cNvPicPr>
            <a:picLocks noChangeAspect="1" noChangeArrowheads="1"/>
          </p:cNvPicPr>
          <p:nvPr/>
        </p:nvPicPr>
        <p:blipFill>
          <a:blip r:embed="rId3" cstate="print"/>
          <a:srcRect/>
          <a:stretch>
            <a:fillRect/>
          </a:stretch>
        </p:blipFill>
        <p:spPr bwMode="auto">
          <a:xfrm rot="265655">
            <a:off x="4937952" y="1403858"/>
            <a:ext cx="3854132" cy="2167640"/>
          </a:xfrm>
          <a:prstGeom prst="rect">
            <a:avLst/>
          </a:prstGeom>
          <a:noFill/>
        </p:spPr>
      </p:pic>
      <p:pic>
        <p:nvPicPr>
          <p:cNvPr id="3076" name="Picture 4" descr="Image result for ÎµÎ»Î»Î±Î´Î± Î¿Î»ÏÎ¼ÏÎ¹Î±"/>
          <p:cNvPicPr>
            <a:picLocks noChangeAspect="1" noChangeArrowheads="1"/>
          </p:cNvPicPr>
          <p:nvPr/>
        </p:nvPicPr>
        <p:blipFill>
          <a:blip r:embed="rId4" cstate="print"/>
          <a:srcRect/>
          <a:stretch>
            <a:fillRect/>
          </a:stretch>
        </p:blipFill>
        <p:spPr bwMode="auto">
          <a:xfrm rot="21337354">
            <a:off x="4867604" y="4075790"/>
            <a:ext cx="3825356" cy="2231458"/>
          </a:xfrm>
          <a:prstGeom prst="rect">
            <a:avLst/>
          </a:prstGeom>
          <a:noFill/>
        </p:spPr>
      </p:pic>
    </p:spTree>
  </p:cSld>
  <p:clrMapOvr>
    <a:masterClrMapping/>
  </p:clrMapOvr>
  <p:transition spd="slow" advClick="0" advTm="9000">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ÎµÎ»Î»Î±Î´Î± Î±ÎºÏÎ¿ÏÎ¿Î»Î·"/>
          <p:cNvPicPr>
            <a:picLocks noChangeAspect="1" noChangeArrowheads="1"/>
          </p:cNvPicPr>
          <p:nvPr/>
        </p:nvPicPr>
        <p:blipFill>
          <a:blip r:embed="rId2" cstate="print"/>
          <a:srcRect/>
          <a:stretch>
            <a:fillRect/>
          </a:stretch>
        </p:blipFill>
        <p:spPr bwMode="auto">
          <a:xfrm>
            <a:off x="683568" y="980728"/>
            <a:ext cx="7861833" cy="52246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4000">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 result for ÎµÎ»Î»Î±Î´Î± Î³Î»ÏÏÏÎ± Î±Î»ÏÎ±Î²Î·ÏÎ¿"/>
          <p:cNvPicPr>
            <a:picLocks noChangeAspect="1" noChangeArrowheads="1"/>
          </p:cNvPicPr>
          <p:nvPr/>
        </p:nvPicPr>
        <p:blipFill>
          <a:blip r:embed="rId3" cstate="print"/>
          <a:srcRect/>
          <a:stretch>
            <a:fillRect/>
          </a:stretch>
        </p:blipFill>
        <p:spPr bwMode="auto">
          <a:xfrm rot="541863">
            <a:off x="4621283" y="2588458"/>
            <a:ext cx="4170150" cy="2534272"/>
          </a:xfrm>
          <a:prstGeom prst="rect">
            <a:avLst/>
          </a:prstGeom>
          <a:noFill/>
        </p:spPr>
      </p:pic>
      <p:sp>
        <p:nvSpPr>
          <p:cNvPr id="2" name="Titel 1"/>
          <p:cNvSpPr>
            <a:spLocks noGrp="1"/>
          </p:cNvSpPr>
          <p:nvPr>
            <p:ph type="title"/>
          </p:nvPr>
        </p:nvSpPr>
        <p:spPr>
          <a:xfrm>
            <a:off x="1743000" y="260648"/>
            <a:ext cx="8229600" cy="1143000"/>
          </a:xfrm>
        </p:spPr>
        <p:txBody>
          <a:bodyPr>
            <a:noAutofit/>
          </a:bodyPr>
          <a:lstStyle/>
          <a:p>
            <a:r>
              <a:rPr lang="en-GB" sz="8000" dirty="0" smtClean="0"/>
              <a:t>The Language</a:t>
            </a:r>
            <a:endParaRPr lang="de-DE" sz="8000" dirty="0"/>
          </a:p>
        </p:txBody>
      </p:sp>
      <p:sp>
        <p:nvSpPr>
          <p:cNvPr id="3" name="Inhaltsplatzhalter 2"/>
          <p:cNvSpPr>
            <a:spLocks noGrp="1"/>
          </p:cNvSpPr>
          <p:nvPr>
            <p:ph idx="1"/>
          </p:nvPr>
        </p:nvSpPr>
        <p:spPr>
          <a:xfrm>
            <a:off x="179512" y="1412776"/>
            <a:ext cx="4392488" cy="5400600"/>
          </a:xfrm>
        </p:spPr>
        <p:txBody>
          <a:bodyPr>
            <a:normAutofit/>
          </a:bodyPr>
          <a:lstStyle/>
          <a:p>
            <a:pPr algn="ctr">
              <a:buNone/>
            </a:pPr>
            <a:r>
              <a:rPr lang="en-GB" sz="2800" dirty="0" smtClean="0"/>
              <a:t>Many Greek words are used in other languages, for example “democracy”. However, that was Alexander The </a:t>
            </a:r>
            <a:r>
              <a:rPr lang="en-GB" sz="2800" dirty="0" err="1" smtClean="0"/>
              <a:t>Great’s</a:t>
            </a:r>
            <a:r>
              <a:rPr lang="en-GB" sz="2800" dirty="0" smtClean="0"/>
              <a:t> achievement, because 2000+ years ago, he took over a large part of the world.</a:t>
            </a:r>
            <a:r>
              <a:rPr lang="en-US" sz="2800" dirty="0" smtClean="0"/>
              <a:t> </a:t>
            </a:r>
            <a:r>
              <a:rPr lang="en-GB" sz="2800" dirty="0" smtClean="0"/>
              <a:t>This is the reason why the Greek culture and language spread widely.</a:t>
            </a:r>
            <a:endParaRPr lang="de-DE" sz="2800" dirty="0"/>
          </a:p>
        </p:txBody>
      </p:sp>
    </p:spTree>
  </p:cSld>
  <p:clrMapOvr>
    <a:masterClrMapping/>
  </p:clrMapOvr>
  <p:transition spd="slow" advClick="0" advTm="9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ellada"/>
          <p:cNvPicPr>
            <a:picLocks noChangeAspect="1" noChangeArrowheads="1"/>
          </p:cNvPicPr>
          <p:nvPr/>
        </p:nvPicPr>
        <p:blipFill>
          <a:blip r:embed="rId2" cstate="print"/>
          <a:srcRect/>
          <a:stretch>
            <a:fillRect/>
          </a:stretch>
        </p:blipFill>
        <p:spPr bwMode="auto">
          <a:xfrm>
            <a:off x="683568" y="1196752"/>
            <a:ext cx="2304256" cy="1440160"/>
          </a:xfrm>
          <a:prstGeom prst="rect">
            <a:avLst/>
          </a:prstGeom>
          <a:noFill/>
        </p:spPr>
      </p:pic>
      <p:sp>
        <p:nvSpPr>
          <p:cNvPr id="3" name="Inhaltsplatzhalter 2"/>
          <p:cNvSpPr>
            <a:spLocks noGrp="1"/>
          </p:cNvSpPr>
          <p:nvPr>
            <p:ph idx="1"/>
          </p:nvPr>
        </p:nvSpPr>
        <p:spPr>
          <a:xfrm>
            <a:off x="590872" y="620688"/>
            <a:ext cx="8229600" cy="4389120"/>
          </a:xfrm>
        </p:spPr>
        <p:txBody>
          <a:bodyPr>
            <a:normAutofit/>
          </a:bodyPr>
          <a:lstStyle/>
          <a:p>
            <a:pPr>
              <a:buNone/>
            </a:pPr>
            <a:r>
              <a:rPr lang="el-GR" sz="3600" dirty="0" smtClean="0"/>
              <a:t>δημοκρατία    </a:t>
            </a:r>
            <a:r>
              <a:rPr lang="de-DE" sz="3600" dirty="0" err="1" smtClean="0"/>
              <a:t>dé</a:t>
            </a:r>
            <a:r>
              <a:rPr lang="en-GB" sz="3600" dirty="0" err="1" smtClean="0"/>
              <a:t>mocratie</a:t>
            </a:r>
            <a:r>
              <a:rPr lang="en-GB" sz="3600" dirty="0" smtClean="0"/>
              <a:t>    </a:t>
            </a:r>
            <a:r>
              <a:rPr lang="en-GB" sz="3600" dirty="0" err="1" smtClean="0"/>
              <a:t>demokracie</a:t>
            </a:r>
            <a:r>
              <a:rPr lang="el-GR" sz="3600" dirty="0" smtClean="0"/>
              <a:t>     </a:t>
            </a:r>
            <a:r>
              <a:rPr lang="en-GB" sz="3600" dirty="0" smtClean="0"/>
              <a:t> </a:t>
            </a:r>
            <a:r>
              <a:rPr lang="el-GR" sz="3600" dirty="0" smtClean="0"/>
              <a:t>    </a:t>
            </a:r>
            <a:endParaRPr lang="en-GB" sz="3600" dirty="0" smtClean="0"/>
          </a:p>
          <a:p>
            <a:pPr>
              <a:buNone/>
            </a:pPr>
            <a:endParaRPr lang="en-GB" sz="3600" dirty="0" smtClean="0"/>
          </a:p>
          <a:p>
            <a:pPr>
              <a:buNone/>
            </a:pPr>
            <a:endParaRPr lang="en-GB" sz="3600" dirty="0" smtClean="0"/>
          </a:p>
          <a:p>
            <a:pPr>
              <a:buNone/>
            </a:pPr>
            <a:endParaRPr lang="en-GB" sz="3600" dirty="0" smtClean="0"/>
          </a:p>
          <a:p>
            <a:pPr>
              <a:buNone/>
            </a:pPr>
            <a:endParaRPr lang="en-GB" sz="3600" dirty="0" smtClean="0"/>
          </a:p>
          <a:p>
            <a:pPr>
              <a:buNone/>
            </a:pPr>
            <a:r>
              <a:rPr lang="en-GB" sz="3600" dirty="0" err="1" smtClean="0"/>
              <a:t>Demokratian</a:t>
            </a:r>
            <a:r>
              <a:rPr lang="en-GB" sz="3600" dirty="0" smtClean="0"/>
              <a:t>   </a:t>
            </a:r>
            <a:r>
              <a:rPr lang="en-GB" sz="3600" dirty="0" err="1" smtClean="0"/>
              <a:t>demokracja</a:t>
            </a:r>
            <a:r>
              <a:rPr lang="en-GB" sz="3600" dirty="0" smtClean="0"/>
              <a:t>   </a:t>
            </a:r>
            <a:r>
              <a:rPr lang="en-GB" sz="3600" dirty="0" err="1" smtClean="0"/>
              <a:t>democracia</a:t>
            </a:r>
            <a:endParaRPr lang="en-GB" sz="3600" dirty="0" smtClean="0"/>
          </a:p>
        </p:txBody>
      </p:sp>
      <p:pic>
        <p:nvPicPr>
          <p:cNvPr id="36868" name="Picture 4" descr="Image result for france"/>
          <p:cNvPicPr>
            <a:picLocks noChangeAspect="1" noChangeArrowheads="1"/>
          </p:cNvPicPr>
          <p:nvPr/>
        </p:nvPicPr>
        <p:blipFill>
          <a:blip r:embed="rId3" cstate="print"/>
          <a:srcRect/>
          <a:stretch>
            <a:fillRect/>
          </a:stretch>
        </p:blipFill>
        <p:spPr bwMode="auto">
          <a:xfrm>
            <a:off x="3347864" y="1196752"/>
            <a:ext cx="2304256" cy="1465488"/>
          </a:xfrm>
          <a:prstGeom prst="rect">
            <a:avLst/>
          </a:prstGeom>
          <a:noFill/>
        </p:spPr>
      </p:pic>
      <p:pic>
        <p:nvPicPr>
          <p:cNvPr id="36870" name="Picture 6" descr="Image result for czech republic"/>
          <p:cNvPicPr>
            <a:picLocks noChangeAspect="1" noChangeArrowheads="1"/>
          </p:cNvPicPr>
          <p:nvPr/>
        </p:nvPicPr>
        <p:blipFill>
          <a:blip r:embed="rId4" cstate="print"/>
          <a:srcRect/>
          <a:stretch>
            <a:fillRect/>
          </a:stretch>
        </p:blipFill>
        <p:spPr bwMode="auto">
          <a:xfrm>
            <a:off x="6034901" y="1196753"/>
            <a:ext cx="2353523" cy="1440159"/>
          </a:xfrm>
          <a:prstGeom prst="rect">
            <a:avLst/>
          </a:prstGeom>
          <a:noFill/>
        </p:spPr>
      </p:pic>
      <p:sp>
        <p:nvSpPr>
          <p:cNvPr id="36872" name="AutoShape 8" descr="Image result for fin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6874" name="AutoShape 10" descr="Image result for fin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6876" name="Picture 12" descr="Related image"/>
          <p:cNvPicPr>
            <a:picLocks noChangeAspect="1" noChangeArrowheads="1"/>
          </p:cNvPicPr>
          <p:nvPr/>
        </p:nvPicPr>
        <p:blipFill>
          <a:blip r:embed="rId5" cstate="print"/>
          <a:srcRect/>
          <a:stretch>
            <a:fillRect/>
          </a:stretch>
        </p:blipFill>
        <p:spPr bwMode="auto">
          <a:xfrm>
            <a:off x="611560" y="4509120"/>
            <a:ext cx="2664296" cy="1641510"/>
          </a:xfrm>
          <a:prstGeom prst="rect">
            <a:avLst/>
          </a:prstGeom>
          <a:noFill/>
        </p:spPr>
      </p:pic>
      <p:sp>
        <p:nvSpPr>
          <p:cNvPr id="36878" name="AutoShape 14" descr="Image result for po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36880" name="AutoShape 16" descr="Image result for pol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36882" name="Picture 18" descr="Related image"/>
          <p:cNvPicPr>
            <a:picLocks noChangeAspect="1" noChangeArrowheads="1"/>
          </p:cNvPicPr>
          <p:nvPr/>
        </p:nvPicPr>
        <p:blipFill>
          <a:blip r:embed="rId6" cstate="print"/>
          <a:srcRect/>
          <a:stretch>
            <a:fillRect/>
          </a:stretch>
        </p:blipFill>
        <p:spPr bwMode="auto">
          <a:xfrm>
            <a:off x="3491880" y="4509120"/>
            <a:ext cx="2520280" cy="1584176"/>
          </a:xfrm>
          <a:prstGeom prst="rect">
            <a:avLst/>
          </a:prstGeom>
          <a:noFill/>
        </p:spPr>
      </p:pic>
      <p:pic>
        <p:nvPicPr>
          <p:cNvPr id="36884" name="Picture 20" descr="Image result for spain"/>
          <p:cNvPicPr>
            <a:picLocks noChangeAspect="1" noChangeArrowheads="1"/>
          </p:cNvPicPr>
          <p:nvPr/>
        </p:nvPicPr>
        <p:blipFill>
          <a:blip r:embed="rId7" cstate="print"/>
          <a:srcRect/>
          <a:stretch>
            <a:fillRect/>
          </a:stretch>
        </p:blipFill>
        <p:spPr bwMode="auto">
          <a:xfrm>
            <a:off x="6156176" y="4581128"/>
            <a:ext cx="2483768" cy="1512168"/>
          </a:xfrm>
          <a:prstGeom prst="rect">
            <a:avLst/>
          </a:prstGeom>
          <a:noFill/>
        </p:spPr>
      </p:pic>
    </p:spTree>
  </p:cSld>
  <p:clrMapOvr>
    <a:masterClrMapping/>
  </p:clrMapOvr>
  <p:transition spd="slow" advClick="0" advTm="5000">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116632"/>
            <a:ext cx="8229600" cy="1143000"/>
          </a:xfrm>
        </p:spPr>
        <p:txBody>
          <a:bodyPr>
            <a:noAutofit/>
          </a:bodyPr>
          <a:lstStyle/>
          <a:p>
            <a:r>
              <a:rPr lang="en-GB" sz="8000" dirty="0" smtClean="0"/>
              <a:t>The Nature</a:t>
            </a:r>
            <a:endParaRPr lang="de-DE" sz="8000" dirty="0"/>
          </a:p>
        </p:txBody>
      </p:sp>
      <p:sp>
        <p:nvSpPr>
          <p:cNvPr id="3" name="Inhaltsplatzhalter 2"/>
          <p:cNvSpPr>
            <a:spLocks noGrp="1"/>
          </p:cNvSpPr>
          <p:nvPr>
            <p:ph idx="1"/>
          </p:nvPr>
        </p:nvSpPr>
        <p:spPr>
          <a:xfrm>
            <a:off x="144016" y="2132856"/>
            <a:ext cx="4427984" cy="5373216"/>
          </a:xfrm>
        </p:spPr>
        <p:txBody>
          <a:bodyPr>
            <a:normAutofit/>
          </a:bodyPr>
          <a:lstStyle/>
          <a:p>
            <a:pPr algn="ctr">
              <a:buNone/>
            </a:pPr>
            <a:r>
              <a:rPr lang="en-GB" sz="2800" dirty="0" smtClean="0"/>
              <a:t>Greece is one of the few countries that combines the mountain and the sea at the same time. Whenever you come to Greece there will always be something to do or to see.</a:t>
            </a:r>
            <a:endParaRPr lang="de-DE" sz="2800" dirty="0"/>
          </a:p>
        </p:txBody>
      </p:sp>
      <p:pic>
        <p:nvPicPr>
          <p:cNvPr id="7172" name="Picture 4" descr="Image result for ÎµÎ»Î»Î±Î´Î± ÏÏÏÎ·"/>
          <p:cNvPicPr>
            <a:picLocks noChangeAspect="1" noChangeArrowheads="1"/>
          </p:cNvPicPr>
          <p:nvPr/>
        </p:nvPicPr>
        <p:blipFill>
          <a:blip r:embed="rId3" cstate="print"/>
          <a:srcRect/>
          <a:stretch>
            <a:fillRect/>
          </a:stretch>
        </p:blipFill>
        <p:spPr bwMode="auto">
          <a:xfrm rot="21410456">
            <a:off x="4853233" y="4112332"/>
            <a:ext cx="3961291" cy="2475807"/>
          </a:xfrm>
          <a:prstGeom prst="rect">
            <a:avLst/>
          </a:prstGeom>
          <a:noFill/>
        </p:spPr>
      </p:pic>
      <p:pic>
        <p:nvPicPr>
          <p:cNvPr id="7174" name="Picture 6" descr="Image result for ÎµÎ»Î»Î±Î´Î± ÏÏÏÎ·"/>
          <p:cNvPicPr>
            <a:picLocks noChangeAspect="1" noChangeArrowheads="1"/>
          </p:cNvPicPr>
          <p:nvPr/>
        </p:nvPicPr>
        <p:blipFill>
          <a:blip r:embed="rId4" cstate="print"/>
          <a:srcRect/>
          <a:stretch>
            <a:fillRect/>
          </a:stretch>
        </p:blipFill>
        <p:spPr bwMode="auto">
          <a:xfrm rot="152487">
            <a:off x="4983578" y="1347400"/>
            <a:ext cx="3600277" cy="2404471"/>
          </a:xfrm>
          <a:prstGeom prst="rect">
            <a:avLst/>
          </a:prstGeom>
          <a:noFill/>
        </p:spPr>
      </p:pic>
    </p:spTree>
  </p:cSld>
  <p:clrMapOvr>
    <a:masterClrMapping/>
  </p:clrMapOvr>
  <p:transition spd="slow" advClick="0" advTm="8000">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mage result for ÎµÎ»Î»Î±Î´Î± ÏÎ»ÏÏÎ¹Î´Î±"/>
          <p:cNvPicPr>
            <a:picLocks noChangeAspect="1" noChangeArrowheads="1"/>
          </p:cNvPicPr>
          <p:nvPr/>
        </p:nvPicPr>
        <p:blipFill>
          <a:blip r:embed="rId2" cstate="print"/>
          <a:srcRect/>
          <a:stretch>
            <a:fillRect/>
          </a:stretch>
        </p:blipFill>
        <p:spPr bwMode="auto">
          <a:xfrm>
            <a:off x="467544" y="548680"/>
            <a:ext cx="4392488" cy="2926495"/>
          </a:xfrm>
          <a:prstGeom prst="rect">
            <a:avLst/>
          </a:prstGeom>
          <a:ln>
            <a:noFill/>
          </a:ln>
          <a:effectLst>
            <a:softEdge rad="112500"/>
          </a:effectLst>
        </p:spPr>
      </p:pic>
      <p:pic>
        <p:nvPicPr>
          <p:cNvPr id="5" name="Picture 2" descr="Image result for ÎµÎ»Î»Î±Î´Î± ÏÏÏÎ·"/>
          <p:cNvPicPr>
            <a:picLocks noChangeAspect="1" noChangeArrowheads="1"/>
          </p:cNvPicPr>
          <p:nvPr/>
        </p:nvPicPr>
        <p:blipFill>
          <a:blip r:embed="rId3" cstate="print"/>
          <a:srcRect/>
          <a:stretch>
            <a:fillRect/>
          </a:stretch>
        </p:blipFill>
        <p:spPr bwMode="auto">
          <a:xfrm>
            <a:off x="4030973" y="3645024"/>
            <a:ext cx="4645483" cy="2736304"/>
          </a:xfrm>
          <a:prstGeom prst="rect">
            <a:avLst/>
          </a:prstGeom>
          <a:ln>
            <a:noFill/>
          </a:ln>
          <a:effectLst>
            <a:softEdge rad="112500"/>
          </a:effectLst>
        </p:spPr>
      </p:pic>
    </p:spTree>
  </p:cSld>
  <p:clrMapOvr>
    <a:masterClrMapping/>
  </p:clrMapOvr>
  <p:transition spd="slow" advClick="0" advTm="400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2" y="332656"/>
            <a:ext cx="8229600" cy="1143000"/>
          </a:xfrm>
        </p:spPr>
        <p:txBody>
          <a:bodyPr>
            <a:noAutofit/>
          </a:bodyPr>
          <a:lstStyle/>
          <a:p>
            <a:r>
              <a:rPr lang="en-GB" sz="8000" dirty="0" smtClean="0"/>
              <a:t>Wildlife</a:t>
            </a:r>
            <a:endParaRPr lang="de-DE" sz="8000" dirty="0"/>
          </a:p>
        </p:txBody>
      </p:sp>
      <p:sp>
        <p:nvSpPr>
          <p:cNvPr id="3" name="Inhaltsplatzhalter 2"/>
          <p:cNvSpPr>
            <a:spLocks noGrp="1"/>
          </p:cNvSpPr>
          <p:nvPr>
            <p:ph idx="1"/>
          </p:nvPr>
        </p:nvSpPr>
        <p:spPr>
          <a:xfrm>
            <a:off x="251520" y="2232248"/>
            <a:ext cx="3744416" cy="5229200"/>
          </a:xfrm>
        </p:spPr>
        <p:txBody>
          <a:bodyPr>
            <a:normAutofit/>
          </a:bodyPr>
          <a:lstStyle/>
          <a:p>
            <a:pPr algn="ctr">
              <a:buNone/>
            </a:pPr>
            <a:r>
              <a:rPr lang="en-GB" sz="2800" dirty="0" smtClean="0"/>
              <a:t>It is very common to see animals wandering around. Some animals though are quite rare to see. In every region you can see different animals.     </a:t>
            </a:r>
            <a:endParaRPr lang="de-DE" sz="2800" dirty="0"/>
          </a:p>
        </p:txBody>
      </p:sp>
      <p:pic>
        <p:nvPicPr>
          <p:cNvPr id="45058" name="Picture 2" descr="Image result for ÎµÎ»Î»Î±Î´Î± Î¶ÏÎ±"/>
          <p:cNvPicPr>
            <a:picLocks noChangeAspect="1" noChangeArrowheads="1"/>
          </p:cNvPicPr>
          <p:nvPr/>
        </p:nvPicPr>
        <p:blipFill>
          <a:blip r:embed="rId2" cstate="print"/>
          <a:srcRect/>
          <a:stretch>
            <a:fillRect/>
          </a:stretch>
        </p:blipFill>
        <p:spPr bwMode="auto">
          <a:xfrm rot="21327198">
            <a:off x="5343048" y="1528518"/>
            <a:ext cx="3021207" cy="2546447"/>
          </a:xfrm>
          <a:prstGeom prst="rect">
            <a:avLst/>
          </a:prstGeom>
          <a:noFill/>
        </p:spPr>
      </p:pic>
      <p:pic>
        <p:nvPicPr>
          <p:cNvPr id="45060" name="Picture 4" descr="Image result for ÎµÎ»Î»Î±Î´Î± Î¶ÏÎ±"/>
          <p:cNvPicPr>
            <a:picLocks noChangeAspect="1" noChangeArrowheads="1"/>
          </p:cNvPicPr>
          <p:nvPr/>
        </p:nvPicPr>
        <p:blipFill>
          <a:blip r:embed="rId3" cstate="print"/>
          <a:srcRect/>
          <a:stretch>
            <a:fillRect/>
          </a:stretch>
        </p:blipFill>
        <p:spPr bwMode="auto">
          <a:xfrm rot="257066">
            <a:off x="4499305" y="4488345"/>
            <a:ext cx="3672408" cy="2046696"/>
          </a:xfrm>
          <a:prstGeom prst="rect">
            <a:avLst/>
          </a:prstGeom>
          <a:noFill/>
        </p:spPr>
      </p:pic>
    </p:spTree>
  </p:cSld>
  <p:clrMapOvr>
    <a:masterClrMapping/>
  </p:clrMapOvr>
  <p:transition spd="slow" advClick="0" advTm="7000">
    <p:cover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TotalTime>
  <Words>627</Words>
  <Application>Microsoft Office PowerPoint</Application>
  <PresentationFormat>Προβολή στην οθόνη (4:3)</PresentationFormat>
  <Paragraphs>69</Paragraphs>
  <Slides>20</Slides>
  <Notes>7</Notes>
  <HiddenSlides>0</HiddenSlides>
  <MMClips>1</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Hyperion</vt:lpstr>
      <vt:lpstr> “«I»dentity – «We»dentity :Living together in the 21st century Europe”</vt:lpstr>
      <vt:lpstr>Greece</vt:lpstr>
      <vt:lpstr>Ancient Greece</vt:lpstr>
      <vt:lpstr>Διαφάνεια 4</vt:lpstr>
      <vt:lpstr>The Language</vt:lpstr>
      <vt:lpstr>Διαφάνεια 6</vt:lpstr>
      <vt:lpstr>The Nature</vt:lpstr>
      <vt:lpstr>Διαφάνεια 8</vt:lpstr>
      <vt:lpstr>Wildlife</vt:lpstr>
      <vt:lpstr>Birds</vt:lpstr>
      <vt:lpstr>Underwater Life</vt:lpstr>
      <vt:lpstr>Διαφάνεια 12</vt:lpstr>
      <vt:lpstr>Agricultural Life</vt:lpstr>
      <vt:lpstr>Διαφάνεια 14</vt:lpstr>
      <vt:lpstr>Greek Cooking</vt:lpstr>
      <vt:lpstr>Διαφάνεια 16</vt:lpstr>
      <vt:lpstr>Poetry and Literature </vt:lpstr>
      <vt:lpstr>Διαφάνεια 18</vt:lpstr>
      <vt:lpstr>Greek Music</vt:lpstr>
      <vt:lpstr>Welcome to the  Music School of Tripoli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Greece</dc:title>
  <dc:creator>Metaxas</dc:creator>
  <cp:lastModifiedBy>User</cp:lastModifiedBy>
  <cp:revision>16</cp:revision>
  <dcterms:created xsi:type="dcterms:W3CDTF">2018-12-13T14:01:54Z</dcterms:created>
  <dcterms:modified xsi:type="dcterms:W3CDTF">2019-02-20T14:13:10Z</dcterms:modified>
</cp:coreProperties>
</file>