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sldIdLst>
    <p:sldId id="288" r:id="rId2"/>
    <p:sldId id="265" r:id="rId3"/>
    <p:sldId id="269" r:id="rId4"/>
    <p:sldId id="270" r:id="rId5"/>
    <p:sldId id="257" r:id="rId6"/>
    <p:sldId id="271" r:id="rId7"/>
    <p:sldId id="286" r:id="rId8"/>
    <p:sldId id="272" r:id="rId9"/>
    <p:sldId id="285" r:id="rId10"/>
    <p:sldId id="273" r:id="rId11"/>
    <p:sldId id="264" r:id="rId12"/>
    <p:sldId id="262" r:id="rId13"/>
    <p:sldId id="274" r:id="rId14"/>
    <p:sldId id="275" r:id="rId15"/>
    <p:sldId id="277" r:id="rId16"/>
    <p:sldId id="276" r:id="rId17"/>
    <p:sldId id="278" r:id="rId18"/>
    <p:sldId id="279" r:id="rId19"/>
    <p:sldId id="280" r:id="rId20"/>
    <p:sldId id="281" r:id="rId21"/>
    <p:sldId id="282" r:id="rId22"/>
    <p:sldId id="284"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19" autoAdjust="0"/>
  </p:normalViewPr>
  <p:slideViewPr>
    <p:cSldViewPr>
      <p:cViewPr varScale="1">
        <p:scale>
          <a:sx n="82" d="100"/>
          <a:sy n="82"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7454C-D218-435B-91B9-A3B34C6D3875}" type="datetimeFigureOut">
              <a:rPr lang="el-GR" smtClean="0"/>
              <a:pPr/>
              <a:t>9/4/2019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66B52-7C31-48E6-86E7-85B392CB244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9/4/2019</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eacea.ec.europa.eu/national-policies/eurydice/content/higher-education-33_e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www.minedu.gov.gr/" TargetMode="External"/><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hyperlink" Target="https://www.refugee.info/greece" TargetMode="Externa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hyperlink" Target="https://eacea.ec.europa.eu/national-policies/eurydice/content/early-childhood-education-and-care-33_en" TargetMode="External"/><Relationship Id="rId4" Type="http://schemas.openxmlformats.org/officeDocument/2006/relationships/hyperlink" Target="https://eacea.ec.europa.eu/national-policies/eurydice/content/primary-education-20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acea.ec.europa.eu/national-policies/eurydice/content/secondary-and-post-secondary-non-tertiary-education-20_en"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71480"/>
            <a:ext cx="8305800" cy="1143000"/>
          </a:xfrm>
        </p:spPr>
        <p:txBody>
          <a:bodyPr>
            <a:normAutofit fontScale="90000"/>
          </a:bodyPr>
          <a:lstStyle/>
          <a:p>
            <a:pPr algn="ctr"/>
            <a:r>
              <a:rPr lang="fr-CH" b="1" dirty="0" smtClean="0"/>
              <a:t>Erasmus+</a:t>
            </a:r>
            <a:br>
              <a:rPr lang="fr-CH" b="1" dirty="0" smtClean="0"/>
            </a:br>
            <a:endParaRPr lang="el-GR" dirty="0"/>
          </a:p>
        </p:txBody>
      </p:sp>
      <p:pic>
        <p:nvPicPr>
          <p:cNvPr id="1026" name="Picture 2" descr="C:\Users\user\Desktop\Erasmuς + IWE\φινλανδια\erasmus-plus-active-europe-300x160.jpg"/>
          <p:cNvPicPr>
            <a:picLocks noChangeAspect="1" noChangeArrowheads="1"/>
          </p:cNvPicPr>
          <p:nvPr/>
        </p:nvPicPr>
        <p:blipFill>
          <a:blip r:embed="rId2" cstate="print"/>
          <a:srcRect/>
          <a:stretch>
            <a:fillRect/>
          </a:stretch>
        </p:blipFill>
        <p:spPr bwMode="auto">
          <a:xfrm>
            <a:off x="142844" y="1285860"/>
            <a:ext cx="8905616" cy="5357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42910" y="571480"/>
            <a:ext cx="7786742" cy="6494085"/>
          </a:xfrm>
          <a:prstGeom prst="rect">
            <a:avLst/>
          </a:prstGeom>
        </p:spPr>
        <p:txBody>
          <a:bodyPr wrap="square">
            <a:spAutoFit/>
          </a:bodyPr>
          <a:lstStyle/>
          <a:p>
            <a:pPr algn="ctr"/>
            <a:r>
              <a:rPr lang="en-US" sz="2800" b="1" dirty="0" smtClean="0">
                <a:latin typeface="Times New Roman" pitchFamily="18" charset="0"/>
                <a:cs typeface="Times New Roman" pitchFamily="18" charset="0"/>
              </a:rPr>
              <a:t>3. Tertiary Education</a:t>
            </a:r>
            <a:r>
              <a:rPr lang="el-GR" sz="2800" b="1"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                                                       </a:t>
            </a:r>
            <a:endParaRPr lang="el-GR" sz="2400"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r>
              <a:rPr lang="en-US" dirty="0" smtClean="0">
                <a:solidFill>
                  <a:srgbClr val="FFFF00"/>
                </a:solidFill>
                <a:latin typeface="Times New Roman" pitchFamily="18" charset="0"/>
                <a:cs typeface="Times New Roman" pitchFamily="18" charset="0"/>
                <a:hlinkClick r:id="rId2"/>
              </a:rPr>
              <a:t>Higher education</a:t>
            </a:r>
            <a:r>
              <a:rPr lang="en-US"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the last level of the formal education system </a:t>
            </a:r>
            <a:r>
              <a:rPr lang="fr-FR" dirty="0" err="1" smtClean="0">
                <a:solidFill>
                  <a:srgbClr val="FFFF00"/>
                </a:solidFill>
                <a:latin typeface="Times New Roman" pitchFamily="18" charset="0"/>
                <a:cs typeface="Times New Roman" pitchFamily="18" charset="0"/>
              </a:rPr>
              <a:t>fro</a:t>
            </a:r>
            <a:r>
              <a:rPr lang="en-US" dirty="0" smtClean="0">
                <a:solidFill>
                  <a:srgbClr val="FFFF00"/>
                </a:solidFill>
                <a:latin typeface="Times New Roman" pitchFamily="18" charset="0"/>
                <a:cs typeface="Times New Roman" pitchFamily="18" charset="0"/>
              </a:rPr>
              <a:t>m</a:t>
            </a:r>
            <a:r>
              <a:rPr lang="fr-FR" dirty="0" smtClean="0">
                <a:solidFill>
                  <a:srgbClr val="FFFF00"/>
                </a:solidFill>
                <a:latin typeface="Times New Roman" pitchFamily="18" charset="0"/>
                <a:cs typeface="Times New Roman" pitchFamily="18" charset="0"/>
              </a:rPr>
              <a:t> the </a:t>
            </a:r>
            <a:r>
              <a:rPr lang="fr-FR" dirty="0" err="1" smtClean="0">
                <a:solidFill>
                  <a:srgbClr val="FFFF00"/>
                </a:solidFill>
                <a:latin typeface="Times New Roman" pitchFamily="18" charset="0"/>
                <a:cs typeface="Times New Roman" pitchFamily="18" charset="0"/>
              </a:rPr>
              <a:t>age</a:t>
            </a:r>
            <a:r>
              <a:rPr lang="fr-FR" dirty="0" smtClean="0">
                <a:solidFill>
                  <a:srgbClr val="FFFF00"/>
                </a:solidFill>
                <a:latin typeface="Times New Roman" pitchFamily="18" charset="0"/>
                <a:cs typeface="Times New Roman" pitchFamily="18" charset="0"/>
              </a:rPr>
              <a:t> of 18</a:t>
            </a:r>
            <a:r>
              <a:rPr lang="en-US"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Most undergraduate degree </a:t>
            </a:r>
            <a:r>
              <a:rPr lang="en-US" dirty="0" err="1" smtClean="0">
                <a:latin typeface="Times New Roman" pitchFamily="18" charset="0"/>
                <a:cs typeface="Times New Roman" pitchFamily="18" charset="0"/>
              </a:rPr>
              <a:t>programmes</a:t>
            </a:r>
            <a:r>
              <a:rPr lang="en-US" dirty="0" smtClean="0">
                <a:latin typeface="Times New Roman" pitchFamily="18" charset="0"/>
                <a:cs typeface="Times New Roman" pitchFamily="18" charset="0"/>
              </a:rPr>
              <a:t> take </a:t>
            </a:r>
            <a:r>
              <a:rPr lang="en-US" dirty="0" smtClean="0">
                <a:solidFill>
                  <a:srgbClr val="FFFF00"/>
                </a:solidFill>
                <a:latin typeface="Times New Roman" pitchFamily="18" charset="0"/>
                <a:cs typeface="Times New Roman" pitchFamily="18" charset="0"/>
              </a:rPr>
              <a:t>4 academic years </a:t>
            </a:r>
            <a:r>
              <a:rPr lang="en-US" dirty="0" smtClean="0">
                <a:latin typeface="Times New Roman" pitchFamily="18" charset="0"/>
                <a:cs typeface="Times New Roman" pitchFamily="18" charset="0"/>
              </a:rPr>
              <a:t>of full-time study.</a:t>
            </a:r>
          </a:p>
          <a:p>
            <a:r>
              <a:rPr lang="en-US" b="1" dirty="0" smtClean="0">
                <a:solidFill>
                  <a:srgbClr val="FFFF00"/>
                </a:solidFill>
                <a:latin typeface="Times New Roman" pitchFamily="18" charset="0"/>
                <a:cs typeface="Times New Roman" pitchFamily="18" charset="0"/>
              </a:rPr>
              <a:t>Postgraduate</a:t>
            </a:r>
            <a:r>
              <a:rPr lang="en-US" dirty="0" smtClean="0">
                <a:solidFill>
                  <a:srgbClr val="FFFF00"/>
                </a:solidFill>
                <a:latin typeface="Times New Roman" pitchFamily="18" charset="0"/>
                <a:cs typeface="Times New Roman" pitchFamily="18" charset="0"/>
              </a:rPr>
              <a:t> courses last from one to two years, while doctorates at least 3 years</a:t>
            </a:r>
            <a:r>
              <a:rPr lang="en-US" dirty="0" smtClean="0">
                <a:latin typeface="Times New Roman" pitchFamily="18" charset="0"/>
                <a:cs typeface="Times New Roman" pitchFamily="18" charset="0"/>
              </a:rPr>
              <a:t>.</a:t>
            </a:r>
            <a:r>
              <a:rPr lang="fr-CH" b="1" dirty="0" smtClean="0"/>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HE comprises:</a:t>
            </a:r>
          </a:p>
          <a:p>
            <a:endParaRPr lang="el-GR" b="1" dirty="0" smtClean="0">
              <a:latin typeface="Times New Roman" pitchFamily="18" charset="0"/>
              <a:cs typeface="Times New Roman" pitchFamily="18" charset="0"/>
            </a:endParaRPr>
          </a:p>
          <a:p>
            <a:r>
              <a:rPr lang="en-US" b="1" u="sng" dirty="0" smtClean="0">
                <a:solidFill>
                  <a:srgbClr val="FFFF00"/>
                </a:solidFill>
                <a:latin typeface="Times New Roman" pitchFamily="18" charset="0"/>
                <a:cs typeface="Times New Roman" pitchFamily="18" charset="0"/>
              </a:rPr>
              <a:t>The University Sector (</a:t>
            </a:r>
            <a:r>
              <a:rPr lang="en-US" b="1" u="sng" dirty="0" err="1" smtClean="0">
                <a:solidFill>
                  <a:srgbClr val="FFFF00"/>
                </a:solidFill>
                <a:latin typeface="Times New Roman" pitchFamily="18" charset="0"/>
                <a:cs typeface="Times New Roman" pitchFamily="18" charset="0"/>
              </a:rPr>
              <a:t>Panepistimio</a:t>
            </a:r>
            <a:r>
              <a:rPr lang="en-US" b="1" u="sng" dirty="0" smtClean="0">
                <a:solidFill>
                  <a:srgbClr val="FFFF00"/>
                </a:solidFill>
                <a:latin typeface="Times New Roman" pitchFamily="18" charset="0"/>
                <a:cs typeface="Times New Roman" pitchFamily="18" charset="0"/>
              </a:rPr>
              <a:t>)</a:t>
            </a:r>
            <a:r>
              <a:rPr lang="el-GR" b="1" u="sng" dirty="0" smtClean="0">
                <a:solidFill>
                  <a:srgbClr val="FFFF00"/>
                </a:solidFill>
                <a:latin typeface="Times New Roman" pitchFamily="18" charset="0"/>
                <a:cs typeface="Times New Roman" pitchFamily="18" charset="0"/>
              </a:rPr>
              <a:t>:</a:t>
            </a:r>
            <a:endParaRPr lang="en-US" b="1" u="sng" dirty="0" smtClean="0">
              <a:solidFill>
                <a:srgbClr val="FFFF00"/>
              </a:solidFill>
              <a:latin typeface="Times New Roman" pitchFamily="18" charset="0"/>
              <a:cs typeface="Times New Roman" pitchFamily="18" charset="0"/>
            </a:endParaRPr>
          </a:p>
          <a:p>
            <a:pPr>
              <a:buFont typeface="Arial" pitchFamily="34" charset="0"/>
              <a:buChar char="•"/>
            </a:pPr>
            <a:r>
              <a:rPr lang="en-US" dirty="0" smtClean="0">
                <a:solidFill>
                  <a:srgbClr val="FFFF00"/>
                </a:solidFill>
                <a:latin typeface="Times New Roman" pitchFamily="18" charset="0"/>
                <a:cs typeface="Times New Roman" pitchFamily="18" charset="0"/>
              </a:rPr>
              <a:t>Universities</a:t>
            </a:r>
          </a:p>
          <a:p>
            <a:pPr>
              <a:buFont typeface="Arial" pitchFamily="34" charset="0"/>
              <a:buChar char="•"/>
            </a:pPr>
            <a:r>
              <a:rPr lang="en-US" dirty="0" smtClean="0">
                <a:solidFill>
                  <a:srgbClr val="FFFF00"/>
                </a:solidFill>
                <a:latin typeface="Times New Roman" pitchFamily="18" charset="0"/>
                <a:cs typeface="Times New Roman" pitchFamily="18" charset="0"/>
              </a:rPr>
              <a:t>Polytechnics</a:t>
            </a:r>
          </a:p>
          <a:p>
            <a:pPr>
              <a:buFont typeface="Arial" pitchFamily="34" charset="0"/>
              <a:buChar char="•"/>
            </a:pPr>
            <a:r>
              <a:rPr lang="en-US" dirty="0" smtClean="0">
                <a:solidFill>
                  <a:srgbClr val="FFFF00"/>
                </a:solidFill>
                <a:latin typeface="Times New Roman" pitchFamily="18" charset="0"/>
                <a:cs typeface="Times New Roman" pitchFamily="18" charset="0"/>
              </a:rPr>
              <a:t>The School of Fine Arts.</a:t>
            </a:r>
            <a:endParaRPr lang="el-GR" dirty="0" smtClean="0">
              <a:solidFill>
                <a:srgbClr val="FFFF00"/>
              </a:solidFill>
              <a:latin typeface="Times New Roman" pitchFamily="18" charset="0"/>
              <a:cs typeface="Times New Roman" pitchFamily="18" charset="0"/>
            </a:endParaRPr>
          </a:p>
          <a:p>
            <a:pPr>
              <a:buFont typeface="Arial" pitchFamily="34" charset="0"/>
              <a:buChar char="•"/>
            </a:pPr>
            <a:endParaRPr lang="en-US" dirty="0" smtClean="0">
              <a:solidFill>
                <a:srgbClr val="FFFF00"/>
              </a:solidFill>
              <a:latin typeface="Times New Roman" pitchFamily="18" charset="0"/>
              <a:cs typeface="Times New Roman" pitchFamily="18" charset="0"/>
            </a:endParaRPr>
          </a:p>
          <a:p>
            <a:endParaRPr lang="el-GR" b="1" dirty="0" smtClean="0">
              <a:latin typeface="Times New Roman" pitchFamily="18" charset="0"/>
              <a:cs typeface="Times New Roman" pitchFamily="18" charset="0"/>
            </a:endParaRPr>
          </a:p>
          <a:p>
            <a:endParaRPr lang="el-GR" b="1" dirty="0" smtClean="0">
              <a:latin typeface="Times New Roman" pitchFamily="18" charset="0"/>
              <a:cs typeface="Times New Roman" pitchFamily="18" charset="0"/>
            </a:endParaRPr>
          </a:p>
          <a:p>
            <a:r>
              <a:rPr lang="en-US" b="1" u="sng" dirty="0" smtClean="0">
                <a:solidFill>
                  <a:srgbClr val="FFFF00"/>
                </a:solidFill>
                <a:latin typeface="Times New Roman" pitchFamily="18" charset="0"/>
                <a:cs typeface="Times New Roman" pitchFamily="18" charset="0"/>
              </a:rPr>
              <a:t>The Technological sector</a:t>
            </a:r>
          </a:p>
          <a:p>
            <a:pPr>
              <a:buFont typeface="Arial" pitchFamily="34" charset="0"/>
              <a:buChar char="•"/>
            </a:pPr>
            <a:r>
              <a:rPr lang="en-US" dirty="0" smtClean="0">
                <a:solidFill>
                  <a:srgbClr val="FFFF00"/>
                </a:solidFill>
                <a:latin typeface="Times New Roman" pitchFamily="18" charset="0"/>
                <a:cs typeface="Times New Roman" pitchFamily="18" charset="0"/>
              </a:rPr>
              <a:t>Technological Education Institutions (</a:t>
            </a:r>
            <a:r>
              <a:rPr lang="en-US" i="1" dirty="0" err="1" smtClean="0">
                <a:latin typeface="Times New Roman" pitchFamily="18" charset="0"/>
                <a:cs typeface="Times New Roman" pitchFamily="18" charset="0"/>
              </a:rPr>
              <a:t>Technologika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Ekpaideftika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Idrymata</a:t>
            </a:r>
            <a:r>
              <a:rPr lang="en-US" dirty="0" smtClean="0">
                <a:latin typeface="Times New Roman" pitchFamily="18" charset="0"/>
                <a:cs typeface="Times New Roman" pitchFamily="18" charset="0"/>
              </a:rPr>
              <a:t>)</a:t>
            </a:r>
          </a:p>
          <a:p>
            <a:pPr>
              <a:buFont typeface="Arial" pitchFamily="34" charset="0"/>
              <a:buChar char="•"/>
            </a:pPr>
            <a:r>
              <a:rPr lang="en-US" dirty="0" smtClean="0">
                <a:solidFill>
                  <a:srgbClr val="FFFF00"/>
                </a:solidFill>
                <a:latin typeface="Times New Roman" pitchFamily="18" charset="0"/>
                <a:cs typeface="Times New Roman" pitchFamily="18" charset="0"/>
              </a:rPr>
              <a:t>The School of Pedagogical and Technological Education (ASPETE).</a:t>
            </a:r>
            <a:r>
              <a:rPr lang="fr-CH" b="1" dirty="0" smtClean="0">
                <a:solidFill>
                  <a:srgbClr val="FFFF00"/>
                </a:solidFill>
              </a:rPr>
              <a:t> </a:t>
            </a:r>
            <a:endParaRPr lang="el-GR" b="1" dirty="0" smtClean="0">
              <a:solidFill>
                <a:srgbClr val="FFFF00"/>
              </a:solidFill>
            </a:endParaRPr>
          </a:p>
          <a:p>
            <a:pPr>
              <a:buFont typeface="Arial" pitchFamily="34" charset="0"/>
              <a:buChar char="•"/>
            </a:pPr>
            <a:r>
              <a:rPr lang="fr-CH" dirty="0" err="1" smtClean="0">
                <a:solidFill>
                  <a:srgbClr val="FFFF00"/>
                </a:solidFill>
                <a:latin typeface="Times New Roman" pitchFamily="18" charset="0"/>
                <a:cs typeface="Times New Roman" pitchFamily="18" charset="0"/>
              </a:rPr>
              <a:t>School</a:t>
            </a:r>
            <a:r>
              <a:rPr lang="fr-CH" dirty="0" smtClean="0">
                <a:solidFill>
                  <a:srgbClr val="FFFF00"/>
                </a:solidFill>
                <a:latin typeface="Times New Roman" pitchFamily="18" charset="0"/>
                <a:cs typeface="Times New Roman" pitchFamily="18" charset="0"/>
              </a:rPr>
              <a:t> of Fine Arts </a:t>
            </a:r>
            <a:r>
              <a:rPr lang="fr-CH" dirty="0" err="1" smtClean="0">
                <a:latin typeface="Times New Roman" pitchFamily="18" charset="0"/>
                <a:cs typeface="Times New Roman" pitchFamily="18" charset="0"/>
              </a:rPr>
              <a:t>Scholi</a:t>
            </a:r>
            <a:r>
              <a:rPr lang="fr-CH" dirty="0" smtClean="0">
                <a:latin typeface="Times New Roman" pitchFamily="18" charset="0"/>
                <a:cs typeface="Times New Roman" pitchFamily="18" charset="0"/>
              </a:rPr>
              <a:t> </a:t>
            </a:r>
            <a:r>
              <a:rPr lang="fr-CH" dirty="0" err="1" smtClean="0">
                <a:latin typeface="Times New Roman" pitchFamily="18" charset="0"/>
                <a:cs typeface="Times New Roman" pitchFamily="18" charset="0"/>
              </a:rPr>
              <a:t>Kalon</a:t>
            </a:r>
            <a:r>
              <a:rPr lang="fr-CH" dirty="0" smtClean="0">
                <a:latin typeface="Times New Roman" pitchFamily="18" charset="0"/>
                <a:cs typeface="Times New Roman" pitchFamily="18" charset="0"/>
              </a:rPr>
              <a:t> </a:t>
            </a:r>
            <a:r>
              <a:rPr lang="fr-CH" dirty="0" err="1" smtClean="0">
                <a:latin typeface="Times New Roman" pitchFamily="18" charset="0"/>
                <a:cs typeface="Times New Roman" pitchFamily="18" charset="0"/>
              </a:rPr>
              <a:t>Technon</a:t>
            </a:r>
            <a:endParaRPr lang="fr-CH"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pPr>
              <a:buFont typeface="Arial" pitchFamily="34" charset="0"/>
              <a:buChar char="•"/>
            </a:pPr>
            <a:endParaRPr lang="en-US" dirty="0">
              <a:latin typeface="Times New Roman" pitchFamily="18" charset="0"/>
              <a:cs typeface="Times New Roman" pitchFamily="18" charset="0"/>
            </a:endParaRPr>
          </a:p>
        </p:txBody>
      </p:sp>
      <p:sp>
        <p:nvSpPr>
          <p:cNvPr id="8" name="7 - Ορθογώνιο"/>
          <p:cNvSpPr/>
          <p:nvPr/>
        </p:nvSpPr>
        <p:spPr>
          <a:xfrm>
            <a:off x="642910" y="4572008"/>
            <a:ext cx="7724802" cy="369332"/>
          </a:xfrm>
          <a:prstGeom prst="rect">
            <a:avLst/>
          </a:prstGeom>
        </p:spPr>
        <p:txBody>
          <a:bodyPr wrap="square">
            <a:spAutoFit/>
          </a:bodyPr>
          <a:lstStyle/>
          <a:p>
            <a:pPr lvl="0">
              <a:buFont typeface="Arial" pitchFamily="34" charset="0"/>
              <a:buChar char="•"/>
            </a:pPr>
            <a:r>
              <a:rPr lang="fr-CH" dirty="0" err="1" smtClean="0">
                <a:solidFill>
                  <a:srgbClr val="FFFF00"/>
                </a:solidFill>
                <a:latin typeface="Times New Roman" pitchFamily="18" charset="0"/>
                <a:cs typeface="Times New Roman" pitchFamily="18" charset="0"/>
              </a:rPr>
              <a:t>Hellenic</a:t>
            </a:r>
            <a:r>
              <a:rPr lang="fr-CH" dirty="0" smtClean="0">
                <a:solidFill>
                  <a:srgbClr val="FFFF00"/>
                </a:solidFill>
                <a:latin typeface="Times New Roman" pitchFamily="18" charset="0"/>
                <a:cs typeface="Times New Roman" pitchFamily="18" charset="0"/>
              </a:rPr>
              <a:t> Open </a:t>
            </a:r>
            <a:r>
              <a:rPr lang="fr-CH" dirty="0" err="1" smtClean="0">
                <a:solidFill>
                  <a:srgbClr val="FFFF00"/>
                </a:solidFill>
                <a:latin typeface="Times New Roman" pitchFamily="18" charset="0"/>
                <a:cs typeface="Times New Roman" pitchFamily="18" charset="0"/>
              </a:rPr>
              <a:t>University</a:t>
            </a:r>
            <a:r>
              <a:rPr lang="fr-CH" dirty="0" smtClean="0">
                <a:solidFill>
                  <a:srgbClr val="FFFF00"/>
                </a:solidFill>
                <a:latin typeface="Times New Roman" pitchFamily="18" charset="0"/>
                <a:cs typeface="Times New Roman" pitchFamily="18" charset="0"/>
              </a:rPr>
              <a:t> </a:t>
            </a:r>
            <a:r>
              <a:rPr lang="fr-CH" dirty="0" err="1" smtClean="0">
                <a:latin typeface="Times New Roman" pitchFamily="18" charset="0"/>
                <a:cs typeface="Times New Roman" pitchFamily="18" charset="0"/>
              </a:rPr>
              <a:t>Elliniko</a:t>
            </a:r>
            <a:r>
              <a:rPr lang="fr-CH" dirty="0" smtClean="0">
                <a:latin typeface="Times New Roman" pitchFamily="18" charset="0"/>
                <a:cs typeface="Times New Roman" pitchFamily="18" charset="0"/>
              </a:rPr>
              <a:t> </a:t>
            </a:r>
            <a:r>
              <a:rPr lang="fr-CH" dirty="0" err="1" smtClean="0">
                <a:latin typeface="Times New Roman" pitchFamily="18" charset="0"/>
                <a:cs typeface="Times New Roman" pitchFamily="18" charset="0"/>
              </a:rPr>
              <a:t>Anichto</a:t>
            </a:r>
            <a:r>
              <a:rPr lang="fr-CH" dirty="0" smtClean="0">
                <a:latin typeface="Times New Roman" pitchFamily="18" charset="0"/>
                <a:cs typeface="Times New Roman" pitchFamily="18" charset="0"/>
              </a:rPr>
              <a:t> </a:t>
            </a:r>
            <a:r>
              <a:rPr lang="fr-CH" dirty="0" err="1" smtClean="0">
                <a:latin typeface="Times New Roman" pitchFamily="18" charset="0"/>
                <a:cs typeface="Times New Roman" pitchFamily="18" charset="0"/>
              </a:rPr>
              <a:t>Panepistimio</a:t>
            </a:r>
            <a:endParaRPr lang="fr-CH" dirty="0" smtClean="0">
              <a:latin typeface="Times New Roman" pitchFamily="18" charset="0"/>
              <a:cs typeface="Times New Roman" pitchFamily="18" charset="0"/>
            </a:endParaRPr>
          </a:p>
        </p:txBody>
      </p:sp>
      <p:sp>
        <p:nvSpPr>
          <p:cNvPr id="4" name="3 - Γελαστό πρόσωπο"/>
          <p:cNvSpPr/>
          <p:nvPr/>
        </p:nvSpPr>
        <p:spPr>
          <a:xfrm>
            <a:off x="7929586" y="1214422"/>
            <a:ext cx="485772" cy="41433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ιζόντιος πάπυρος"/>
          <p:cNvSpPr/>
          <p:nvPr/>
        </p:nvSpPr>
        <p:spPr>
          <a:xfrm>
            <a:off x="5643570" y="1071546"/>
            <a:ext cx="2143140" cy="6429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5572132" y="1214422"/>
            <a:ext cx="1857388"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    Look 4 studies</a:t>
            </a:r>
            <a:endParaRPr lang="el-GR"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57224" y="428604"/>
            <a:ext cx="721517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sng" strike="noStrike" cap="none" normalizeH="0" baseline="0" dirty="0" err="1" smtClean="0">
                <a:ln>
                  <a:noFill/>
                </a:ln>
                <a:solidFill>
                  <a:schemeClr val="tx1"/>
                </a:solidFill>
                <a:effectLst/>
                <a:latin typeface="Times New Roman" pitchFamily="18" charset="0"/>
                <a:cs typeface="Times New Roman" pitchFamily="18" charset="0"/>
              </a:rPr>
              <a:t>Tertiary</a:t>
            </a:r>
            <a:r>
              <a:rPr kumimoji="0" lang="el-GR" sz="28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el-GR" sz="2800" b="1" i="0" u="sng" strike="noStrike" cap="none" normalizeH="0" baseline="0" dirty="0" err="1" smtClean="0">
                <a:ln>
                  <a:noFill/>
                </a:ln>
                <a:solidFill>
                  <a:schemeClr val="tx1"/>
                </a:solidFill>
                <a:effectLst/>
                <a:latin typeface="Times New Roman" pitchFamily="18" charset="0"/>
                <a:cs typeface="Times New Roman" pitchFamily="18" charset="0"/>
              </a:rPr>
              <a:t>Education</a:t>
            </a:r>
            <a:endParaRPr kumimoji="0" lang="el-GR" sz="28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l-GR" b="0" i="0" u="none" strike="noStrike" cap="none" normalizeH="0" baseline="0" dirty="0" smtClean="0">
                <a:ln>
                  <a:noFill/>
                </a:ln>
                <a:solidFill>
                  <a:schemeClr val="tx1"/>
                </a:solidFill>
                <a:effectLst/>
                <a:latin typeface="Times New Roman" pitchFamily="18" charset="0"/>
                <a:cs typeface="Times New Roman" pitchFamily="18" charset="0"/>
              </a:rPr>
            </a:br>
            <a:r>
              <a:rPr kumimoji="0" lang="el-GR" b="0" i="0" u="none" strike="noStrike" cap="none" normalizeH="0" baseline="0" dirty="0" err="1" smtClean="0">
                <a:ln>
                  <a:noFill/>
                </a:ln>
                <a:solidFill>
                  <a:srgbClr val="FFFF00"/>
                </a:solidFill>
                <a:effectLst/>
                <a:latin typeface="Times New Roman" pitchFamily="18" charset="0"/>
                <a:cs typeface="Times New Roman" pitchFamily="18" charset="0"/>
              </a:rPr>
              <a:t>National</a:t>
            </a:r>
            <a:r>
              <a:rPr kumimoji="0" lang="el-GR" b="0" i="0" u="none" strike="noStrike" cap="none" normalizeH="0" baseline="0" dirty="0" smtClean="0">
                <a:ln>
                  <a:noFill/>
                </a:ln>
                <a:solidFill>
                  <a:srgbClr val="FFFF00"/>
                </a:solidFill>
                <a:effectLst/>
                <a:latin typeface="Times New Roman" pitchFamily="18" charset="0"/>
                <a:cs typeface="Times New Roman" pitchFamily="18" charset="0"/>
              </a:rPr>
              <a:t> and </a:t>
            </a:r>
            <a:r>
              <a:rPr kumimoji="0" lang="el-GR" b="0" i="0" u="none" strike="noStrike" cap="none" normalizeH="0" baseline="0" dirty="0" err="1" smtClean="0">
                <a:ln>
                  <a:noFill/>
                </a:ln>
                <a:solidFill>
                  <a:srgbClr val="FFFF00"/>
                </a:solidFill>
                <a:effectLst/>
                <a:latin typeface="Times New Roman" pitchFamily="18" charset="0"/>
                <a:cs typeface="Times New Roman" pitchFamily="18" charset="0"/>
              </a:rPr>
              <a:t>Kapodistrian</a:t>
            </a:r>
            <a:r>
              <a:rPr kumimoji="0" lang="el-GR"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l-GR" b="0" i="0" u="none" strike="noStrike" cap="none" normalizeH="0" baseline="0" dirty="0" err="1" smtClean="0">
                <a:ln>
                  <a:noFill/>
                </a:ln>
                <a:solidFill>
                  <a:srgbClr val="FFFF00"/>
                </a:solidFill>
                <a:effectLst/>
                <a:latin typeface="Times New Roman" pitchFamily="18" charset="0"/>
                <a:cs typeface="Times New Roman" pitchFamily="18" charset="0"/>
              </a:rPr>
              <a:t>University</a:t>
            </a:r>
            <a:r>
              <a:rPr kumimoji="0" lang="el-GR" b="0" i="0" u="none" strike="noStrike" cap="none" normalizeH="0" baseline="0" dirty="0" smtClean="0">
                <a:ln>
                  <a:noFill/>
                </a:ln>
                <a:solidFill>
                  <a:srgbClr val="FFFF00"/>
                </a:solidFill>
                <a:effectLst/>
                <a:latin typeface="Times New Roman" pitchFamily="18" charset="0"/>
                <a:cs typeface="Times New Roman" pitchFamily="18" charset="0"/>
              </a:rPr>
              <a:t> of </a:t>
            </a:r>
            <a:r>
              <a:rPr kumimoji="0" lang="el-GR" b="0" i="0" u="none" strike="noStrike" cap="none" normalizeH="0" baseline="0" dirty="0" err="1" smtClean="0">
                <a:ln>
                  <a:noFill/>
                </a:ln>
                <a:solidFill>
                  <a:srgbClr val="FFFF00"/>
                </a:solidFill>
                <a:effectLst/>
                <a:latin typeface="Times New Roman" pitchFamily="18" charset="0"/>
                <a:cs typeface="Times New Roman" pitchFamily="18" charset="0"/>
              </a:rPr>
              <a:t>Athens</a:t>
            </a:r>
            <a:r>
              <a:rPr kumimoji="0" lang="el-GR"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l-GR" b="0" i="0" u="none" strike="noStrike" cap="none" normalizeH="0" baseline="0" dirty="0" err="1" smtClean="0">
                <a:ln>
                  <a:noFill/>
                </a:ln>
                <a:solidFill>
                  <a:srgbClr val="FFFF00"/>
                </a:solidFill>
                <a:effectLst/>
                <a:latin typeface="Times New Roman" pitchFamily="18" charset="0"/>
                <a:cs typeface="Times New Roman" pitchFamily="18" charset="0"/>
              </a:rPr>
              <a:t>Athens</a:t>
            </a:r>
            <a:r>
              <a:rPr kumimoji="0" lang="el-GR"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l-GR" b="0" i="0" u="none" strike="noStrike" cap="none" normalizeH="0" baseline="0" dirty="0" err="1" smtClean="0">
                <a:ln>
                  <a:noFill/>
                </a:ln>
                <a:solidFill>
                  <a:srgbClr val="FFFF00"/>
                </a:solidFill>
                <a:effectLst/>
                <a:latin typeface="Times New Roman" pitchFamily="18" charset="0"/>
                <a:cs typeface="Times New Roman" pitchFamily="18" charset="0"/>
              </a:rPr>
              <a:t>University</a:t>
            </a:r>
            <a:r>
              <a:rPr kumimoji="0" lang="el-GR" b="0" i="0" u="none" strike="noStrike" cap="none" normalizeH="0" baseline="0" dirty="0" smtClean="0">
                <a:ln>
                  <a:noFill/>
                </a:ln>
                <a:solidFill>
                  <a:srgbClr val="FFFF00"/>
                </a:solidFill>
                <a:effectLst/>
                <a:latin typeface="Times New Roman" pitchFamily="18" charset="0"/>
                <a:cs typeface="Times New Roman" pitchFamily="18" charset="0"/>
              </a:rPr>
              <a:t>) 1836</a:t>
            </a:r>
          </a:p>
        </p:txBody>
      </p:sp>
      <p:pic>
        <p:nvPicPr>
          <p:cNvPr id="1026" name="Picture 2" descr="Greek Education"/>
          <p:cNvPicPr>
            <a:picLocks noChangeAspect="1" noChangeArrowheads="1"/>
          </p:cNvPicPr>
          <p:nvPr/>
        </p:nvPicPr>
        <p:blipFill>
          <a:blip r:embed="rId2" cstate="print"/>
          <a:srcRect/>
          <a:stretch>
            <a:fillRect/>
          </a:stretch>
        </p:blipFill>
        <p:spPr bwMode="auto">
          <a:xfrm>
            <a:off x="785786" y="1928802"/>
            <a:ext cx="7608808" cy="45005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285992"/>
            <a:ext cx="8229600" cy="1143000"/>
          </a:xfrm>
        </p:spPr>
        <p:txBody>
          <a:bodyPr>
            <a:normAutofit fontScale="90000"/>
          </a:bodyPr>
          <a:lstStyle/>
          <a:p>
            <a:pPr algn="ctr"/>
            <a:r>
              <a:rPr lang="en-US" sz="2700" b="1" u="sng" dirty="0" smtClean="0">
                <a:latin typeface="Times New Roman" pitchFamily="18" charset="0"/>
                <a:cs typeface="Times New Roman" pitchFamily="18" charset="0"/>
              </a:rPr>
              <a:t>Lifelong Learning</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Lifelong Learning in Greece takes place in </a:t>
            </a:r>
            <a:r>
              <a:rPr lang="en-US" sz="2000" dirty="0" smtClean="0">
                <a:solidFill>
                  <a:srgbClr val="FFFF00"/>
                </a:solidFill>
                <a:latin typeface="Times New Roman" pitchFamily="18" charset="0"/>
                <a:cs typeface="Times New Roman" pitchFamily="18" charset="0"/>
              </a:rPr>
              <a:t>Lifelong Learning centers </a:t>
            </a:r>
            <a:r>
              <a:rPr lang="en-US" sz="2000" dirty="0" smtClean="0">
                <a:latin typeface="Times New Roman" pitchFamily="18" charset="0"/>
                <a:cs typeface="Times New Roman" pitchFamily="18" charset="0"/>
              </a:rPr>
              <a:t>which are usually supervised by Municipality services. </a:t>
            </a:r>
            <a:r>
              <a:rPr lang="en-US" sz="2000" dirty="0" smtClean="0">
                <a:solidFill>
                  <a:srgbClr val="FFFF00"/>
                </a:solidFill>
                <a:latin typeface="Times New Roman" pitchFamily="18" charset="0"/>
                <a:cs typeface="Times New Roman" pitchFamily="18" charset="0"/>
              </a:rPr>
              <a:t>These centers offer a variety of courses</a:t>
            </a:r>
            <a:r>
              <a:rPr lang="en-US" sz="2000" dirty="0" smtClean="0">
                <a:latin typeface="Times New Roman" pitchFamily="18" charset="0"/>
                <a:cs typeface="Times New Roman" pitchFamily="18" charset="0"/>
              </a:rPr>
              <a:t>, aiming at both formal and informal education. On the other hand, Vocational Training Institutes and Vocational Training Schools often adapt their curriculum to suit the needs of their adult students and of the labor market. Finally, Second Chance Adult Education Schools cater for those students who have dropped out of school at some point in their life, but wish to continue with their studies at a later date.</a:t>
            </a:r>
            <a:r>
              <a:rPr lang="en-US" dirty="0" smtClean="0"/>
              <a:t/>
            </a:r>
            <a:br>
              <a:rPr lang="en-US" dirty="0" smtClean="0"/>
            </a:br>
            <a:endParaRPr lang="el-GR" dirty="0"/>
          </a:p>
        </p:txBody>
      </p:sp>
      <p:sp>
        <p:nvSpPr>
          <p:cNvPr id="3" name="2 - Ορθογώνιο"/>
          <p:cNvSpPr/>
          <p:nvPr/>
        </p:nvSpPr>
        <p:spPr>
          <a:xfrm>
            <a:off x="428596" y="2928934"/>
            <a:ext cx="5500726" cy="3693319"/>
          </a:xfrm>
          <a:prstGeom prst="rect">
            <a:avLst/>
          </a:prstGeom>
        </p:spPr>
        <p:txBody>
          <a:bodyPr wrap="square">
            <a:spAutoFit/>
          </a:bodyPr>
          <a:lstStyle/>
          <a:p>
            <a:r>
              <a:rPr lang="fr-CH" b="1" u="sng" dirty="0" err="1" smtClean="0">
                <a:solidFill>
                  <a:srgbClr val="FFFF00"/>
                </a:solidFill>
              </a:rPr>
              <a:t>Lifelong</a:t>
            </a:r>
            <a:r>
              <a:rPr lang="fr-CH" b="1" u="sng" dirty="0" smtClean="0">
                <a:solidFill>
                  <a:srgbClr val="FFFF00"/>
                </a:solidFill>
              </a:rPr>
              <a:t> Learning</a:t>
            </a:r>
            <a:endParaRPr lang="el-GR" b="1" u="sng" dirty="0" smtClean="0">
              <a:solidFill>
                <a:srgbClr val="FFFF00"/>
              </a:solidFill>
            </a:endParaRPr>
          </a:p>
          <a:p>
            <a:endParaRPr lang="fr-CH" b="1" u="sng" dirty="0" smtClean="0"/>
          </a:p>
          <a:p>
            <a:pPr>
              <a:buFont typeface="Arial" pitchFamily="34" charset="0"/>
              <a:buChar char="•"/>
            </a:pPr>
            <a:r>
              <a:rPr lang="fr-CH" b="1" dirty="0" err="1" smtClean="0">
                <a:solidFill>
                  <a:srgbClr val="FFFF00"/>
                </a:solidFill>
              </a:rPr>
              <a:t>Lifelong</a:t>
            </a:r>
            <a:r>
              <a:rPr lang="fr-CH" b="1" dirty="0" smtClean="0">
                <a:solidFill>
                  <a:srgbClr val="FFFF00"/>
                </a:solidFill>
              </a:rPr>
              <a:t> Learning </a:t>
            </a:r>
            <a:r>
              <a:rPr lang="fr-CH" b="1" dirty="0" err="1" smtClean="0">
                <a:solidFill>
                  <a:srgbClr val="FFFF00"/>
                </a:solidFill>
              </a:rPr>
              <a:t>Centers</a:t>
            </a:r>
            <a:r>
              <a:rPr lang="fr-CH" dirty="0" smtClean="0">
                <a:solidFill>
                  <a:srgbClr val="FFFF00"/>
                </a:solidFill>
              </a:rPr>
              <a:t> </a:t>
            </a:r>
            <a:r>
              <a:rPr lang="fr-CH" dirty="0" err="1" smtClean="0"/>
              <a:t>Kentra</a:t>
            </a:r>
            <a:r>
              <a:rPr lang="fr-CH" dirty="0" smtClean="0"/>
              <a:t> Dia </a:t>
            </a:r>
            <a:r>
              <a:rPr lang="fr-CH" dirty="0" err="1" smtClean="0"/>
              <a:t>Viou</a:t>
            </a:r>
            <a:r>
              <a:rPr lang="fr-CH" dirty="0" smtClean="0"/>
              <a:t> </a:t>
            </a:r>
            <a:r>
              <a:rPr lang="fr-CH" dirty="0" err="1" smtClean="0"/>
              <a:t>Mathisis</a:t>
            </a:r>
            <a:endParaRPr lang="fr-CH" dirty="0" smtClean="0"/>
          </a:p>
          <a:p>
            <a:pPr>
              <a:buFont typeface="Arial" pitchFamily="34" charset="0"/>
              <a:buChar char="•"/>
            </a:pPr>
            <a:r>
              <a:rPr lang="fr-CH" b="1" dirty="0" smtClean="0">
                <a:solidFill>
                  <a:srgbClr val="FFFF00"/>
                </a:solidFill>
              </a:rPr>
              <a:t>Second Chance </a:t>
            </a:r>
            <a:r>
              <a:rPr lang="fr-CH" b="1" dirty="0" err="1" smtClean="0">
                <a:solidFill>
                  <a:srgbClr val="FFFF00"/>
                </a:solidFill>
              </a:rPr>
              <a:t>Adult</a:t>
            </a:r>
            <a:r>
              <a:rPr lang="fr-CH" b="1" dirty="0" smtClean="0">
                <a:solidFill>
                  <a:srgbClr val="FFFF00"/>
                </a:solidFill>
              </a:rPr>
              <a:t> Education </a:t>
            </a:r>
            <a:r>
              <a:rPr lang="fr-CH" b="1" dirty="0" err="1" smtClean="0">
                <a:solidFill>
                  <a:srgbClr val="FFFF00"/>
                </a:solidFill>
              </a:rPr>
              <a:t>School</a:t>
            </a:r>
            <a:r>
              <a:rPr lang="fr-CH" dirty="0" smtClean="0">
                <a:solidFill>
                  <a:srgbClr val="FFFF00"/>
                </a:solidFill>
              </a:rPr>
              <a:t> </a:t>
            </a:r>
            <a:r>
              <a:rPr lang="fr-CH" dirty="0" err="1" smtClean="0"/>
              <a:t>Scholio</a:t>
            </a:r>
            <a:r>
              <a:rPr lang="fr-CH" dirty="0" smtClean="0"/>
              <a:t> </a:t>
            </a:r>
            <a:r>
              <a:rPr lang="fr-CH" dirty="0" err="1" smtClean="0"/>
              <a:t>Defteris</a:t>
            </a:r>
            <a:r>
              <a:rPr lang="fr-CH" dirty="0" smtClean="0"/>
              <a:t> </a:t>
            </a:r>
            <a:r>
              <a:rPr lang="fr-CH" dirty="0" err="1" smtClean="0"/>
              <a:t>Efkerias</a:t>
            </a:r>
            <a:endParaRPr lang="fr-CH" dirty="0" smtClean="0"/>
          </a:p>
          <a:p>
            <a:r>
              <a:rPr lang="fr-CH" dirty="0" smtClean="0"/>
              <a:t> </a:t>
            </a:r>
            <a:endParaRPr lang="el-GR" dirty="0" smtClean="0"/>
          </a:p>
          <a:p>
            <a:r>
              <a:rPr lang="fr-CH" b="1" u="sng" dirty="0" smtClean="0">
                <a:solidFill>
                  <a:srgbClr val="FFFF00"/>
                </a:solidFill>
              </a:rPr>
              <a:t>VOCATIONAL EDUCATION</a:t>
            </a:r>
            <a:endParaRPr lang="el-GR" b="1" u="sng" dirty="0" smtClean="0">
              <a:solidFill>
                <a:srgbClr val="FFFF00"/>
              </a:solidFill>
            </a:endParaRPr>
          </a:p>
          <a:p>
            <a:endParaRPr lang="fr-CH" b="1" u="sng" dirty="0" smtClean="0"/>
          </a:p>
          <a:p>
            <a:pPr>
              <a:buFont typeface="Arial" pitchFamily="34" charset="0"/>
              <a:buChar char="•"/>
            </a:pPr>
            <a:r>
              <a:rPr lang="fr-CH" b="1" dirty="0" err="1" smtClean="0">
                <a:solidFill>
                  <a:srgbClr val="FFFF00"/>
                </a:solidFill>
              </a:rPr>
              <a:t>Vocational</a:t>
            </a:r>
            <a:r>
              <a:rPr lang="fr-CH" b="1" dirty="0" smtClean="0">
                <a:solidFill>
                  <a:srgbClr val="FFFF00"/>
                </a:solidFill>
              </a:rPr>
              <a:t> Training </a:t>
            </a:r>
            <a:r>
              <a:rPr lang="fr-CH" b="1" dirty="0" err="1" smtClean="0">
                <a:solidFill>
                  <a:srgbClr val="FFFF00"/>
                </a:solidFill>
              </a:rPr>
              <a:t>Schools</a:t>
            </a:r>
            <a:r>
              <a:rPr lang="fr-CH" dirty="0" smtClean="0">
                <a:solidFill>
                  <a:srgbClr val="FFFF00"/>
                </a:solidFill>
              </a:rPr>
              <a:t> </a:t>
            </a:r>
            <a:r>
              <a:rPr lang="fr-CH" dirty="0" err="1" smtClean="0"/>
              <a:t>Scholi</a:t>
            </a:r>
            <a:r>
              <a:rPr lang="fr-CH" dirty="0" smtClean="0"/>
              <a:t> </a:t>
            </a:r>
            <a:r>
              <a:rPr lang="fr-CH" dirty="0" err="1" smtClean="0"/>
              <a:t>Epagelmatikis</a:t>
            </a:r>
            <a:r>
              <a:rPr lang="fr-CH" dirty="0" smtClean="0"/>
              <a:t> </a:t>
            </a:r>
            <a:r>
              <a:rPr lang="fr-CH" dirty="0" err="1" smtClean="0"/>
              <a:t>Katartisis</a:t>
            </a:r>
            <a:endParaRPr lang="fr-CH" dirty="0" smtClean="0"/>
          </a:p>
          <a:p>
            <a:pPr>
              <a:buFont typeface="Arial" pitchFamily="34" charset="0"/>
              <a:buChar char="•"/>
            </a:pPr>
            <a:r>
              <a:rPr lang="fr-CH" b="1" dirty="0" err="1" smtClean="0">
                <a:solidFill>
                  <a:srgbClr val="FFFF00"/>
                </a:solidFill>
              </a:rPr>
              <a:t>Vocational</a:t>
            </a:r>
            <a:r>
              <a:rPr lang="fr-CH" b="1" dirty="0" smtClean="0">
                <a:solidFill>
                  <a:srgbClr val="FFFF00"/>
                </a:solidFill>
              </a:rPr>
              <a:t> Training Institutes</a:t>
            </a:r>
            <a:r>
              <a:rPr lang="fr-CH" dirty="0" smtClean="0">
                <a:solidFill>
                  <a:srgbClr val="FFFF00"/>
                </a:solidFill>
              </a:rPr>
              <a:t> </a:t>
            </a:r>
            <a:r>
              <a:rPr lang="fr-CH" dirty="0" err="1" smtClean="0"/>
              <a:t>Institouta</a:t>
            </a:r>
            <a:r>
              <a:rPr lang="fr-CH" dirty="0" smtClean="0"/>
              <a:t> </a:t>
            </a:r>
            <a:r>
              <a:rPr lang="fr-CH" dirty="0" err="1" smtClean="0"/>
              <a:t>Epagelmatikis</a:t>
            </a:r>
            <a:r>
              <a:rPr lang="fr-CH" dirty="0" smtClean="0"/>
              <a:t> </a:t>
            </a:r>
            <a:r>
              <a:rPr lang="fr-CH" dirty="0" err="1" smtClean="0"/>
              <a:t>Katartisis</a:t>
            </a:r>
            <a:endParaRPr lang="fr-CH" dirty="0"/>
          </a:p>
        </p:txBody>
      </p:sp>
      <p:pic>
        <p:nvPicPr>
          <p:cNvPr id="6146" name="Picture 2" descr="C:\Users\user\Desktop\Erasmuς + IWE\φινλανδια\FullSizeRender-3.jpg"/>
          <p:cNvPicPr>
            <a:picLocks noChangeAspect="1" noChangeArrowheads="1"/>
          </p:cNvPicPr>
          <p:nvPr/>
        </p:nvPicPr>
        <p:blipFill>
          <a:blip r:embed="rId2" cstate="print"/>
          <a:srcRect/>
          <a:stretch>
            <a:fillRect/>
          </a:stretch>
        </p:blipFill>
        <p:spPr bwMode="auto">
          <a:xfrm>
            <a:off x="5857884" y="2857496"/>
            <a:ext cx="3071834" cy="1430849"/>
          </a:xfrm>
          <a:prstGeom prst="rect">
            <a:avLst/>
          </a:prstGeom>
          <a:noFill/>
        </p:spPr>
      </p:pic>
      <p:pic>
        <p:nvPicPr>
          <p:cNvPr id="2050" name="Picture 2" descr="C:\Users\user\Desktop\Erasmuς + IWE\φινλανδια\image004(3788).jpg"/>
          <p:cNvPicPr>
            <a:picLocks noChangeAspect="1" noChangeArrowheads="1"/>
          </p:cNvPicPr>
          <p:nvPr/>
        </p:nvPicPr>
        <p:blipFill>
          <a:blip r:embed="rId3" cstate="print"/>
          <a:srcRect/>
          <a:stretch>
            <a:fillRect/>
          </a:stretch>
        </p:blipFill>
        <p:spPr bwMode="auto">
          <a:xfrm>
            <a:off x="5857884" y="4572008"/>
            <a:ext cx="3100394" cy="19377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Users\user\Desktop\Άτιτλο.png"/>
          <p:cNvPicPr/>
          <p:nvPr/>
        </p:nvPicPr>
        <p:blipFill>
          <a:blip r:embed="rId2" cstate="print"/>
          <a:srcRect l="3999" t="25072" r="35437" b="30086"/>
          <a:stretch>
            <a:fillRect/>
          </a:stretch>
        </p:blipFill>
        <p:spPr bwMode="auto">
          <a:xfrm>
            <a:off x="285720" y="214290"/>
            <a:ext cx="8572560" cy="6429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00034" y="428605"/>
            <a:ext cx="8001056" cy="1384995"/>
          </a:xfrm>
          <a:prstGeom prst="rect">
            <a:avLst/>
          </a:prstGeom>
        </p:spPr>
        <p:txBody>
          <a:bodyPr wrap="square">
            <a:spAutoFit/>
          </a:bodyPr>
          <a:lstStyle/>
          <a:p>
            <a:pPr algn="ctr"/>
            <a:r>
              <a:rPr lang="el-GR" sz="2800" b="1" dirty="0" smtClean="0">
                <a:latin typeface="Times New Roman" pitchFamily="18" charset="0"/>
                <a:cs typeface="Times New Roman" pitchFamily="18" charset="0"/>
              </a:rPr>
              <a:t>Access to </a:t>
            </a:r>
            <a:r>
              <a:rPr lang="el-GR" sz="2800" b="1" dirty="0" err="1" smtClean="0">
                <a:latin typeface="Times New Roman" pitchFamily="18" charset="0"/>
                <a:cs typeface="Times New Roman" pitchFamily="18" charset="0"/>
              </a:rPr>
              <a:t>education</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for</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refugees</a:t>
            </a:r>
            <a:r>
              <a:rPr lang="el-GR" sz="2800" b="1" dirty="0" smtClean="0">
                <a:latin typeface="Times New Roman" pitchFamily="18" charset="0"/>
                <a:cs typeface="Times New Roman" pitchFamily="18" charset="0"/>
              </a:rPr>
              <a:t> and </a:t>
            </a:r>
            <a:r>
              <a:rPr lang="el-GR" sz="2800" b="1" dirty="0" err="1" smtClean="0">
                <a:latin typeface="Times New Roman" pitchFamily="18" charset="0"/>
                <a:cs typeface="Times New Roman" pitchFamily="18" charset="0"/>
              </a:rPr>
              <a:t>asylum</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seekers</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in</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Greece</a:t>
            </a:r>
            <a:r>
              <a:rPr lang="el-GR" sz="2800" b="1" dirty="0" smtClean="0">
                <a:latin typeface="Times New Roman" pitchFamily="18" charset="0"/>
                <a:cs typeface="Times New Roman" pitchFamily="18" charset="0"/>
              </a:rPr>
              <a:t>.</a:t>
            </a:r>
            <a:br>
              <a:rPr lang="el-GR" sz="2800" b="1" dirty="0" smtClean="0">
                <a:latin typeface="Times New Roman" pitchFamily="18" charset="0"/>
                <a:cs typeface="Times New Roman" pitchFamily="18" charset="0"/>
              </a:rPr>
            </a:br>
            <a:endParaRPr lang="el-GR" sz="2800" dirty="0"/>
          </a:p>
        </p:txBody>
      </p:sp>
      <p:pic>
        <p:nvPicPr>
          <p:cNvPr id="4" name="3 - Εικόνα"/>
          <p:cNvPicPr/>
          <p:nvPr/>
        </p:nvPicPr>
        <p:blipFill>
          <a:blip r:embed="rId2" cstate="print"/>
          <a:srcRect/>
          <a:stretch>
            <a:fillRect/>
          </a:stretch>
        </p:blipFill>
        <p:spPr bwMode="auto">
          <a:xfrm>
            <a:off x="285720" y="1571612"/>
            <a:ext cx="8572560"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2285992"/>
            <a:ext cx="7772400" cy="285752"/>
          </a:xfrm>
        </p:spPr>
        <p:txBody>
          <a:bodyPr>
            <a:normAutofit fontScale="90000"/>
          </a:bodyPr>
          <a:lstStyle/>
          <a:p>
            <a:pPr algn="ctr">
              <a:lnSpc>
                <a:spcPct val="150000"/>
              </a:lnSpc>
            </a:pPr>
            <a:r>
              <a:rPr lang="el-GR" sz="2800" b="1" u="sng" dirty="0" smtClean="0">
                <a:solidFill>
                  <a:schemeClr val="tx1"/>
                </a:solidFill>
                <a:latin typeface="Times New Roman" pitchFamily="18" charset="0"/>
                <a:cs typeface="Times New Roman" pitchFamily="18" charset="0"/>
              </a:rPr>
              <a:t>Access to </a:t>
            </a:r>
            <a:r>
              <a:rPr lang="el-GR" sz="2800" b="1" u="sng" dirty="0" err="1" smtClean="0">
                <a:solidFill>
                  <a:schemeClr val="tx1"/>
                </a:solidFill>
                <a:latin typeface="Times New Roman" pitchFamily="18" charset="0"/>
                <a:cs typeface="Times New Roman" pitchFamily="18" charset="0"/>
              </a:rPr>
              <a:t>education</a:t>
            </a:r>
            <a:r>
              <a:rPr lang="el-GR" sz="2800" b="1" u="sng" dirty="0" smtClean="0">
                <a:solidFill>
                  <a:schemeClr val="tx1"/>
                </a:solidFill>
                <a:latin typeface="Times New Roman" pitchFamily="18" charset="0"/>
                <a:cs typeface="Times New Roman" pitchFamily="18" charset="0"/>
              </a:rPr>
              <a:t> </a:t>
            </a:r>
            <a:r>
              <a:rPr lang="el-GR" sz="2800" b="1" u="sng" dirty="0" err="1" smtClean="0">
                <a:solidFill>
                  <a:schemeClr val="tx1"/>
                </a:solidFill>
                <a:latin typeface="Times New Roman" pitchFamily="18" charset="0"/>
                <a:cs typeface="Times New Roman" pitchFamily="18" charset="0"/>
              </a:rPr>
              <a:t>for</a:t>
            </a:r>
            <a:r>
              <a:rPr lang="el-GR" sz="2800" b="1" u="sng" dirty="0" smtClean="0">
                <a:solidFill>
                  <a:schemeClr val="tx1"/>
                </a:solidFill>
                <a:latin typeface="Times New Roman" pitchFamily="18" charset="0"/>
                <a:cs typeface="Times New Roman" pitchFamily="18" charset="0"/>
              </a:rPr>
              <a:t> </a:t>
            </a:r>
            <a:r>
              <a:rPr lang="el-GR" sz="2800" b="1" u="sng" dirty="0" err="1" smtClean="0">
                <a:solidFill>
                  <a:schemeClr val="tx1"/>
                </a:solidFill>
                <a:latin typeface="Times New Roman" pitchFamily="18" charset="0"/>
                <a:cs typeface="Times New Roman" pitchFamily="18" charset="0"/>
              </a:rPr>
              <a:t>refugees</a:t>
            </a:r>
            <a:r>
              <a:rPr lang="el-GR" sz="2800" b="1" u="sng" dirty="0" smtClean="0">
                <a:solidFill>
                  <a:schemeClr val="tx1"/>
                </a:solidFill>
                <a:latin typeface="Times New Roman" pitchFamily="18" charset="0"/>
                <a:cs typeface="Times New Roman" pitchFamily="18" charset="0"/>
              </a:rPr>
              <a:t> </a:t>
            </a:r>
            <a:r>
              <a:rPr lang="el-GR" sz="2800" b="1" u="sng" dirty="0" err="1" smtClean="0">
                <a:solidFill>
                  <a:schemeClr val="tx1"/>
                </a:solidFill>
                <a:latin typeface="Times New Roman" pitchFamily="18" charset="0"/>
                <a:cs typeface="Times New Roman" pitchFamily="18" charset="0"/>
              </a:rPr>
              <a:t>and</a:t>
            </a:r>
            <a:r>
              <a:rPr lang="el-GR" sz="2800" u="sng" dirty="0" smtClean="0">
                <a:solidFill>
                  <a:schemeClr val="tx1"/>
                </a:solidFill>
                <a:latin typeface="Times New Roman" pitchFamily="18" charset="0"/>
                <a:cs typeface="Times New Roman" pitchFamily="18" charset="0"/>
              </a:rPr>
              <a:t> </a:t>
            </a:r>
            <a:r>
              <a:rPr lang="el-GR" sz="2800" b="1" u="sng" dirty="0" err="1" smtClean="0">
                <a:solidFill>
                  <a:schemeClr val="tx1"/>
                </a:solidFill>
                <a:latin typeface="Times New Roman" pitchFamily="18" charset="0"/>
                <a:cs typeface="Times New Roman" pitchFamily="18" charset="0"/>
              </a:rPr>
              <a:t>asylum</a:t>
            </a:r>
            <a:r>
              <a:rPr lang="el-GR" sz="2800" b="1" u="sng" dirty="0" smtClean="0">
                <a:solidFill>
                  <a:schemeClr val="tx1"/>
                </a:solidFill>
                <a:latin typeface="Times New Roman" pitchFamily="18" charset="0"/>
                <a:cs typeface="Times New Roman" pitchFamily="18" charset="0"/>
              </a:rPr>
              <a:t> </a:t>
            </a:r>
            <a:r>
              <a:rPr lang="el-GR" sz="2800" b="1" u="sng" dirty="0" err="1" smtClean="0">
                <a:solidFill>
                  <a:schemeClr val="tx1"/>
                </a:solidFill>
                <a:latin typeface="Times New Roman" pitchFamily="18" charset="0"/>
                <a:cs typeface="Times New Roman" pitchFamily="18" charset="0"/>
              </a:rPr>
              <a:t>seekers</a:t>
            </a:r>
            <a:r>
              <a:rPr lang="el-GR" sz="2800" b="1" u="sng" dirty="0" smtClean="0">
                <a:solidFill>
                  <a:schemeClr val="tx1"/>
                </a:solidFill>
                <a:latin typeface="Times New Roman" pitchFamily="18" charset="0"/>
                <a:cs typeface="Times New Roman" pitchFamily="18" charset="0"/>
              </a:rPr>
              <a:t> </a:t>
            </a:r>
            <a:r>
              <a:rPr lang="el-GR" sz="2800" b="1" u="sng" dirty="0" err="1" smtClean="0">
                <a:solidFill>
                  <a:schemeClr val="tx1"/>
                </a:solidFill>
                <a:latin typeface="Times New Roman" pitchFamily="18" charset="0"/>
                <a:cs typeface="Times New Roman" pitchFamily="18" charset="0"/>
              </a:rPr>
              <a:t>in</a:t>
            </a:r>
            <a:r>
              <a:rPr lang="el-GR" sz="2800" b="1" u="sng" dirty="0" smtClean="0">
                <a:solidFill>
                  <a:schemeClr val="tx1"/>
                </a:solidFill>
                <a:latin typeface="Times New Roman" pitchFamily="18" charset="0"/>
                <a:cs typeface="Times New Roman" pitchFamily="18" charset="0"/>
              </a:rPr>
              <a:t> </a:t>
            </a:r>
            <a:r>
              <a:rPr lang="el-GR" sz="2800" b="1" u="sng" dirty="0" err="1" smtClean="0">
                <a:solidFill>
                  <a:schemeClr val="tx1"/>
                </a:solidFill>
                <a:latin typeface="Times New Roman" pitchFamily="18" charset="0"/>
                <a:cs typeface="Times New Roman" pitchFamily="18" charset="0"/>
              </a:rPr>
              <a:t>Greece</a:t>
            </a:r>
            <a:r>
              <a:rPr lang="el-GR" sz="2800" b="1" u="sng" dirty="0" smtClean="0">
                <a:solidFill>
                  <a:schemeClr val="tx1"/>
                </a:solidFill>
                <a:latin typeface="Times New Roman" pitchFamily="18" charset="0"/>
                <a:cs typeface="Times New Roman" pitchFamily="18" charset="0"/>
              </a:rPr>
              <a:t>.</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2000" dirty="0" smtClean="0"/>
              <a:t/>
            </a:r>
            <a:br>
              <a:rPr lang="el-GR" sz="2000" dirty="0" smtClean="0"/>
            </a:br>
            <a:endParaRPr lang="el-GR" sz="2000" dirty="0"/>
          </a:p>
        </p:txBody>
      </p:sp>
      <p:sp>
        <p:nvSpPr>
          <p:cNvPr id="3" name="2 - Υπότιτλος"/>
          <p:cNvSpPr>
            <a:spLocks noGrp="1"/>
          </p:cNvSpPr>
          <p:nvPr>
            <p:ph type="subTitle" idx="1"/>
          </p:nvPr>
        </p:nvSpPr>
        <p:spPr>
          <a:xfrm>
            <a:off x="500034" y="1428736"/>
            <a:ext cx="7858180" cy="5143536"/>
          </a:xfrm>
        </p:spPr>
        <p:txBody>
          <a:bodyPr>
            <a:normAutofit fontScale="32500" lnSpcReduction="20000"/>
          </a:bodyPr>
          <a:lstStyle/>
          <a:p>
            <a:pPr>
              <a:lnSpc>
                <a:spcPct val="170000"/>
              </a:lnSpc>
            </a:pPr>
            <a:r>
              <a:rPr lang="el-GR" sz="8000" b="1" dirty="0" err="1" smtClean="0">
                <a:solidFill>
                  <a:srgbClr val="FFFF00"/>
                </a:solidFill>
                <a:latin typeface="Times New Roman" pitchFamily="18" charset="0"/>
                <a:cs typeface="Times New Roman" pitchFamily="18" charset="0"/>
              </a:rPr>
              <a:t>Can</a:t>
            </a:r>
            <a:r>
              <a:rPr lang="el-GR" sz="8000" b="1" dirty="0" smtClean="0">
                <a:solidFill>
                  <a:srgbClr val="FFFF00"/>
                </a:solidFill>
                <a:latin typeface="Times New Roman" pitchFamily="18" charset="0"/>
                <a:cs typeface="Times New Roman" pitchFamily="18" charset="0"/>
              </a:rPr>
              <a:t> </a:t>
            </a:r>
            <a:r>
              <a:rPr lang="el-GR" sz="8000" b="1" dirty="0" err="1" smtClean="0">
                <a:solidFill>
                  <a:srgbClr val="FFFF00"/>
                </a:solidFill>
                <a:latin typeface="Times New Roman" pitchFamily="18" charset="0"/>
                <a:cs typeface="Times New Roman" pitchFamily="18" charset="0"/>
              </a:rPr>
              <a:t>my</a:t>
            </a:r>
            <a:r>
              <a:rPr lang="el-GR" sz="8000" b="1" dirty="0" smtClean="0">
                <a:solidFill>
                  <a:srgbClr val="FFFF00"/>
                </a:solidFill>
                <a:latin typeface="Times New Roman" pitchFamily="18" charset="0"/>
                <a:cs typeface="Times New Roman" pitchFamily="18" charset="0"/>
              </a:rPr>
              <a:t> </a:t>
            </a:r>
            <a:r>
              <a:rPr lang="el-GR" sz="8000" b="1" dirty="0" err="1" smtClean="0">
                <a:solidFill>
                  <a:srgbClr val="FFFF00"/>
                </a:solidFill>
                <a:latin typeface="Times New Roman" pitchFamily="18" charset="0"/>
                <a:cs typeface="Times New Roman" pitchFamily="18" charset="0"/>
              </a:rPr>
              <a:t>children</a:t>
            </a:r>
            <a:r>
              <a:rPr lang="el-GR" sz="8000" b="1" dirty="0" smtClean="0">
                <a:solidFill>
                  <a:srgbClr val="FFFF00"/>
                </a:solidFill>
                <a:latin typeface="Times New Roman" pitchFamily="18" charset="0"/>
                <a:cs typeface="Times New Roman" pitchFamily="18" charset="0"/>
              </a:rPr>
              <a:t> </a:t>
            </a:r>
            <a:r>
              <a:rPr lang="el-GR" sz="8000" b="1" dirty="0" err="1" smtClean="0">
                <a:solidFill>
                  <a:srgbClr val="FFFF00"/>
                </a:solidFill>
                <a:latin typeface="Times New Roman" pitchFamily="18" charset="0"/>
                <a:cs typeface="Times New Roman" pitchFamily="18" charset="0"/>
              </a:rPr>
              <a:t>access</a:t>
            </a:r>
            <a:r>
              <a:rPr lang="el-GR" sz="8000" b="1" dirty="0" smtClean="0">
                <a:solidFill>
                  <a:srgbClr val="FFFF00"/>
                </a:solidFill>
                <a:latin typeface="Times New Roman" pitchFamily="18" charset="0"/>
                <a:cs typeface="Times New Roman" pitchFamily="18" charset="0"/>
              </a:rPr>
              <a:t> </a:t>
            </a:r>
            <a:r>
              <a:rPr lang="el-GR" sz="8000" b="1" dirty="0" err="1" smtClean="0">
                <a:solidFill>
                  <a:srgbClr val="FFFF00"/>
                </a:solidFill>
                <a:latin typeface="Times New Roman" pitchFamily="18" charset="0"/>
                <a:cs typeface="Times New Roman" pitchFamily="18" charset="0"/>
              </a:rPr>
              <a:t>education</a:t>
            </a:r>
            <a:r>
              <a:rPr lang="el-GR" sz="8000" b="1" dirty="0" smtClean="0">
                <a:solidFill>
                  <a:srgbClr val="FFFF00"/>
                </a:solidFill>
                <a:latin typeface="Times New Roman" pitchFamily="18" charset="0"/>
                <a:cs typeface="Times New Roman" pitchFamily="18" charset="0"/>
              </a:rPr>
              <a:t> </a:t>
            </a:r>
            <a:r>
              <a:rPr lang="el-GR" sz="8000" b="1" dirty="0" err="1" smtClean="0">
                <a:solidFill>
                  <a:srgbClr val="FFFF00"/>
                </a:solidFill>
                <a:latin typeface="Times New Roman" pitchFamily="18" charset="0"/>
                <a:cs typeface="Times New Roman" pitchFamily="18" charset="0"/>
              </a:rPr>
              <a:t>in</a:t>
            </a:r>
            <a:r>
              <a:rPr lang="el-GR" sz="8000" b="1" dirty="0" smtClean="0">
                <a:solidFill>
                  <a:srgbClr val="FFFF00"/>
                </a:solidFill>
                <a:latin typeface="Times New Roman" pitchFamily="18" charset="0"/>
                <a:cs typeface="Times New Roman" pitchFamily="18" charset="0"/>
              </a:rPr>
              <a:t> </a:t>
            </a:r>
            <a:r>
              <a:rPr lang="el-GR" sz="8000" b="1" dirty="0" err="1" smtClean="0">
                <a:solidFill>
                  <a:srgbClr val="FFFF00"/>
                </a:solidFill>
                <a:latin typeface="Times New Roman" pitchFamily="18" charset="0"/>
                <a:cs typeface="Times New Roman" pitchFamily="18" charset="0"/>
              </a:rPr>
              <a:t>Greece</a:t>
            </a:r>
            <a:r>
              <a:rPr lang="el-GR" sz="8000" b="1" dirty="0" smtClean="0">
                <a:solidFill>
                  <a:srgbClr val="FFFF00"/>
                </a:solidFill>
                <a:latin typeface="Times New Roman" pitchFamily="18" charset="0"/>
                <a:cs typeface="Times New Roman" pitchFamily="18" charset="0"/>
              </a:rPr>
              <a:t>?</a:t>
            </a:r>
            <a:endParaRPr lang="el-GR" sz="4900" dirty="0" smtClean="0">
              <a:solidFill>
                <a:srgbClr val="FFFF00"/>
              </a:solidFill>
              <a:latin typeface="Times New Roman" pitchFamily="18" charset="0"/>
              <a:cs typeface="Times New Roman" pitchFamily="18" charset="0"/>
            </a:endParaRPr>
          </a:p>
          <a:p>
            <a:pPr>
              <a:lnSpc>
                <a:spcPct val="170000"/>
              </a:lnSpc>
            </a:pPr>
            <a:r>
              <a:rPr lang="el-GR" sz="7200" dirty="0" smtClean="0">
                <a:solidFill>
                  <a:schemeClr val="tx1"/>
                </a:solidFill>
                <a:latin typeface="Times New Roman" pitchFamily="18" charset="0"/>
                <a:cs typeface="Times New Roman" pitchFamily="18" charset="0"/>
              </a:rPr>
              <a:t>Yes, if you are an asylum seeker, or a recognized refugee, or a beneficiary of subsidiary protection, yo</a:t>
            </a:r>
            <a:r>
              <a:rPr lang="en-US" sz="7200" dirty="0" smtClean="0">
                <a:solidFill>
                  <a:schemeClr val="tx1"/>
                </a:solidFill>
                <a:latin typeface="Times New Roman" pitchFamily="18" charset="0"/>
                <a:cs typeface="Times New Roman" pitchFamily="18" charset="0"/>
              </a:rPr>
              <a:t>ur</a:t>
            </a:r>
            <a:r>
              <a:rPr lang="el-GR" sz="7200" dirty="0" smtClean="0">
                <a:solidFill>
                  <a:schemeClr val="tx1"/>
                </a:solidFill>
                <a:latin typeface="Times New Roman" pitchFamily="18" charset="0"/>
                <a:cs typeface="Times New Roman" pitchFamily="18" charset="0"/>
              </a:rPr>
              <a:t> children may access the national education system under similar conditions as Greek nationals.</a:t>
            </a:r>
          </a:p>
          <a:p>
            <a:pPr>
              <a:lnSpc>
                <a:spcPct val="170000"/>
              </a:lnSpc>
            </a:pPr>
            <a:endParaRPr lang="el-GR" sz="7200" dirty="0" smtClean="0">
              <a:latin typeface="Times New Roman" pitchFamily="18" charset="0"/>
              <a:cs typeface="Times New Roman" pitchFamily="18" charset="0"/>
            </a:endParaRPr>
          </a:p>
          <a:p>
            <a:pPr>
              <a:lnSpc>
                <a:spcPct val="170000"/>
              </a:lnSpc>
            </a:pPr>
            <a:r>
              <a:rPr lang="el-GR" sz="7200" dirty="0" smtClean="0">
                <a:solidFill>
                  <a:schemeClr val="tx1"/>
                </a:solidFill>
                <a:latin typeface="Times New Roman" pitchFamily="18" charset="0"/>
                <a:cs typeface="Times New Roman" pitchFamily="18" charset="0"/>
              </a:rPr>
              <a:t>.</a:t>
            </a:r>
          </a:p>
          <a:p>
            <a:endParaRPr lang="el-GR" sz="4900" dirty="0"/>
          </a:p>
        </p:txBody>
      </p:sp>
      <p:pic>
        <p:nvPicPr>
          <p:cNvPr id="5" name="Picture 5"/>
          <p:cNvPicPr>
            <a:picLocks noChangeAspect="1" noChangeArrowheads="1"/>
          </p:cNvPicPr>
          <p:nvPr/>
        </p:nvPicPr>
        <p:blipFill>
          <a:blip r:embed="rId2" cstate="print"/>
          <a:srcRect/>
          <a:stretch>
            <a:fillRect/>
          </a:stretch>
        </p:blipFill>
        <p:spPr bwMode="auto">
          <a:xfrm>
            <a:off x="714348" y="4000504"/>
            <a:ext cx="3132470" cy="2265500"/>
          </a:xfrm>
          <a:prstGeom prst="rect">
            <a:avLst/>
          </a:prstGeom>
          <a:noFill/>
          <a:ln w="9525">
            <a:noFill/>
            <a:miter lim="800000"/>
            <a:headEnd/>
            <a:tailEnd/>
          </a:ln>
        </p:spPr>
      </p:pic>
      <p:pic>
        <p:nvPicPr>
          <p:cNvPr id="3074" name="Picture 2" descr="C:\Users\user\Desktop\Erasmuς + IWE\φινλανδια\image005(2206).jpg"/>
          <p:cNvPicPr>
            <a:picLocks noChangeAspect="1" noChangeArrowheads="1"/>
          </p:cNvPicPr>
          <p:nvPr/>
        </p:nvPicPr>
        <p:blipFill>
          <a:blip r:embed="rId3" cstate="print"/>
          <a:srcRect/>
          <a:stretch>
            <a:fillRect/>
          </a:stretch>
        </p:blipFill>
        <p:spPr bwMode="auto">
          <a:xfrm>
            <a:off x="4714876" y="4501798"/>
            <a:ext cx="3071834" cy="191329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928670"/>
            <a:ext cx="6143668" cy="4286272"/>
          </a:xfrm>
        </p:spPr>
        <p:txBody>
          <a:bodyPr>
            <a:normAutofit fontScale="90000"/>
          </a:bodyPr>
          <a:lstStyle/>
          <a:p>
            <a:r>
              <a:rPr lang="el-GR" sz="2000" b="1" dirty="0" err="1" smtClean="0">
                <a:solidFill>
                  <a:srgbClr val="FFFF00"/>
                </a:solidFill>
                <a:latin typeface="Times New Roman" pitchFamily="18" charset="0"/>
                <a:cs typeface="Times New Roman" pitchFamily="18" charset="0"/>
              </a:rPr>
              <a:t>Is</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education</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compulsory</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in</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Greece</a:t>
            </a:r>
            <a:r>
              <a:rPr lang="el-GR" sz="2000" b="1" dirty="0" smtClean="0">
                <a:solidFill>
                  <a:srgbClr val="FFFF00"/>
                </a:solidFill>
                <a:latin typeface="Times New Roman" pitchFamily="18" charset="0"/>
                <a:cs typeface="Times New Roman" pitchFamily="18" charset="0"/>
              </a:rPr>
              <a:t>?</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err="1" smtClean="0">
                <a:solidFill>
                  <a:srgbClr val="FFFF00"/>
                </a:solidFill>
                <a:latin typeface="Times New Roman" pitchFamily="18" charset="0"/>
                <a:cs typeface="Times New Roman" pitchFamily="18" charset="0"/>
              </a:rPr>
              <a:t>Education</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is</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compulsory</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for</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all</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children</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in</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Greece</a:t>
            </a:r>
            <a:r>
              <a:rPr lang="el-GR" sz="2000"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including</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refugees</a:t>
            </a:r>
            <a:r>
              <a:rPr lang="el-GR" sz="2000" b="1" dirty="0" smtClean="0">
                <a:latin typeface="Times New Roman" pitchFamily="18" charset="0"/>
                <a:cs typeface="Times New Roman" pitchFamily="18" charset="0"/>
              </a:rPr>
              <a:t> and </a:t>
            </a:r>
            <a:r>
              <a:rPr lang="el-GR" sz="2000" b="1" dirty="0" err="1" smtClean="0">
                <a:latin typeface="Times New Roman" pitchFamily="18" charset="0"/>
                <a:cs typeface="Times New Roman" pitchFamily="18" charset="0"/>
              </a:rPr>
              <a:t>asylum</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seekers</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boys</a:t>
            </a:r>
            <a:r>
              <a:rPr lang="el-GR" sz="2000" b="1" dirty="0" smtClean="0">
                <a:latin typeface="Times New Roman" pitchFamily="18" charset="0"/>
                <a:cs typeface="Times New Roman" pitchFamily="18" charset="0"/>
              </a:rPr>
              <a:t> and </a:t>
            </a:r>
            <a:r>
              <a:rPr lang="el-GR" sz="2000" b="1" dirty="0" err="1" smtClean="0">
                <a:latin typeface="Times New Roman" pitchFamily="18" charset="0"/>
                <a:cs typeface="Times New Roman" pitchFamily="18" charset="0"/>
              </a:rPr>
              <a:t>girls</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who</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are</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aged</a:t>
            </a:r>
            <a:r>
              <a:rPr lang="el-GR" sz="2000" b="1" dirty="0" smtClean="0">
                <a:latin typeface="Times New Roman" pitchFamily="18" charset="0"/>
                <a:cs typeface="Times New Roman" pitchFamily="18" charset="0"/>
              </a:rPr>
              <a:t> between </a:t>
            </a:r>
            <a:r>
              <a:rPr lang="el-GR" sz="2000" b="1" dirty="0" smtClean="0">
                <a:solidFill>
                  <a:srgbClr val="FFFF00"/>
                </a:solidFill>
                <a:latin typeface="Times New Roman" pitchFamily="18" charset="0"/>
                <a:cs typeface="Times New Roman" pitchFamily="18" charset="0"/>
              </a:rPr>
              <a:t>5 and 15 years </a:t>
            </a:r>
            <a:r>
              <a:rPr lang="el-GR" sz="2000" b="1" dirty="0" err="1" smtClean="0">
                <a:solidFill>
                  <a:srgbClr val="FFFF00"/>
                </a:solidFill>
                <a:latin typeface="Times New Roman" pitchFamily="18" charset="0"/>
                <a:cs typeface="Times New Roman" pitchFamily="18" charset="0"/>
              </a:rPr>
              <a:t>old</a:t>
            </a:r>
            <a:r>
              <a:rPr lang="el-GR" sz="2000" b="1" dirty="0" smtClean="0">
                <a:solidFill>
                  <a:srgbClr val="FFFF00"/>
                </a:solidFill>
                <a:latin typeface="Times New Roman" pitchFamily="18" charset="0"/>
                <a:cs typeface="Times New Roman" pitchFamily="18" charset="0"/>
              </a:rPr>
              <a:t>.</a:t>
            </a:r>
            <a:r>
              <a:rPr lang="el-GR" sz="2000" dirty="0" smtClean="0">
                <a:latin typeface="Times New Roman" pitchFamily="18" charset="0"/>
                <a:cs typeface="Times New Roman" pitchFamily="18" charset="0"/>
              </a:rPr>
              <a:t> </a:t>
            </a:r>
            <a:br>
              <a:rPr lang="el-GR"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err="1" smtClean="0">
                <a:solidFill>
                  <a:srgbClr val="FFFF00"/>
                </a:solidFill>
                <a:latin typeface="Times New Roman" pitchFamily="18" charset="0"/>
                <a:cs typeface="Times New Roman" pitchFamily="18" charset="0"/>
              </a:rPr>
              <a:t>Compulsory</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education</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includes</a:t>
            </a:r>
            <a:r>
              <a:rPr lang="el-GR" sz="2000" dirty="0" smtClean="0">
                <a:latin typeface="Times New Roman" pitchFamily="18" charset="0"/>
                <a:cs typeface="Times New Roman" pitchFamily="18" charset="0"/>
              </a:rPr>
              <a:t> </a:t>
            </a:r>
            <a:br>
              <a:rPr lang="el-GR" sz="2000" dirty="0" smtClean="0">
                <a:latin typeface="Times New Roman" pitchFamily="18" charset="0"/>
                <a:cs typeface="Times New Roman" pitchFamily="18" charset="0"/>
              </a:rPr>
            </a:br>
            <a:r>
              <a:rPr lang="el-GR" sz="2000" dirty="0" err="1" smtClean="0">
                <a:solidFill>
                  <a:srgbClr val="FFFF00"/>
                </a:solidFill>
                <a:latin typeface="Times New Roman" pitchFamily="18" charset="0"/>
                <a:cs typeface="Times New Roman" pitchFamily="18" charset="0"/>
              </a:rPr>
              <a:t>pre</a:t>
            </a:r>
            <a:r>
              <a:rPr lang="el-GR" sz="2000" dirty="0" smtClean="0">
                <a:solidFill>
                  <a:srgbClr val="FFFF00"/>
                </a:solidFill>
                <a:latin typeface="Times New Roman" pitchFamily="18" charset="0"/>
                <a:cs typeface="Times New Roman" pitchFamily="18" charset="0"/>
              </a:rPr>
              <a:t>-</a:t>
            </a:r>
            <a:r>
              <a:rPr lang="el-GR" sz="2000" dirty="0" err="1" smtClean="0">
                <a:solidFill>
                  <a:srgbClr val="FFFF00"/>
                </a:solidFill>
                <a:latin typeface="Times New Roman" pitchFamily="18" charset="0"/>
                <a:cs typeface="Times New Roman" pitchFamily="18" charset="0"/>
              </a:rPr>
              <a:t>primary</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one</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year</a:t>
            </a:r>
            <a:r>
              <a:rPr lang="el-GR" sz="2000" dirty="0" smtClean="0">
                <a:solidFill>
                  <a:srgbClr val="FFFF00"/>
                </a:solidFill>
                <a:latin typeface="Times New Roman" pitchFamily="18" charset="0"/>
                <a:cs typeface="Times New Roman" pitchFamily="18" charset="0"/>
              </a:rPr>
              <a:t>), </a:t>
            </a:r>
            <a:br>
              <a:rPr lang="el-GR" sz="2000" dirty="0" smtClean="0">
                <a:solidFill>
                  <a:srgbClr val="FFFF00"/>
                </a:solidFill>
                <a:latin typeface="Times New Roman" pitchFamily="18" charset="0"/>
                <a:cs typeface="Times New Roman" pitchFamily="18" charset="0"/>
              </a:rPr>
            </a:br>
            <a:r>
              <a:rPr lang="el-GR" sz="2000" dirty="0" err="1" smtClean="0">
                <a:solidFill>
                  <a:srgbClr val="FFFF00"/>
                </a:solidFill>
                <a:latin typeface="Times New Roman" pitchFamily="18" charset="0"/>
                <a:cs typeface="Times New Roman" pitchFamily="18" charset="0"/>
              </a:rPr>
              <a:t>primary</a:t>
            </a:r>
            <a:r>
              <a:rPr lang="el-GR" sz="2000" dirty="0" smtClean="0">
                <a:solidFill>
                  <a:srgbClr val="FFFF00"/>
                </a:solidFill>
                <a:latin typeface="Times New Roman" pitchFamily="18" charset="0"/>
                <a:cs typeface="Times New Roman" pitchFamily="18" charset="0"/>
              </a:rPr>
              <a:t> and </a:t>
            </a:r>
            <a:r>
              <a:rPr lang="el-GR" sz="2000" dirty="0" err="1" smtClean="0">
                <a:solidFill>
                  <a:srgbClr val="FFFF00"/>
                </a:solidFill>
                <a:latin typeface="Times New Roman" pitchFamily="18" charset="0"/>
                <a:cs typeface="Times New Roman" pitchFamily="18" charset="0"/>
              </a:rPr>
              <a:t>lower</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secondary</a:t>
            </a:r>
            <a:r>
              <a:rPr lang="el-GR" sz="2000" dirty="0" smtClean="0">
                <a:solidFill>
                  <a:srgbClr val="FFFF00"/>
                </a:solidFill>
                <a:latin typeface="Times New Roman" pitchFamily="18" charset="0"/>
                <a:cs typeface="Times New Roman" pitchFamily="18" charset="0"/>
              </a:rPr>
              <a:t> </a:t>
            </a:r>
            <a:r>
              <a:rPr lang="el-GR" sz="2000" dirty="0" err="1" smtClean="0">
                <a:solidFill>
                  <a:srgbClr val="FFFF00"/>
                </a:solidFill>
                <a:latin typeface="Times New Roman" pitchFamily="18" charset="0"/>
                <a:cs typeface="Times New Roman" pitchFamily="18" charset="0"/>
              </a:rPr>
              <a:t>education</a:t>
            </a:r>
            <a:r>
              <a:rPr lang="el-GR" sz="2000" dirty="0" smtClean="0">
                <a:latin typeface="Times New Roman" pitchFamily="18" charset="0"/>
                <a:cs typeface="Times New Roman" pitchFamily="18" charset="0"/>
              </a:rPr>
              <a:t>. </a:t>
            </a:r>
            <a:br>
              <a:rPr lang="el-GR"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dirty="0" smtClean="0"/>
              <a:t/>
            </a:r>
            <a:br>
              <a:rPr lang="el-GR" dirty="0" smtClean="0"/>
            </a:br>
            <a:endParaRPr lang="el-GR" dirty="0"/>
          </a:p>
        </p:txBody>
      </p:sp>
      <p:pic>
        <p:nvPicPr>
          <p:cNvPr id="3" name="2 - Εικόνα"/>
          <p:cNvPicPr/>
          <p:nvPr/>
        </p:nvPicPr>
        <p:blipFill>
          <a:blip r:embed="rId2" cstate="print"/>
          <a:srcRect/>
          <a:stretch>
            <a:fillRect/>
          </a:stretch>
        </p:blipFill>
        <p:spPr bwMode="auto">
          <a:xfrm rot="490908">
            <a:off x="4803490" y="3315830"/>
            <a:ext cx="3608988" cy="2512356"/>
          </a:xfrm>
          <a:prstGeom prst="rect">
            <a:avLst/>
          </a:prstGeom>
          <a:noFill/>
          <a:ln w="9525">
            <a:noFill/>
            <a:miter lim="800000"/>
            <a:headEnd/>
            <a:tailEnd/>
          </a:ln>
        </p:spPr>
      </p:pic>
      <p:pic>
        <p:nvPicPr>
          <p:cNvPr id="4" name="3 - Εικόνα"/>
          <p:cNvPicPr/>
          <p:nvPr/>
        </p:nvPicPr>
        <p:blipFill>
          <a:blip r:embed="rId3" cstate="print"/>
          <a:srcRect/>
          <a:stretch>
            <a:fillRect/>
          </a:stretch>
        </p:blipFill>
        <p:spPr bwMode="auto">
          <a:xfrm>
            <a:off x="6143636" y="857232"/>
            <a:ext cx="2714644" cy="1914528"/>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rot="21206290">
            <a:off x="497313" y="4120794"/>
            <a:ext cx="3574437" cy="2104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428604"/>
            <a:ext cx="8401080" cy="714380"/>
          </a:xfrm>
        </p:spPr>
        <p:txBody>
          <a:bodyPr>
            <a:normAutofit/>
          </a:bodyPr>
          <a:lstStyle/>
          <a:p>
            <a:r>
              <a:rPr lang="el-GR" sz="3600" b="1" dirty="0" smtClean="0">
                <a:latin typeface="Times New Roman" pitchFamily="18" charset="0"/>
                <a:cs typeface="Times New Roman" pitchFamily="18" charset="0"/>
              </a:rPr>
              <a:t>2017-2019 </a:t>
            </a:r>
            <a:r>
              <a:rPr lang="el-GR" sz="2000" b="1" dirty="0" err="1" smtClean="0">
                <a:solidFill>
                  <a:srgbClr val="FFFF00"/>
                </a:solidFill>
                <a:latin typeface="Times New Roman" pitchFamily="18" charset="0"/>
                <a:cs typeface="Times New Roman" pitchFamily="18" charset="0"/>
              </a:rPr>
              <a:t>afternoon</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classes</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organized</a:t>
            </a:r>
            <a:r>
              <a:rPr lang="el-GR" sz="2000" b="1" dirty="0" smtClean="0">
                <a:solidFill>
                  <a:srgbClr val="FFFF00"/>
                </a:solidFill>
                <a:latin typeface="Times New Roman" pitchFamily="18" charset="0"/>
                <a:cs typeface="Times New Roman" pitchFamily="18" charset="0"/>
              </a:rPr>
              <a:t> by the </a:t>
            </a:r>
            <a:r>
              <a:rPr lang="el-GR" sz="2000" b="1" dirty="0" err="1" smtClean="0">
                <a:solidFill>
                  <a:srgbClr val="FFFF00"/>
                </a:solidFill>
                <a:latin typeface="Times New Roman" pitchFamily="18" charset="0"/>
                <a:cs typeface="Times New Roman" pitchFamily="18" charset="0"/>
              </a:rPr>
              <a:t>Ministry</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of</a:t>
            </a:r>
            <a:r>
              <a:rPr lang="el-GR" sz="2000" b="1" dirty="0" smtClean="0">
                <a:solidFill>
                  <a:srgbClr val="FFFF00"/>
                </a:solidFill>
                <a:latin typeface="Times New Roman" pitchFamily="18" charset="0"/>
                <a:cs typeface="Times New Roman" pitchFamily="18" charset="0"/>
              </a:rPr>
              <a:t> </a:t>
            </a:r>
            <a:r>
              <a:rPr lang="el-GR" sz="2000" b="1" dirty="0" err="1" smtClean="0">
                <a:solidFill>
                  <a:srgbClr val="FFFF00"/>
                </a:solidFill>
                <a:latin typeface="Times New Roman" pitchFamily="18" charset="0"/>
                <a:cs typeface="Times New Roman" pitchFamily="18" charset="0"/>
              </a:rPr>
              <a:t>Education</a:t>
            </a:r>
            <a:endParaRPr lang="el-GR" dirty="0">
              <a:solidFill>
                <a:srgbClr val="FFFF00"/>
              </a:solidFill>
            </a:endParaRPr>
          </a:p>
        </p:txBody>
      </p:sp>
      <p:sp>
        <p:nvSpPr>
          <p:cNvPr id="4" name="3 - TextBox"/>
          <p:cNvSpPr txBox="1"/>
          <p:nvPr/>
        </p:nvSpPr>
        <p:spPr>
          <a:xfrm>
            <a:off x="6215074" y="1428736"/>
            <a:ext cx="1785950" cy="1477328"/>
          </a:xfrm>
          <a:prstGeom prst="rect">
            <a:avLst/>
          </a:prstGeom>
          <a:noFill/>
        </p:spPr>
        <p:txBody>
          <a:bodyPr wrap="square" rtlCol="0">
            <a:spAutoFit/>
          </a:bodyPr>
          <a:lstStyle/>
          <a:p>
            <a:pPr algn="ctr">
              <a:buFont typeface="Arial" pitchFamily="34" charset="0"/>
              <a:buChar char="•"/>
            </a:pPr>
            <a:r>
              <a:rPr lang="el-GR" dirty="0" smtClean="0">
                <a:solidFill>
                  <a:srgbClr val="FFFF00"/>
                </a:solidFill>
              </a:rPr>
              <a:t>23 </a:t>
            </a:r>
            <a:r>
              <a:rPr lang="el-GR" dirty="0" err="1" smtClean="0">
                <a:solidFill>
                  <a:srgbClr val="FFFF00"/>
                </a:solidFill>
              </a:rPr>
              <a:t>pre</a:t>
            </a:r>
            <a:r>
              <a:rPr lang="el-GR" dirty="0" smtClean="0">
                <a:solidFill>
                  <a:srgbClr val="FFFF00"/>
                </a:solidFill>
              </a:rPr>
              <a:t>-</a:t>
            </a:r>
            <a:r>
              <a:rPr lang="el-GR" dirty="0" err="1" smtClean="0">
                <a:solidFill>
                  <a:srgbClr val="FFFF00"/>
                </a:solidFill>
              </a:rPr>
              <a:t>primary</a:t>
            </a:r>
            <a:r>
              <a:rPr lang="el-GR" dirty="0" smtClean="0">
                <a:solidFill>
                  <a:srgbClr val="FFFF00"/>
                </a:solidFill>
              </a:rPr>
              <a:t> </a:t>
            </a:r>
            <a:r>
              <a:rPr lang="en-US" dirty="0" smtClean="0">
                <a:solidFill>
                  <a:srgbClr val="FFFF00"/>
                </a:solidFill>
              </a:rPr>
              <a:t>schools for </a:t>
            </a:r>
            <a:r>
              <a:rPr lang="el-GR" dirty="0" err="1" smtClean="0">
                <a:solidFill>
                  <a:srgbClr val="FFFF00"/>
                </a:solidFill>
              </a:rPr>
              <a:t>refugees</a:t>
            </a:r>
            <a:r>
              <a:rPr lang="el-GR" dirty="0" smtClean="0">
                <a:solidFill>
                  <a:srgbClr val="FFFF00"/>
                </a:solidFill>
              </a:rPr>
              <a:t> and </a:t>
            </a:r>
            <a:r>
              <a:rPr lang="el-GR" dirty="0" err="1" smtClean="0">
                <a:solidFill>
                  <a:srgbClr val="FFFF00"/>
                </a:solidFill>
              </a:rPr>
              <a:t>asylum</a:t>
            </a:r>
            <a:r>
              <a:rPr lang="el-GR" dirty="0" smtClean="0">
                <a:solidFill>
                  <a:srgbClr val="FFFF00"/>
                </a:solidFill>
              </a:rPr>
              <a:t> </a:t>
            </a:r>
            <a:r>
              <a:rPr lang="el-GR" dirty="0" err="1" smtClean="0">
                <a:solidFill>
                  <a:srgbClr val="FFFF00"/>
                </a:solidFill>
              </a:rPr>
              <a:t>seekers</a:t>
            </a:r>
            <a:r>
              <a:rPr lang="el-GR" dirty="0" smtClean="0">
                <a:solidFill>
                  <a:srgbClr val="FFFF00"/>
                </a:solidFill>
              </a:rPr>
              <a:t>: 539 </a:t>
            </a:r>
            <a:r>
              <a:rPr lang="el-GR" dirty="0" err="1" smtClean="0">
                <a:solidFill>
                  <a:srgbClr val="FFFF00"/>
                </a:solidFill>
              </a:rPr>
              <a:t>children</a:t>
            </a:r>
            <a:r>
              <a:rPr lang="en-US" dirty="0" smtClean="0">
                <a:solidFill>
                  <a:srgbClr val="FFFF00"/>
                </a:solidFill>
              </a:rPr>
              <a:t> </a:t>
            </a:r>
          </a:p>
        </p:txBody>
      </p:sp>
      <p:sp>
        <p:nvSpPr>
          <p:cNvPr id="6" name="5 - Ορθογώνιο"/>
          <p:cNvSpPr/>
          <p:nvPr/>
        </p:nvSpPr>
        <p:spPr>
          <a:xfrm>
            <a:off x="3214678" y="1500174"/>
            <a:ext cx="2428892" cy="1477328"/>
          </a:xfrm>
          <a:prstGeom prst="rect">
            <a:avLst/>
          </a:prstGeom>
        </p:spPr>
        <p:txBody>
          <a:bodyPr wrap="square">
            <a:spAutoFit/>
          </a:bodyPr>
          <a:lstStyle/>
          <a:p>
            <a:pPr algn="ctr">
              <a:buFont typeface="Arial" pitchFamily="34" charset="0"/>
              <a:buChar char="•"/>
            </a:pPr>
            <a:r>
              <a:rPr lang="el-GR" dirty="0" smtClean="0">
                <a:solidFill>
                  <a:srgbClr val="FFFF00"/>
                </a:solidFill>
              </a:rPr>
              <a:t>45 </a:t>
            </a:r>
            <a:r>
              <a:rPr lang="el-GR" dirty="0" err="1" smtClean="0">
                <a:solidFill>
                  <a:srgbClr val="FFFF00"/>
                </a:solidFill>
              </a:rPr>
              <a:t>Primary</a:t>
            </a:r>
            <a:r>
              <a:rPr lang="el-GR" dirty="0" smtClean="0">
                <a:solidFill>
                  <a:srgbClr val="FFFF00"/>
                </a:solidFill>
              </a:rPr>
              <a:t> </a:t>
            </a:r>
            <a:r>
              <a:rPr lang="el-GR" dirty="0" err="1" smtClean="0">
                <a:solidFill>
                  <a:srgbClr val="FFFF00"/>
                </a:solidFill>
              </a:rPr>
              <a:t>education</a:t>
            </a:r>
            <a:r>
              <a:rPr lang="el-GR" dirty="0" smtClean="0">
                <a:solidFill>
                  <a:srgbClr val="FFFF00"/>
                </a:solidFill>
              </a:rPr>
              <a:t> </a:t>
            </a:r>
            <a:r>
              <a:rPr lang="el-GR" dirty="0" smtClean="0"/>
              <a:t>(</a:t>
            </a:r>
            <a:r>
              <a:rPr lang="el-GR" dirty="0" err="1" smtClean="0"/>
              <a:t>Demotiko</a:t>
            </a:r>
            <a:r>
              <a:rPr lang="el-GR" dirty="0" smtClean="0"/>
              <a:t>)</a:t>
            </a:r>
            <a:r>
              <a:rPr lang="en-US" dirty="0" smtClean="0"/>
              <a:t> </a:t>
            </a:r>
            <a:r>
              <a:rPr lang="en-US" dirty="0" smtClean="0">
                <a:solidFill>
                  <a:srgbClr val="FFFF00"/>
                </a:solidFill>
              </a:rPr>
              <a:t>schools for </a:t>
            </a:r>
            <a:r>
              <a:rPr lang="el-GR" dirty="0" err="1" smtClean="0">
                <a:solidFill>
                  <a:srgbClr val="FFFF00"/>
                </a:solidFill>
              </a:rPr>
              <a:t>refugees</a:t>
            </a:r>
            <a:r>
              <a:rPr lang="el-GR" dirty="0" smtClean="0">
                <a:solidFill>
                  <a:srgbClr val="FFFF00"/>
                </a:solidFill>
              </a:rPr>
              <a:t> and </a:t>
            </a:r>
            <a:r>
              <a:rPr lang="el-GR" dirty="0" err="1" smtClean="0">
                <a:solidFill>
                  <a:srgbClr val="FFFF00"/>
                </a:solidFill>
              </a:rPr>
              <a:t>asylum</a:t>
            </a:r>
            <a:r>
              <a:rPr lang="el-GR" dirty="0" smtClean="0">
                <a:solidFill>
                  <a:srgbClr val="FFFF00"/>
                </a:solidFill>
              </a:rPr>
              <a:t> </a:t>
            </a:r>
            <a:r>
              <a:rPr lang="el-GR" dirty="0" err="1" smtClean="0">
                <a:solidFill>
                  <a:srgbClr val="FFFF00"/>
                </a:solidFill>
              </a:rPr>
              <a:t>seekers</a:t>
            </a:r>
            <a:r>
              <a:rPr lang="el-GR" dirty="0" smtClean="0">
                <a:solidFill>
                  <a:srgbClr val="FFFF00"/>
                </a:solidFill>
              </a:rPr>
              <a:t> : 1187 </a:t>
            </a:r>
            <a:r>
              <a:rPr lang="el-GR" dirty="0" err="1" smtClean="0">
                <a:solidFill>
                  <a:srgbClr val="FFFF00"/>
                </a:solidFill>
              </a:rPr>
              <a:t>children</a:t>
            </a:r>
            <a:r>
              <a:rPr lang="el-GR" dirty="0" smtClean="0">
                <a:solidFill>
                  <a:srgbClr val="FFFF00"/>
                </a:solidFill>
              </a:rPr>
              <a:t> </a:t>
            </a:r>
          </a:p>
        </p:txBody>
      </p:sp>
      <p:sp>
        <p:nvSpPr>
          <p:cNvPr id="7" name="6 - Ορθογώνιο"/>
          <p:cNvSpPr/>
          <p:nvPr/>
        </p:nvSpPr>
        <p:spPr>
          <a:xfrm>
            <a:off x="714348" y="1357298"/>
            <a:ext cx="2286016" cy="1754326"/>
          </a:xfrm>
          <a:prstGeom prst="rect">
            <a:avLst/>
          </a:prstGeom>
        </p:spPr>
        <p:txBody>
          <a:bodyPr wrap="square">
            <a:spAutoFit/>
          </a:bodyPr>
          <a:lstStyle/>
          <a:p>
            <a:pPr algn="ctr">
              <a:buFont typeface="Arial" pitchFamily="34" charset="0"/>
              <a:buChar char="•"/>
            </a:pPr>
            <a:r>
              <a:rPr lang="el-GR" dirty="0" smtClean="0">
                <a:solidFill>
                  <a:srgbClr val="FFFF00"/>
                </a:solidFill>
              </a:rPr>
              <a:t>16 </a:t>
            </a:r>
            <a:r>
              <a:rPr lang="el-GR" dirty="0" err="1" smtClean="0">
                <a:solidFill>
                  <a:srgbClr val="FFFF00"/>
                </a:solidFill>
              </a:rPr>
              <a:t>lower</a:t>
            </a:r>
            <a:r>
              <a:rPr lang="el-GR" dirty="0" smtClean="0">
                <a:solidFill>
                  <a:srgbClr val="FFFF00"/>
                </a:solidFill>
              </a:rPr>
              <a:t> </a:t>
            </a:r>
            <a:r>
              <a:rPr lang="el-GR" dirty="0" err="1" smtClean="0">
                <a:solidFill>
                  <a:srgbClr val="FFFF00"/>
                </a:solidFill>
              </a:rPr>
              <a:t>secondary</a:t>
            </a:r>
            <a:r>
              <a:rPr lang="el-GR" dirty="0" smtClean="0">
                <a:solidFill>
                  <a:srgbClr val="FFFF00"/>
                </a:solidFill>
              </a:rPr>
              <a:t> </a:t>
            </a:r>
            <a:r>
              <a:rPr lang="el-GR" dirty="0" err="1" smtClean="0">
                <a:solidFill>
                  <a:srgbClr val="FFFF00"/>
                </a:solidFill>
              </a:rPr>
              <a:t>education</a:t>
            </a:r>
            <a:r>
              <a:rPr lang="el-GR" dirty="0" smtClean="0">
                <a:solidFill>
                  <a:srgbClr val="FFFF00"/>
                </a:solidFill>
              </a:rPr>
              <a:t> </a:t>
            </a:r>
            <a:r>
              <a:rPr lang="el-GR" dirty="0" smtClean="0"/>
              <a:t>(</a:t>
            </a:r>
            <a:r>
              <a:rPr lang="el-GR" dirty="0" err="1" smtClean="0"/>
              <a:t>Gymnasio</a:t>
            </a:r>
            <a:r>
              <a:rPr lang="el-GR" dirty="0" smtClean="0"/>
              <a:t>)</a:t>
            </a:r>
            <a:r>
              <a:rPr lang="en-US" dirty="0" smtClean="0"/>
              <a:t> </a:t>
            </a:r>
            <a:r>
              <a:rPr lang="en-US" dirty="0" smtClean="0">
                <a:solidFill>
                  <a:srgbClr val="FFFF00"/>
                </a:solidFill>
              </a:rPr>
              <a:t>schools for </a:t>
            </a:r>
            <a:r>
              <a:rPr lang="el-GR" dirty="0" err="1" smtClean="0">
                <a:solidFill>
                  <a:srgbClr val="FFFF00"/>
                </a:solidFill>
              </a:rPr>
              <a:t>refugees</a:t>
            </a:r>
            <a:r>
              <a:rPr lang="el-GR" dirty="0" smtClean="0">
                <a:solidFill>
                  <a:srgbClr val="FFFF00"/>
                </a:solidFill>
              </a:rPr>
              <a:t> and </a:t>
            </a:r>
            <a:r>
              <a:rPr lang="el-GR" dirty="0" err="1" smtClean="0">
                <a:solidFill>
                  <a:srgbClr val="FFFF00"/>
                </a:solidFill>
              </a:rPr>
              <a:t>asylum</a:t>
            </a:r>
            <a:r>
              <a:rPr lang="el-GR" dirty="0" smtClean="0">
                <a:solidFill>
                  <a:srgbClr val="FFFF00"/>
                </a:solidFill>
              </a:rPr>
              <a:t> </a:t>
            </a:r>
            <a:r>
              <a:rPr lang="el-GR" dirty="0" err="1" smtClean="0">
                <a:solidFill>
                  <a:srgbClr val="FFFF00"/>
                </a:solidFill>
              </a:rPr>
              <a:t>seekers</a:t>
            </a:r>
            <a:r>
              <a:rPr lang="el-GR" dirty="0" smtClean="0">
                <a:solidFill>
                  <a:srgbClr val="FFFF00"/>
                </a:solidFill>
              </a:rPr>
              <a:t> : 300 </a:t>
            </a:r>
            <a:r>
              <a:rPr lang="el-GR" dirty="0" err="1" smtClean="0">
                <a:solidFill>
                  <a:srgbClr val="FFFF00"/>
                </a:solidFill>
              </a:rPr>
              <a:t>children</a:t>
            </a:r>
            <a:r>
              <a:rPr lang="el-GR" dirty="0" smtClean="0">
                <a:solidFill>
                  <a:srgbClr val="FFFF00"/>
                </a:solidFill>
              </a:rPr>
              <a:t> </a:t>
            </a:r>
            <a:endParaRPr lang="el-GR" dirty="0">
              <a:solidFill>
                <a:srgbClr val="FFFF00"/>
              </a:solidFill>
            </a:endParaRPr>
          </a:p>
        </p:txBody>
      </p:sp>
      <p:pic>
        <p:nvPicPr>
          <p:cNvPr id="8" name="7 - Εικόνα"/>
          <p:cNvPicPr/>
          <p:nvPr/>
        </p:nvPicPr>
        <p:blipFill>
          <a:blip r:embed="rId2" cstate="print"/>
          <a:srcRect l="3792" t="45783" r="35709" b="12771"/>
          <a:stretch>
            <a:fillRect/>
          </a:stretch>
        </p:blipFill>
        <p:spPr bwMode="auto">
          <a:xfrm>
            <a:off x="857224" y="3571876"/>
            <a:ext cx="7643866" cy="3000396"/>
          </a:xfrm>
          <a:prstGeom prst="rect">
            <a:avLst/>
          </a:prstGeom>
          <a:noFill/>
          <a:ln w="9525">
            <a:noFill/>
            <a:miter lim="800000"/>
            <a:headEnd/>
            <a:tailEnd/>
          </a:ln>
        </p:spPr>
      </p:pic>
      <p:sp>
        <p:nvSpPr>
          <p:cNvPr id="9" name="8 - Δεξιό βέλος"/>
          <p:cNvSpPr/>
          <p:nvPr/>
        </p:nvSpPr>
        <p:spPr>
          <a:xfrm rot="5400000">
            <a:off x="1547315" y="3238975"/>
            <a:ext cx="642942" cy="30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εξιό βέλος"/>
          <p:cNvSpPr/>
          <p:nvPr/>
        </p:nvSpPr>
        <p:spPr>
          <a:xfrm rot="5400000">
            <a:off x="3821901" y="3178967"/>
            <a:ext cx="665802" cy="30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rot="5400000">
            <a:off x="6393669" y="3178967"/>
            <a:ext cx="522926" cy="30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357298"/>
            <a:ext cx="8229600" cy="214314"/>
          </a:xfrm>
        </p:spPr>
        <p:txBody>
          <a:bodyPr>
            <a:normAutofit fontScale="90000"/>
          </a:bodyPr>
          <a:lstStyle/>
          <a:p>
            <a:pPr algn="ctr"/>
            <a:r>
              <a:rPr lang="el-GR" sz="2400" dirty="0" smtClean="0"/>
              <a:t/>
            </a:r>
            <a:br>
              <a:rPr lang="el-GR" sz="2400" dirty="0" smtClean="0"/>
            </a:br>
            <a:r>
              <a:rPr lang="en-US" dirty="0" smtClean="0"/>
              <a:t/>
            </a:r>
            <a:br>
              <a:rPr lang="en-US" dirty="0" smtClean="0"/>
            </a:br>
            <a:r>
              <a:rPr lang="el-GR" sz="3100" b="1" dirty="0" smtClean="0">
                <a:latin typeface="Times New Roman" pitchFamily="18" charset="0"/>
                <a:cs typeface="Times New Roman" pitchFamily="18" charset="0"/>
              </a:rPr>
              <a:t>2017-2019  </a:t>
            </a:r>
            <a:r>
              <a:rPr lang="el-GR" sz="3100" b="1" dirty="0" err="1" smtClean="0">
                <a:solidFill>
                  <a:srgbClr val="FFFF00"/>
                </a:solidFill>
                <a:latin typeface="Times New Roman" pitchFamily="18" charset="0"/>
                <a:cs typeface="Times New Roman" pitchFamily="18" charset="0"/>
              </a:rPr>
              <a:t>Reception</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classes</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provide</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additional</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support</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in</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particular</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for</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Greek</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language</a:t>
            </a:r>
            <a:r>
              <a:rPr lang="el-GR" sz="3100" b="1" dirty="0" smtClean="0">
                <a:solidFill>
                  <a:srgbClr val="FFFF00"/>
                </a:solidFill>
                <a:latin typeface="Times New Roman" pitchFamily="18" charset="0"/>
                <a:cs typeface="Times New Roman" pitchFamily="18" charset="0"/>
              </a:rPr>
              <a:t> </a:t>
            </a:r>
            <a:r>
              <a:rPr lang="el-GR" sz="3100" b="1" dirty="0" err="1" smtClean="0">
                <a:solidFill>
                  <a:srgbClr val="FFFF00"/>
                </a:solidFill>
                <a:latin typeface="Times New Roman" pitchFamily="18" charset="0"/>
                <a:cs typeface="Times New Roman" pitchFamily="18" charset="0"/>
              </a:rPr>
              <a:t>comprehension</a:t>
            </a:r>
            <a:r>
              <a:rPr lang="el-GR" sz="3100" b="1" dirty="0" smtClean="0">
                <a:solidFill>
                  <a:srgbClr val="FFFF00"/>
                </a:solidFill>
                <a:latin typeface="Times New Roman" pitchFamily="18" charset="0"/>
                <a:cs typeface="Times New Roman" pitchFamily="18" charset="0"/>
              </a:rPr>
              <a:t>.</a:t>
            </a:r>
            <a:endParaRPr lang="el-GR" sz="3100" b="1" dirty="0">
              <a:solidFill>
                <a:srgbClr val="FFFF00"/>
              </a:solidFill>
              <a:latin typeface="Times New Roman" pitchFamily="18" charset="0"/>
              <a:cs typeface="Times New Roman" pitchFamily="18" charset="0"/>
            </a:endParaRPr>
          </a:p>
        </p:txBody>
      </p:sp>
      <p:sp>
        <p:nvSpPr>
          <p:cNvPr id="6" name="5 - Ορθογώνιο"/>
          <p:cNvSpPr/>
          <p:nvPr/>
        </p:nvSpPr>
        <p:spPr>
          <a:xfrm>
            <a:off x="642910" y="1785926"/>
            <a:ext cx="2428892" cy="1477328"/>
          </a:xfrm>
          <a:prstGeom prst="rect">
            <a:avLst/>
          </a:prstGeom>
        </p:spPr>
        <p:txBody>
          <a:bodyPr wrap="square">
            <a:spAutoFit/>
          </a:bodyPr>
          <a:lstStyle/>
          <a:p>
            <a:pPr algn="ctr">
              <a:buFont typeface="Arial" pitchFamily="34" charset="0"/>
              <a:buChar char="•"/>
            </a:pPr>
            <a:r>
              <a:rPr lang="el-GR" dirty="0" smtClean="0"/>
              <a:t> </a:t>
            </a:r>
            <a:r>
              <a:rPr lang="el-GR" dirty="0" err="1" smtClean="0">
                <a:solidFill>
                  <a:srgbClr val="FFFF00"/>
                </a:solidFill>
              </a:rPr>
              <a:t>Primary</a:t>
            </a:r>
            <a:r>
              <a:rPr lang="el-GR" dirty="0" smtClean="0">
                <a:solidFill>
                  <a:srgbClr val="FFFF00"/>
                </a:solidFill>
              </a:rPr>
              <a:t> </a:t>
            </a:r>
            <a:r>
              <a:rPr lang="el-GR" dirty="0" err="1" smtClean="0">
                <a:solidFill>
                  <a:srgbClr val="FFFF00"/>
                </a:solidFill>
              </a:rPr>
              <a:t>education</a:t>
            </a:r>
            <a:r>
              <a:rPr lang="el-GR" dirty="0" smtClean="0">
                <a:solidFill>
                  <a:srgbClr val="FFFF00"/>
                </a:solidFill>
              </a:rPr>
              <a:t> </a:t>
            </a:r>
            <a:r>
              <a:rPr lang="el-GR" dirty="0" smtClean="0"/>
              <a:t>(</a:t>
            </a:r>
            <a:r>
              <a:rPr lang="el-GR" dirty="0" err="1" smtClean="0"/>
              <a:t>Demotiko</a:t>
            </a:r>
            <a:r>
              <a:rPr lang="el-GR" dirty="0" smtClean="0"/>
              <a:t>)</a:t>
            </a:r>
            <a:r>
              <a:rPr lang="en-US" dirty="0" smtClean="0"/>
              <a:t> schools for </a:t>
            </a:r>
            <a:r>
              <a:rPr lang="el-GR" dirty="0" err="1" smtClean="0"/>
              <a:t>refugees</a:t>
            </a:r>
            <a:r>
              <a:rPr lang="el-GR" dirty="0" smtClean="0"/>
              <a:t> and </a:t>
            </a:r>
            <a:r>
              <a:rPr lang="el-GR" dirty="0" err="1" smtClean="0"/>
              <a:t>asylum</a:t>
            </a:r>
            <a:r>
              <a:rPr lang="el-GR" dirty="0" smtClean="0"/>
              <a:t> </a:t>
            </a:r>
            <a:r>
              <a:rPr lang="el-GR" dirty="0" err="1" smtClean="0"/>
              <a:t>seekers</a:t>
            </a:r>
            <a:r>
              <a:rPr lang="el-GR" dirty="0" smtClean="0"/>
              <a:t> : </a:t>
            </a:r>
            <a:r>
              <a:rPr lang="el-GR" dirty="0" smtClean="0">
                <a:solidFill>
                  <a:srgbClr val="FFFF00"/>
                </a:solidFill>
              </a:rPr>
              <a:t>3692children </a:t>
            </a:r>
          </a:p>
        </p:txBody>
      </p:sp>
      <p:sp>
        <p:nvSpPr>
          <p:cNvPr id="7" name="6 - Ορθογώνιο"/>
          <p:cNvSpPr/>
          <p:nvPr/>
        </p:nvSpPr>
        <p:spPr>
          <a:xfrm>
            <a:off x="3214678" y="1643050"/>
            <a:ext cx="2286016" cy="1754326"/>
          </a:xfrm>
          <a:prstGeom prst="rect">
            <a:avLst/>
          </a:prstGeom>
        </p:spPr>
        <p:txBody>
          <a:bodyPr wrap="square">
            <a:spAutoFit/>
          </a:bodyPr>
          <a:lstStyle/>
          <a:p>
            <a:pPr algn="ctr">
              <a:buFont typeface="Arial" pitchFamily="34" charset="0"/>
              <a:buChar char="•"/>
            </a:pPr>
            <a:r>
              <a:rPr lang="en-US" dirty="0" err="1" smtClean="0">
                <a:solidFill>
                  <a:srgbClr val="FFFF00"/>
                </a:solidFill>
              </a:rPr>
              <a:t>L</a:t>
            </a:r>
            <a:r>
              <a:rPr lang="el-GR" dirty="0" err="1" smtClean="0">
                <a:solidFill>
                  <a:srgbClr val="FFFF00"/>
                </a:solidFill>
              </a:rPr>
              <a:t>ower</a:t>
            </a:r>
            <a:r>
              <a:rPr lang="el-GR" dirty="0" smtClean="0">
                <a:solidFill>
                  <a:srgbClr val="FFFF00"/>
                </a:solidFill>
              </a:rPr>
              <a:t> </a:t>
            </a:r>
            <a:r>
              <a:rPr lang="el-GR" dirty="0" err="1" smtClean="0">
                <a:solidFill>
                  <a:srgbClr val="FFFF00"/>
                </a:solidFill>
              </a:rPr>
              <a:t>secondary</a:t>
            </a:r>
            <a:r>
              <a:rPr lang="el-GR" dirty="0" smtClean="0">
                <a:solidFill>
                  <a:srgbClr val="FFFF00"/>
                </a:solidFill>
              </a:rPr>
              <a:t> </a:t>
            </a:r>
            <a:r>
              <a:rPr lang="el-GR" dirty="0" err="1" smtClean="0">
                <a:solidFill>
                  <a:srgbClr val="FFFF00"/>
                </a:solidFill>
              </a:rPr>
              <a:t>education</a:t>
            </a:r>
            <a:r>
              <a:rPr lang="el-GR" dirty="0" smtClean="0">
                <a:solidFill>
                  <a:srgbClr val="FFFF00"/>
                </a:solidFill>
              </a:rPr>
              <a:t> </a:t>
            </a:r>
            <a:r>
              <a:rPr lang="el-GR" dirty="0" smtClean="0"/>
              <a:t>(</a:t>
            </a:r>
            <a:r>
              <a:rPr lang="el-GR" dirty="0" err="1" smtClean="0"/>
              <a:t>Gymnasio</a:t>
            </a:r>
            <a:r>
              <a:rPr lang="el-GR" dirty="0" smtClean="0"/>
              <a:t>)</a:t>
            </a:r>
            <a:r>
              <a:rPr lang="en-US" dirty="0" smtClean="0"/>
              <a:t> schools for </a:t>
            </a:r>
            <a:r>
              <a:rPr lang="el-GR" dirty="0" err="1" smtClean="0"/>
              <a:t>refugees</a:t>
            </a:r>
            <a:r>
              <a:rPr lang="el-GR" dirty="0" smtClean="0"/>
              <a:t> and </a:t>
            </a:r>
            <a:r>
              <a:rPr lang="el-GR" dirty="0" err="1" smtClean="0"/>
              <a:t>asylum</a:t>
            </a:r>
            <a:r>
              <a:rPr lang="el-GR" dirty="0" smtClean="0"/>
              <a:t> </a:t>
            </a:r>
            <a:r>
              <a:rPr lang="el-GR" dirty="0" err="1" smtClean="0"/>
              <a:t>seekers</a:t>
            </a:r>
            <a:r>
              <a:rPr lang="el-GR" dirty="0" smtClean="0"/>
              <a:t> : </a:t>
            </a:r>
            <a:r>
              <a:rPr lang="el-GR" dirty="0" smtClean="0">
                <a:solidFill>
                  <a:srgbClr val="FFFF00"/>
                </a:solidFill>
              </a:rPr>
              <a:t>900 </a:t>
            </a:r>
            <a:r>
              <a:rPr lang="el-GR" dirty="0" err="1" smtClean="0">
                <a:solidFill>
                  <a:srgbClr val="FFFF00"/>
                </a:solidFill>
              </a:rPr>
              <a:t>children</a:t>
            </a:r>
            <a:r>
              <a:rPr lang="el-GR" dirty="0" smtClean="0">
                <a:solidFill>
                  <a:srgbClr val="FFFF00"/>
                </a:solidFill>
              </a:rPr>
              <a:t> </a:t>
            </a:r>
            <a:endParaRPr lang="el-GR" dirty="0">
              <a:solidFill>
                <a:srgbClr val="FFFF00"/>
              </a:solidFill>
            </a:endParaRPr>
          </a:p>
        </p:txBody>
      </p:sp>
      <p:sp>
        <p:nvSpPr>
          <p:cNvPr id="9" name="8 - Δεξιό βέλος"/>
          <p:cNvSpPr/>
          <p:nvPr/>
        </p:nvSpPr>
        <p:spPr>
          <a:xfrm rot="5400000">
            <a:off x="1297281" y="3489009"/>
            <a:ext cx="571506" cy="30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εξιό βέλος"/>
          <p:cNvSpPr/>
          <p:nvPr/>
        </p:nvSpPr>
        <p:spPr>
          <a:xfrm rot="5400000">
            <a:off x="3964777" y="3464719"/>
            <a:ext cx="522926" cy="30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rot="5400000">
            <a:off x="6393669" y="3536157"/>
            <a:ext cx="522926" cy="30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12 - Εικόνα"/>
          <p:cNvPicPr/>
          <p:nvPr/>
        </p:nvPicPr>
        <p:blipFill>
          <a:blip r:embed="rId2" cstate="print"/>
          <a:srcRect l="3095" t="8505" r="35203" b="46650"/>
          <a:stretch>
            <a:fillRect/>
          </a:stretch>
        </p:blipFill>
        <p:spPr bwMode="auto">
          <a:xfrm>
            <a:off x="785786" y="3929066"/>
            <a:ext cx="7429552" cy="2633682"/>
          </a:xfrm>
          <a:prstGeom prst="rect">
            <a:avLst/>
          </a:prstGeom>
          <a:noFill/>
          <a:ln w="9525">
            <a:noFill/>
            <a:miter lim="800000"/>
            <a:headEnd/>
            <a:tailEnd/>
          </a:ln>
        </p:spPr>
      </p:pic>
      <p:sp>
        <p:nvSpPr>
          <p:cNvPr id="14" name="13 - Ορθογώνιο"/>
          <p:cNvSpPr/>
          <p:nvPr/>
        </p:nvSpPr>
        <p:spPr>
          <a:xfrm>
            <a:off x="5643570" y="1643050"/>
            <a:ext cx="2500330" cy="1754326"/>
          </a:xfrm>
          <a:prstGeom prst="rect">
            <a:avLst/>
          </a:prstGeom>
        </p:spPr>
        <p:txBody>
          <a:bodyPr wrap="square">
            <a:spAutoFit/>
          </a:bodyPr>
          <a:lstStyle/>
          <a:p>
            <a:pPr algn="ctr">
              <a:buFont typeface="Arial" pitchFamily="34" charset="0"/>
              <a:buChar char="•"/>
            </a:pPr>
            <a:r>
              <a:rPr lang="en-US" dirty="0" err="1" smtClean="0">
                <a:solidFill>
                  <a:srgbClr val="FFFF00"/>
                </a:solidFill>
              </a:rPr>
              <a:t>U</a:t>
            </a:r>
            <a:r>
              <a:rPr lang="el-GR" dirty="0" err="1" smtClean="0">
                <a:solidFill>
                  <a:srgbClr val="FFFF00"/>
                </a:solidFill>
              </a:rPr>
              <a:t>pper</a:t>
            </a:r>
            <a:r>
              <a:rPr lang="el-GR" dirty="0" smtClean="0">
                <a:solidFill>
                  <a:srgbClr val="FFFF00"/>
                </a:solidFill>
              </a:rPr>
              <a:t> </a:t>
            </a:r>
            <a:r>
              <a:rPr lang="el-GR" dirty="0" err="1" smtClean="0">
                <a:solidFill>
                  <a:srgbClr val="FFFF00"/>
                </a:solidFill>
              </a:rPr>
              <a:t>secondary</a:t>
            </a:r>
            <a:r>
              <a:rPr lang="el-GR" dirty="0" smtClean="0">
                <a:solidFill>
                  <a:srgbClr val="FFFF00"/>
                </a:solidFill>
              </a:rPr>
              <a:t> </a:t>
            </a:r>
            <a:r>
              <a:rPr lang="el-GR" dirty="0" err="1" smtClean="0">
                <a:solidFill>
                  <a:srgbClr val="FFFF00"/>
                </a:solidFill>
              </a:rPr>
              <a:t>school</a:t>
            </a:r>
            <a:r>
              <a:rPr lang="el-GR" dirty="0" smtClean="0"/>
              <a:t> (</a:t>
            </a:r>
            <a:r>
              <a:rPr lang="el-GR" dirty="0" err="1" smtClean="0"/>
              <a:t>Eniaio</a:t>
            </a:r>
            <a:r>
              <a:rPr lang="el-GR" dirty="0" smtClean="0"/>
              <a:t> </a:t>
            </a:r>
            <a:r>
              <a:rPr lang="el-GR" dirty="0" err="1" smtClean="0"/>
              <a:t>Lykeio</a:t>
            </a:r>
            <a:r>
              <a:rPr lang="el-GR" dirty="0" smtClean="0"/>
              <a:t>) </a:t>
            </a:r>
            <a:r>
              <a:rPr lang="el-GR" dirty="0" smtClean="0">
                <a:solidFill>
                  <a:srgbClr val="FFFF00"/>
                </a:solidFill>
              </a:rPr>
              <a:t>and </a:t>
            </a:r>
            <a:r>
              <a:rPr lang="el-GR" dirty="0" err="1" smtClean="0">
                <a:solidFill>
                  <a:srgbClr val="FFFF00"/>
                </a:solidFill>
              </a:rPr>
              <a:t>technical</a:t>
            </a:r>
            <a:r>
              <a:rPr lang="el-GR" dirty="0" smtClean="0">
                <a:solidFill>
                  <a:srgbClr val="FFFF00"/>
                </a:solidFill>
              </a:rPr>
              <a:t> </a:t>
            </a:r>
            <a:r>
              <a:rPr lang="el-GR" dirty="0" err="1" smtClean="0">
                <a:solidFill>
                  <a:srgbClr val="FFFF00"/>
                </a:solidFill>
              </a:rPr>
              <a:t>vocational</a:t>
            </a:r>
            <a:r>
              <a:rPr lang="el-GR" dirty="0" smtClean="0">
                <a:solidFill>
                  <a:srgbClr val="FFFF00"/>
                </a:solidFill>
              </a:rPr>
              <a:t> </a:t>
            </a:r>
            <a:r>
              <a:rPr lang="el-GR" dirty="0" err="1" smtClean="0">
                <a:solidFill>
                  <a:srgbClr val="FFFF00"/>
                </a:solidFill>
              </a:rPr>
              <a:t>school</a:t>
            </a:r>
            <a:r>
              <a:rPr lang="el-GR" dirty="0" smtClean="0">
                <a:solidFill>
                  <a:srgbClr val="FFFF00"/>
                </a:solidFill>
              </a:rPr>
              <a:t> </a:t>
            </a:r>
            <a:r>
              <a:rPr lang="el-GR" dirty="0" smtClean="0"/>
              <a:t>(TEE): </a:t>
            </a:r>
          </a:p>
          <a:p>
            <a:pPr algn="ctr"/>
            <a:r>
              <a:rPr lang="el-GR" dirty="0" smtClean="0">
                <a:solidFill>
                  <a:srgbClr val="FFFF00"/>
                </a:solidFill>
              </a:rPr>
              <a:t>699 </a:t>
            </a:r>
            <a:r>
              <a:rPr lang="el-GR" dirty="0" err="1" smtClean="0">
                <a:solidFill>
                  <a:srgbClr val="FFFF00"/>
                </a:solidFill>
              </a:rPr>
              <a:t>children</a:t>
            </a:r>
            <a:r>
              <a:rPr lang="el-GR" dirty="0" smtClean="0">
                <a:solidFill>
                  <a:srgbClr val="FFFF00"/>
                </a:solidFill>
              </a:rPr>
              <a:t> </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3214686"/>
            <a:ext cx="5500726" cy="4440246"/>
          </a:xfrm>
        </p:spPr>
        <p:txBody>
          <a:bodyPr>
            <a:normAutofit fontScale="90000"/>
          </a:bodyPr>
          <a:lstStyle/>
          <a:p>
            <a:pPr>
              <a:lnSpc>
                <a:spcPct val="150000"/>
              </a:lnSpc>
            </a:pPr>
            <a:r>
              <a:rPr lang="el-GR" sz="2000" b="1" dirty="0" smtClean="0">
                <a:latin typeface="Times New Roman" pitchFamily="18" charset="0"/>
                <a:cs typeface="Times New Roman" pitchFamily="18" charset="0"/>
                <a:hlinkClick r:id="rId2"/>
              </a:rPr>
              <a:t/>
            </a:r>
            <a:br>
              <a:rPr lang="el-GR" sz="2000" b="1" dirty="0" smtClean="0">
                <a:latin typeface="Times New Roman" pitchFamily="18" charset="0"/>
                <a:cs typeface="Times New Roman" pitchFamily="18" charset="0"/>
                <a:hlinkClick r:id="rId2"/>
              </a:rPr>
            </a:br>
            <a:r>
              <a:rPr lang="el-GR" sz="2000" b="1" dirty="0" smtClean="0">
                <a:latin typeface="Times New Roman" pitchFamily="18" charset="0"/>
                <a:cs typeface="Times New Roman" pitchFamily="18" charset="0"/>
                <a:hlinkClick r:id="rId2"/>
              </a:rPr>
              <a:t/>
            </a:r>
            <a:br>
              <a:rPr lang="el-GR" sz="2000" b="1" dirty="0" smtClean="0">
                <a:latin typeface="Times New Roman" pitchFamily="18" charset="0"/>
                <a:cs typeface="Times New Roman" pitchFamily="18" charset="0"/>
                <a:hlinkClick r:id="rId2"/>
              </a:rPr>
            </a:br>
            <a:r>
              <a:rPr lang="el-GR" sz="2000" b="1" dirty="0" smtClean="0">
                <a:latin typeface="Times New Roman" pitchFamily="18" charset="0"/>
                <a:cs typeface="Times New Roman" pitchFamily="18" charset="0"/>
                <a:hlinkClick r:id="rId2"/>
              </a:rPr>
              <a:t/>
            </a:r>
            <a:br>
              <a:rPr lang="el-GR" sz="2000" b="1" dirty="0" smtClean="0">
                <a:latin typeface="Times New Roman" pitchFamily="18" charset="0"/>
                <a:cs typeface="Times New Roman" pitchFamily="18" charset="0"/>
                <a:hlinkClick r:id="rId2"/>
              </a:rPr>
            </a:br>
            <a:r>
              <a:rPr lang="el-GR" sz="2000" b="1" dirty="0" smtClean="0">
                <a:latin typeface="Times New Roman" pitchFamily="18" charset="0"/>
                <a:cs typeface="Times New Roman" pitchFamily="18" charset="0"/>
                <a:hlinkClick r:id="rId2"/>
              </a:rPr>
              <a:t/>
            </a:r>
            <a:br>
              <a:rPr lang="el-GR" sz="2000" b="1" dirty="0" smtClean="0">
                <a:latin typeface="Times New Roman" pitchFamily="18" charset="0"/>
                <a:cs typeface="Times New Roman" pitchFamily="18" charset="0"/>
                <a:hlinkClick r:id="rId2"/>
              </a:rPr>
            </a:br>
            <a:r>
              <a:rPr lang="fr-CH" sz="2000" b="1" dirty="0" smtClean="0">
                <a:latin typeface="Times New Roman" pitchFamily="18" charset="0"/>
                <a:cs typeface="Times New Roman" pitchFamily="18" charset="0"/>
                <a:hlinkClick r:id="rId2"/>
              </a:rPr>
              <a:t>https://www.refugee.info/greece</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fr-CH" sz="2000" b="1"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fr-CH" sz="2000" b="1" dirty="0" smtClean="0">
                <a:solidFill>
                  <a:srgbClr val="FFFF00"/>
                </a:solidFill>
                <a:latin typeface="Times New Roman" pitchFamily="18" charset="0"/>
                <a:cs typeface="Times New Roman" pitchFamily="18" charset="0"/>
              </a:rPr>
              <a:t>Services</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fr-CH" sz="2000" b="1" dirty="0" smtClean="0">
                <a:latin typeface="Times New Roman" pitchFamily="18" charset="0"/>
                <a:cs typeface="Times New Roman" pitchFamily="18" charset="0"/>
              </a:rPr>
              <a:t/>
            </a:r>
            <a:br>
              <a:rPr lang="fr-CH" sz="2000" b="1" dirty="0" smtClean="0">
                <a:latin typeface="Times New Roman" pitchFamily="18" charset="0"/>
                <a:cs typeface="Times New Roman" pitchFamily="18" charset="0"/>
              </a:rPr>
            </a:br>
            <a:r>
              <a:rPr lang="fr-CH" sz="2000" b="1" dirty="0" smtClean="0">
                <a:latin typeface="Times New Roman" pitchFamily="18" charset="0"/>
                <a:cs typeface="Times New Roman" pitchFamily="18" charset="0"/>
              </a:rPr>
              <a:t> </a:t>
            </a:r>
            <a:r>
              <a:rPr lang="fr-CH" sz="2000" b="1" dirty="0" err="1" smtClean="0">
                <a:solidFill>
                  <a:srgbClr val="FFFF00"/>
                </a:solidFill>
                <a:latin typeface="Times New Roman" pitchFamily="18" charset="0"/>
                <a:cs typeface="Times New Roman" pitchFamily="18" charset="0"/>
              </a:rPr>
              <a:t>Greek</a:t>
            </a:r>
            <a:r>
              <a:rPr lang="fr-CH" sz="2000" b="1" dirty="0" smtClean="0">
                <a:solidFill>
                  <a:srgbClr val="FFFF00"/>
                </a:solidFill>
                <a:latin typeface="Times New Roman" pitchFamily="18" charset="0"/>
                <a:cs typeface="Times New Roman" pitchFamily="18" charset="0"/>
              </a:rPr>
              <a:t> classes for </a:t>
            </a:r>
            <a:r>
              <a:rPr lang="fr-CH" sz="2000" b="1" dirty="0" err="1" smtClean="0">
                <a:solidFill>
                  <a:srgbClr val="FFFF00"/>
                </a:solidFill>
                <a:latin typeface="Times New Roman" pitchFamily="18" charset="0"/>
                <a:cs typeface="Times New Roman" pitchFamily="18" charset="0"/>
              </a:rPr>
              <a:t>adu</a:t>
            </a:r>
            <a:r>
              <a:rPr lang="fr-CH" sz="2000" dirty="0" err="1" smtClean="0">
                <a:solidFill>
                  <a:srgbClr val="FFFF00"/>
                </a:solidFill>
                <a:latin typeface="Times New Roman" pitchFamily="18" charset="0"/>
                <a:cs typeface="Times New Roman" pitchFamily="18" charset="0"/>
              </a:rPr>
              <a:t>l</a:t>
            </a:r>
            <a:r>
              <a:rPr lang="fr-CH" sz="2000" b="1" dirty="0" err="1" smtClean="0">
                <a:solidFill>
                  <a:srgbClr val="FFFF00"/>
                </a:solidFill>
                <a:latin typeface="Times New Roman" pitchFamily="18" charset="0"/>
                <a:cs typeface="Times New Roman" pitchFamily="18" charset="0"/>
              </a:rPr>
              <a:t>ts</a:t>
            </a:r>
            <a:r>
              <a:rPr lang="fr-CH" sz="2000" b="1" dirty="0" smtClean="0">
                <a:latin typeface="Times New Roman" pitchFamily="18" charset="0"/>
                <a:cs typeface="Times New Roman" pitchFamily="18" charset="0"/>
              </a:rPr>
              <a:t/>
            </a:r>
            <a:br>
              <a:rPr lang="fr-CH"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t>
            </a:r>
            <a:r>
              <a:rPr lang="en-US" sz="2000" b="1" dirty="0" smtClean="0">
                <a:solidFill>
                  <a:srgbClr val="FFFF00"/>
                </a:solidFill>
                <a:latin typeface="Times New Roman" pitchFamily="18" charset="0"/>
                <a:cs typeface="Times New Roman" pitchFamily="18" charset="0"/>
              </a:rPr>
              <a:t>Homework support</a:t>
            </a:r>
            <a:r>
              <a:rPr lang="en-US" sz="2000" b="1" dirty="0" smtClean="0">
                <a:latin typeface="Times New Roman" pitchFamily="18" charset="0"/>
                <a:cs typeface="Times New Roman" pitchFamily="18" charset="0"/>
              </a:rPr>
              <a:t> and educational activities for children and parents</a:t>
            </a:r>
            <a:r>
              <a:rPr lang="el-GR" b="1" dirty="0" smtClean="0"/>
              <a:t/>
            </a:r>
            <a:br>
              <a:rPr lang="el-GR" b="1" dirty="0" smtClean="0"/>
            </a:br>
            <a:r>
              <a:rPr lang="fr-CH" sz="2000" b="1" dirty="0" smtClean="0">
                <a:latin typeface="Times New Roman" pitchFamily="18" charset="0"/>
                <a:cs typeface="Times New Roman" pitchFamily="18" charset="0"/>
              </a:rPr>
              <a:t> </a:t>
            </a:r>
            <a:r>
              <a:rPr lang="fr-CH" sz="2000" b="1" dirty="0" err="1" smtClean="0">
                <a:solidFill>
                  <a:srgbClr val="FFFF00"/>
                </a:solidFill>
                <a:latin typeface="Times New Roman" pitchFamily="18" charset="0"/>
                <a:cs typeface="Times New Roman" pitchFamily="18" charset="0"/>
              </a:rPr>
              <a:t>Language</a:t>
            </a:r>
            <a:r>
              <a:rPr lang="fr-CH" sz="2000" b="1" dirty="0" smtClean="0">
                <a:solidFill>
                  <a:srgbClr val="FFFF00"/>
                </a:solidFill>
                <a:latin typeface="Times New Roman" pitchFamily="18" charset="0"/>
                <a:cs typeface="Times New Roman" pitchFamily="18" charset="0"/>
              </a:rPr>
              <a:t> and computer </a:t>
            </a:r>
            <a:r>
              <a:rPr lang="fr-CH" sz="2000" b="1" dirty="0" err="1" smtClean="0">
                <a:solidFill>
                  <a:srgbClr val="FFFF00"/>
                </a:solidFill>
                <a:latin typeface="Times New Roman" pitchFamily="18" charset="0"/>
                <a:cs typeface="Times New Roman" pitchFamily="18" charset="0"/>
              </a:rPr>
              <a:t>lessons</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n-US" sz="2000" b="1" dirty="0" smtClean="0">
                <a:solidFill>
                  <a:srgbClr val="FFFF00"/>
                </a:solidFill>
                <a:latin typeface="Times New Roman" pitchFamily="18" charset="0"/>
                <a:cs typeface="Times New Roman" pitchFamily="18" charset="0"/>
              </a:rPr>
              <a:t>After-school educational program </a:t>
            </a:r>
            <a:r>
              <a:rPr lang="en-US" sz="2000" b="1" dirty="0" smtClean="0">
                <a:latin typeface="Times New Roman" pitchFamily="18" charset="0"/>
                <a:cs typeface="Times New Roman" pitchFamily="18" charset="0"/>
              </a:rPr>
              <a:t>for children</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t>
            </a:r>
            <a:r>
              <a:rPr lang="en-US" sz="2000" b="1" dirty="0" smtClean="0">
                <a:solidFill>
                  <a:srgbClr val="FFFF00"/>
                </a:solidFill>
                <a:latin typeface="Times New Roman" pitchFamily="18" charset="0"/>
                <a:cs typeface="Times New Roman" pitchFamily="18" charset="0"/>
              </a:rPr>
              <a:t>Greek language classes </a:t>
            </a:r>
            <a:r>
              <a:rPr lang="en-US" sz="2000" b="1" dirty="0" smtClean="0">
                <a:latin typeface="Times New Roman" pitchFamily="18" charset="0"/>
                <a:cs typeface="Times New Roman" pitchFamily="18" charset="0"/>
              </a:rPr>
              <a:t>for children and adolescents</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fr-CH" sz="2000" b="1" dirty="0" smtClean="0">
                <a:solidFill>
                  <a:srgbClr val="FFFF00"/>
                </a:solidFill>
                <a:latin typeface="Times New Roman" pitchFamily="18" charset="0"/>
                <a:cs typeface="Times New Roman" pitchFamily="18" charset="0"/>
              </a:rPr>
              <a:t>Psycho-social support </a:t>
            </a:r>
            <a:r>
              <a:rPr lang="fr-CH" sz="2000" b="1" dirty="0" smtClean="0">
                <a:latin typeface="Times New Roman" pitchFamily="18" charset="0"/>
                <a:cs typeface="Times New Roman" pitchFamily="18" charset="0"/>
              </a:rPr>
              <a:t>and social services</a:t>
            </a:r>
            <a:br>
              <a:rPr lang="fr-CH"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t>
            </a:r>
            <a:br>
              <a:rPr lang="en-US" sz="2000" b="1" dirty="0" smtClean="0">
                <a:latin typeface="Times New Roman" pitchFamily="18" charset="0"/>
                <a:cs typeface="Times New Roman" pitchFamily="18" charset="0"/>
              </a:rPr>
            </a:br>
            <a:r>
              <a:rPr lang="fr-CH" b="1" dirty="0" smtClean="0"/>
              <a:t/>
            </a:r>
            <a:br>
              <a:rPr lang="fr-CH" b="1" dirty="0" smtClean="0"/>
            </a:br>
            <a:endParaRPr lang="el-GR" dirty="0"/>
          </a:p>
        </p:txBody>
      </p:sp>
      <p:pic>
        <p:nvPicPr>
          <p:cNvPr id="3" name="Picture 2"/>
          <p:cNvPicPr>
            <a:picLocks noChangeAspect="1" noChangeArrowheads="1"/>
          </p:cNvPicPr>
          <p:nvPr/>
        </p:nvPicPr>
        <p:blipFill>
          <a:blip r:embed="rId3" cstate="print"/>
          <a:srcRect/>
          <a:stretch>
            <a:fillRect/>
          </a:stretch>
        </p:blipFill>
        <p:spPr bwMode="auto">
          <a:xfrm>
            <a:off x="5500694" y="214290"/>
            <a:ext cx="3449554" cy="235743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786446" y="2857496"/>
            <a:ext cx="3024188" cy="1829823"/>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6143636" y="4857760"/>
            <a:ext cx="2651072" cy="1726392"/>
          </a:xfrm>
          <a:prstGeom prst="rect">
            <a:avLst/>
          </a:prstGeom>
          <a:noFill/>
          <a:ln w="9525">
            <a:noFill/>
            <a:miter lim="800000"/>
            <a:headEnd/>
            <a:tailEnd/>
          </a:ln>
        </p:spPr>
      </p:pic>
      <p:pic>
        <p:nvPicPr>
          <p:cNvPr id="6" name="Picture 3"/>
          <p:cNvPicPr>
            <a:picLocks noChangeAspect="1" noChangeArrowheads="1"/>
          </p:cNvPicPr>
          <p:nvPr/>
        </p:nvPicPr>
        <p:blipFill>
          <a:blip r:embed="rId6" cstate="print"/>
          <a:srcRect/>
          <a:stretch>
            <a:fillRect/>
          </a:stretch>
        </p:blipFill>
        <p:spPr bwMode="auto">
          <a:xfrm>
            <a:off x="2285984" y="857232"/>
            <a:ext cx="2664102" cy="1428760"/>
          </a:xfrm>
          <a:prstGeom prst="rect">
            <a:avLst/>
          </a:prstGeom>
          <a:noFill/>
          <a:ln w="9525">
            <a:noFill/>
            <a:miter lim="800000"/>
            <a:headEnd/>
            <a:tailEnd/>
          </a:ln>
        </p:spPr>
      </p:pic>
      <p:pic>
        <p:nvPicPr>
          <p:cNvPr id="7" name="Picture 4"/>
          <p:cNvPicPr>
            <a:picLocks noChangeAspect="1" noChangeArrowheads="1"/>
          </p:cNvPicPr>
          <p:nvPr/>
        </p:nvPicPr>
        <p:blipFill>
          <a:blip r:embed="rId7" cstate="print"/>
          <a:srcRect r="35282" b="-45834"/>
          <a:stretch>
            <a:fillRect/>
          </a:stretch>
        </p:blipFill>
        <p:spPr bwMode="auto">
          <a:xfrm>
            <a:off x="428596" y="6024557"/>
            <a:ext cx="1785950" cy="833443"/>
          </a:xfrm>
          <a:prstGeom prst="rect">
            <a:avLst/>
          </a:prstGeom>
          <a:noFill/>
        </p:spPr>
      </p:pic>
      <p:pic>
        <p:nvPicPr>
          <p:cNvPr id="8" name="Picture 6" descr="http://www.minedu.gov.gr/images/banners/mainlogo.jpg">
            <a:hlinkClick r:id="rId8"/>
          </p:cNvPr>
          <p:cNvPicPr>
            <a:picLocks noChangeAspect="1" noChangeArrowheads="1"/>
          </p:cNvPicPr>
          <p:nvPr/>
        </p:nvPicPr>
        <p:blipFill>
          <a:blip r:embed="rId9" cstate="print"/>
          <a:srcRect/>
          <a:stretch>
            <a:fillRect/>
          </a:stretch>
        </p:blipFill>
        <p:spPr bwMode="auto">
          <a:xfrm>
            <a:off x="2643174" y="5857892"/>
            <a:ext cx="2857500" cy="762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857224" y="2143116"/>
            <a:ext cx="7429552" cy="3039294"/>
          </a:xfrm>
          <a:prstGeom prst="rect">
            <a:avLst/>
          </a:prstGeom>
        </p:spPr>
        <p:txBody>
          <a:bodyPr wrap="square">
            <a:spAutoFit/>
          </a:bodyPr>
          <a:lstStyle/>
          <a:p>
            <a:pPr algn="ctr">
              <a:buNone/>
            </a:pPr>
            <a:endParaRPr lang="el-GR" sz="2000" b="1" dirty="0" smtClean="0"/>
          </a:p>
          <a:p>
            <a:pPr algn="ctr">
              <a:buNone/>
            </a:pPr>
            <a:endParaRPr lang="el-GR" sz="2000" b="1" dirty="0" smtClean="0"/>
          </a:p>
          <a:p>
            <a:pPr algn="ctr">
              <a:buNone/>
            </a:pPr>
            <a:endParaRPr lang="en-US" sz="2000" b="1" dirty="0" smtClean="0"/>
          </a:p>
          <a:p>
            <a:pPr algn="ctr">
              <a:buNone/>
            </a:pPr>
            <a:r>
              <a:rPr lang="en-US" sz="2800" b="1" dirty="0" smtClean="0">
                <a:latin typeface="Times New Roman" pitchFamily="18" charset="0"/>
                <a:cs typeface="Times New Roman" pitchFamily="18" charset="0"/>
              </a:rPr>
              <a:t>MUSIC  SCHOOL  OF  TRIPOLIS</a:t>
            </a:r>
            <a:endParaRPr lang="el-GR" sz="2800" b="1" dirty="0" smtClean="0">
              <a:latin typeface="Times New Roman" pitchFamily="18" charset="0"/>
              <a:cs typeface="Times New Roman" pitchFamily="18" charset="0"/>
            </a:endParaRPr>
          </a:p>
          <a:p>
            <a:pPr algn="ctr">
              <a:buNone/>
            </a:pPr>
            <a:endParaRPr lang="el-GR" sz="1050" b="1" dirty="0" smtClean="0">
              <a:latin typeface="Times New Roman" pitchFamily="18" charset="0"/>
              <a:cs typeface="Times New Roman" pitchFamily="18" charset="0"/>
            </a:endParaRPr>
          </a:p>
          <a:p>
            <a:pPr algn="ctr"/>
            <a:r>
              <a:rPr lang="el-G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KA2  ERASMUS + project 201</a:t>
            </a:r>
            <a:r>
              <a:rPr lang="el-GR" b="1" dirty="0" smtClean="0">
                <a:latin typeface="Times New Roman" pitchFamily="18" charset="0"/>
                <a:cs typeface="Times New Roman" pitchFamily="18" charset="0"/>
              </a:rPr>
              <a:t>8</a:t>
            </a:r>
            <a:r>
              <a:rPr lang="en-US" b="1" dirty="0" smtClean="0">
                <a:latin typeface="Times New Roman" pitchFamily="18" charset="0"/>
                <a:cs typeface="Times New Roman" pitchFamily="18" charset="0"/>
              </a:rPr>
              <a:t>- 20</a:t>
            </a:r>
            <a:r>
              <a:rPr lang="el-GR" b="1" dirty="0" smtClean="0">
                <a:latin typeface="Times New Roman" pitchFamily="18" charset="0"/>
                <a:cs typeface="Times New Roman" pitchFamily="18" charset="0"/>
              </a:rPr>
              <a:t>20</a:t>
            </a:r>
            <a:r>
              <a:rPr lang="en-US" b="1" dirty="0" smtClean="0">
                <a:latin typeface="Times New Roman" pitchFamily="18" charset="0"/>
                <a:cs typeface="Times New Roman" pitchFamily="18" charset="0"/>
              </a:rPr>
              <a:t>: </a:t>
            </a:r>
            <a:endParaRPr lang="el-GR" b="1" dirty="0" smtClean="0">
              <a:latin typeface="Times New Roman" pitchFamily="18" charset="0"/>
              <a:cs typeface="Times New Roman" pitchFamily="18" charset="0"/>
            </a:endParaRPr>
          </a:p>
          <a:p>
            <a:pPr algn="ctr"/>
            <a:r>
              <a:rPr lang="el-GR"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IWE ERASMUS</a:t>
            </a:r>
            <a:r>
              <a:rPr lang="el-GR" b="1" i="1" dirty="0" smtClean="0">
                <a:latin typeface="Times New Roman" pitchFamily="18" charset="0"/>
                <a:cs typeface="Times New Roman" pitchFamily="18" charset="0"/>
              </a:rPr>
              <a:t> + 2018-2020</a:t>
            </a:r>
            <a:r>
              <a:rPr lang="en-US" b="1" i="1" dirty="0" smtClean="0">
                <a:latin typeface="Times New Roman" pitchFamily="18" charset="0"/>
                <a:cs typeface="Times New Roman" pitchFamily="18" charset="0"/>
              </a:rPr>
              <a:t>”</a:t>
            </a:r>
            <a:r>
              <a:rPr lang="el-GR" b="1" i="1" dirty="0" smtClean="0">
                <a:latin typeface="Times New Roman" pitchFamily="18" charset="0"/>
                <a:cs typeface="Times New Roman" pitchFamily="18" charset="0"/>
              </a:rPr>
              <a:t> “ </a:t>
            </a:r>
            <a:r>
              <a:rPr lang="en-US" b="1" i="1" dirty="0" smtClean="0">
                <a:latin typeface="Times New Roman" pitchFamily="18" charset="0"/>
                <a:cs typeface="Times New Roman" pitchFamily="18" charset="0"/>
              </a:rPr>
              <a:t>‘I’ </a:t>
            </a:r>
            <a:r>
              <a:rPr lang="en-US" b="1" i="1" dirty="0" err="1" smtClean="0">
                <a:latin typeface="Times New Roman" pitchFamily="18" charset="0"/>
                <a:cs typeface="Times New Roman" pitchFamily="18" charset="0"/>
              </a:rPr>
              <a:t>dentity</a:t>
            </a:r>
            <a:r>
              <a:rPr lang="en-US" b="1" i="1" dirty="0" smtClean="0">
                <a:latin typeface="Times New Roman" pitchFamily="18" charset="0"/>
                <a:cs typeface="Times New Roman" pitchFamily="18" charset="0"/>
              </a:rPr>
              <a:t> </a:t>
            </a:r>
            <a:r>
              <a:rPr lang="el-GR" b="1"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‘We’ </a:t>
            </a:r>
            <a:r>
              <a:rPr lang="en-US" b="1" i="1" dirty="0" err="1" smtClean="0">
                <a:latin typeface="Times New Roman" pitchFamily="18" charset="0"/>
                <a:cs typeface="Times New Roman" pitchFamily="18" charset="0"/>
              </a:rPr>
              <a:t>dentity</a:t>
            </a:r>
            <a:r>
              <a:rPr lang="el-GR"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Living together in the</a:t>
            </a:r>
            <a:r>
              <a:rPr lang="el-GR" b="1" i="1" dirty="0" smtClean="0">
                <a:latin typeface="Times New Roman" pitchFamily="18" charset="0"/>
                <a:cs typeface="Times New Roman" pitchFamily="18" charset="0"/>
              </a:rPr>
              <a:t> 21</a:t>
            </a:r>
            <a:r>
              <a:rPr lang="en-US" b="1" i="1" baseline="30000" dirty="0" err="1" smtClean="0">
                <a:latin typeface="Times New Roman" pitchFamily="18" charset="0"/>
                <a:cs typeface="Times New Roman" pitchFamily="18" charset="0"/>
              </a:rPr>
              <a:t>st</a:t>
            </a:r>
            <a:r>
              <a:rPr lang="en-US" b="1" i="1" dirty="0" smtClean="0">
                <a:latin typeface="Times New Roman" pitchFamily="18" charset="0"/>
                <a:cs typeface="Times New Roman" pitchFamily="18" charset="0"/>
              </a:rPr>
              <a:t> century Europe</a:t>
            </a:r>
            <a:r>
              <a:rPr lang="el-GR" b="1" i="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ctr">
              <a:buNone/>
            </a:pPr>
            <a:endParaRPr lang="en-US" sz="100" b="1" dirty="0" smtClean="0">
              <a:latin typeface="Times New Roman" pitchFamily="18" charset="0"/>
              <a:cs typeface="Times New Roman" pitchFamily="18" charset="0"/>
            </a:endParaRPr>
          </a:p>
          <a:p>
            <a:pPr algn="ctr">
              <a:buNone/>
            </a:pPr>
            <a:endParaRPr lang="el-GR" b="1" dirty="0" smtClean="0">
              <a:latin typeface="Times New Roman" pitchFamily="18" charset="0"/>
              <a:cs typeface="Times New Roman" pitchFamily="18" charset="0"/>
            </a:endParaRPr>
          </a:p>
          <a:p>
            <a:pPr algn="ctr">
              <a:buNone/>
            </a:pPr>
            <a:r>
              <a:rPr lang="en-US" sz="2000" b="1" dirty="0" smtClean="0">
                <a:latin typeface="Times New Roman" pitchFamily="18" charset="0"/>
                <a:cs typeface="Times New Roman" pitchFamily="18" charset="0"/>
              </a:rPr>
              <a:t>PRESENTATION  “ THE GREEK EDUCATIONAL SYSTEM</a:t>
            </a:r>
            <a:r>
              <a:rPr lang="el-GR"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p:txBody>
      </p:sp>
      <p:pic>
        <p:nvPicPr>
          <p:cNvPr id="5" name="4 - Εικόνα" descr="http://www.arcadiaportal.gr/sites/default/files/field/image/tmp_5000-685554eb2d29d0b262925637343ecfd7_l-562x309-2020478519.jpg"/>
          <p:cNvPicPr/>
          <p:nvPr/>
        </p:nvPicPr>
        <p:blipFill>
          <a:blip r:embed="rId2" cstate="print"/>
          <a:srcRect/>
          <a:stretch>
            <a:fillRect/>
          </a:stretch>
        </p:blipFill>
        <p:spPr bwMode="auto">
          <a:xfrm>
            <a:off x="857224" y="785794"/>
            <a:ext cx="3143272" cy="1856134"/>
          </a:xfrm>
          <a:prstGeom prst="rect">
            <a:avLst/>
          </a:prstGeom>
          <a:noFill/>
          <a:ln w="9525">
            <a:noFill/>
            <a:miter lim="800000"/>
            <a:headEnd/>
            <a:tailEnd/>
          </a:ln>
        </p:spPr>
      </p:pic>
      <p:pic>
        <p:nvPicPr>
          <p:cNvPr id="6" name="5 - Εικόνα" descr="http://www.apn.gr/images/stories/greece_map2.jpg"/>
          <p:cNvPicPr/>
          <p:nvPr/>
        </p:nvPicPr>
        <p:blipFill>
          <a:blip r:embed="rId3" cstate="print"/>
          <a:srcRect/>
          <a:stretch>
            <a:fillRect/>
          </a:stretch>
        </p:blipFill>
        <p:spPr bwMode="auto">
          <a:xfrm>
            <a:off x="5357818" y="785794"/>
            <a:ext cx="2916054" cy="1856134"/>
          </a:xfrm>
          <a:prstGeom prst="rect">
            <a:avLst/>
          </a:prstGeom>
          <a:noFill/>
          <a:ln w="9525">
            <a:noFill/>
            <a:miter lim="800000"/>
            <a:headEnd/>
            <a:tailEnd/>
          </a:ln>
        </p:spPr>
      </p:pic>
      <p:pic>
        <p:nvPicPr>
          <p:cNvPr id="2050" name="Picture 2" descr="C:\Users\user\Desktop\Erasmuς + IWE\φινλανδια\Education-system-960x198.jpg"/>
          <p:cNvPicPr>
            <a:picLocks noChangeAspect="1" noChangeArrowheads="1"/>
          </p:cNvPicPr>
          <p:nvPr/>
        </p:nvPicPr>
        <p:blipFill>
          <a:blip r:embed="rId4" cstate="print"/>
          <a:srcRect/>
          <a:stretch>
            <a:fillRect/>
          </a:stretch>
        </p:blipFill>
        <p:spPr bwMode="auto">
          <a:xfrm>
            <a:off x="0" y="5643578"/>
            <a:ext cx="9144000" cy="121442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21211287">
            <a:off x="531444" y="1871570"/>
            <a:ext cx="5509436" cy="3401147"/>
          </a:xfrm>
          <a:prstGeom prst="rect">
            <a:avLst/>
          </a:prstGeom>
          <a:noFill/>
          <a:ln w="9525">
            <a:noFill/>
            <a:miter lim="800000"/>
            <a:headEnd/>
            <a:tailEnd/>
          </a:ln>
        </p:spPr>
      </p:pic>
      <p:sp>
        <p:nvSpPr>
          <p:cNvPr id="8" name="7 - Επεξήγηση με σύννεφο"/>
          <p:cNvSpPr/>
          <p:nvPr/>
        </p:nvSpPr>
        <p:spPr>
          <a:xfrm rot="21026221">
            <a:off x="239401" y="308213"/>
            <a:ext cx="3834530" cy="1483167"/>
          </a:xfrm>
          <a:prstGeom prst="cloudCallout">
            <a:avLst>
              <a:gd name="adj1" fmla="val -22905"/>
              <a:gd name="adj2" fmla="val 102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latin typeface="Times New Roman" pitchFamily="18" charset="0"/>
                <a:cs typeface="Times New Roman" pitchFamily="18" charset="0"/>
              </a:rPr>
              <a:t>Do you have</a:t>
            </a:r>
            <a:r>
              <a:rPr lang="el-GR" b="1"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any </a:t>
            </a:r>
            <a:r>
              <a:rPr lang="el-GR" b="1" dirty="0" err="1" smtClean="0">
                <a:solidFill>
                  <a:srgbClr val="FFFF00"/>
                </a:solidFill>
                <a:latin typeface="Times New Roman" pitchFamily="18" charset="0"/>
                <a:cs typeface="Times New Roman" pitchFamily="18" charset="0"/>
              </a:rPr>
              <a:t>refugees</a:t>
            </a:r>
            <a:r>
              <a:rPr lang="el-GR" b="1" dirty="0" smtClean="0">
                <a:solidFill>
                  <a:srgbClr val="FFFF00"/>
                </a:solidFill>
                <a:latin typeface="Times New Roman" pitchFamily="18" charset="0"/>
                <a:cs typeface="Times New Roman" pitchFamily="18" charset="0"/>
              </a:rPr>
              <a:t> and </a:t>
            </a:r>
            <a:br>
              <a:rPr lang="el-GR" b="1" dirty="0" smtClean="0">
                <a:solidFill>
                  <a:srgbClr val="FFFF00"/>
                </a:solidFill>
                <a:latin typeface="Times New Roman" pitchFamily="18" charset="0"/>
                <a:cs typeface="Times New Roman" pitchFamily="18" charset="0"/>
              </a:rPr>
            </a:br>
            <a:r>
              <a:rPr lang="el-GR" b="1" dirty="0" err="1" smtClean="0">
                <a:solidFill>
                  <a:srgbClr val="FFFF00"/>
                </a:solidFill>
                <a:latin typeface="Times New Roman" pitchFamily="18" charset="0"/>
                <a:cs typeface="Times New Roman" pitchFamily="18" charset="0"/>
              </a:rPr>
              <a:t>asylum</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seekers</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in</a:t>
            </a:r>
            <a:r>
              <a:rPr lang="en-US" b="1" dirty="0" smtClean="0">
                <a:solidFill>
                  <a:srgbClr val="FFFF00"/>
                </a:solidFill>
                <a:latin typeface="Times New Roman" pitchFamily="18" charset="0"/>
                <a:cs typeface="Times New Roman" pitchFamily="18" charset="0"/>
              </a:rPr>
              <a:t> your school </a:t>
            </a:r>
            <a:r>
              <a:rPr lang="el-GR" b="1" dirty="0" smtClean="0">
                <a:solidFill>
                  <a:srgbClr val="FFFF00"/>
                </a:solidFill>
              </a:rPr>
              <a:t>?</a:t>
            </a:r>
            <a:r>
              <a:rPr lang="en-US" b="1" dirty="0" smtClean="0">
                <a:solidFill>
                  <a:srgbClr val="FFFF00"/>
                </a:solidFill>
                <a:latin typeface="Times New Roman" pitchFamily="18" charset="0"/>
                <a:cs typeface="Times New Roman" pitchFamily="18" charset="0"/>
              </a:rPr>
              <a:t> </a:t>
            </a:r>
            <a:endParaRPr lang="el-GR" b="1" dirty="0">
              <a:solidFill>
                <a:srgbClr val="FFFF00"/>
              </a:solidFill>
              <a:latin typeface="Times New Roman" pitchFamily="18" charset="0"/>
              <a:cs typeface="Times New Roman" pitchFamily="18" charset="0"/>
            </a:endParaRPr>
          </a:p>
        </p:txBody>
      </p:sp>
      <p:sp>
        <p:nvSpPr>
          <p:cNvPr id="10" name="9 - Επεξήγηση με σύννεφο"/>
          <p:cNvSpPr/>
          <p:nvPr/>
        </p:nvSpPr>
        <p:spPr>
          <a:xfrm rot="699794">
            <a:off x="4596906" y="1659569"/>
            <a:ext cx="3834530" cy="1344781"/>
          </a:xfrm>
          <a:prstGeom prst="cloudCallout">
            <a:avLst>
              <a:gd name="adj1" fmla="val -42894"/>
              <a:gd name="adj2" fmla="val 144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Times New Roman" pitchFamily="18" charset="0"/>
                <a:cs typeface="Times New Roman" pitchFamily="18" charset="0"/>
              </a:rPr>
              <a:t>No, in our school we have only kids</a:t>
            </a:r>
            <a:endParaRPr lang="el-GR" b="1" dirty="0">
              <a:latin typeface="Times New Roman" pitchFamily="18" charset="0"/>
              <a:cs typeface="Times New Roman" pitchFamily="18" charset="0"/>
            </a:endParaRPr>
          </a:p>
        </p:txBody>
      </p:sp>
      <p:sp>
        <p:nvSpPr>
          <p:cNvPr id="11" name="10 - Ορθογώνιο"/>
          <p:cNvSpPr/>
          <p:nvPr/>
        </p:nvSpPr>
        <p:spPr>
          <a:xfrm rot="546568">
            <a:off x="4506556" y="676982"/>
            <a:ext cx="4071966" cy="400110"/>
          </a:xfrm>
          <a:prstGeom prst="rect">
            <a:avLst/>
          </a:prstGeom>
        </p:spPr>
        <p:txBody>
          <a:bodyPr wrap="square">
            <a:spAutoFit/>
          </a:bodyPr>
          <a:lstStyle/>
          <a:p>
            <a:r>
              <a:rPr lang="en-US" sz="2000" b="1" dirty="0" smtClean="0">
                <a:latin typeface="Times New Roman" pitchFamily="18" charset="0"/>
                <a:cs typeface="Times New Roman" pitchFamily="18" charset="0"/>
              </a:rPr>
              <a:t>Greek schools open for refugees…</a:t>
            </a:r>
            <a:endParaRPr lang="en-US" sz="2000" b="1" dirty="0">
              <a:latin typeface="Times New Roman" pitchFamily="18" charset="0"/>
              <a:cs typeface="Times New Roman" pitchFamily="18" charset="0"/>
            </a:endParaRPr>
          </a:p>
        </p:txBody>
      </p:sp>
      <p:sp>
        <p:nvSpPr>
          <p:cNvPr id="12" name="11 - Ορθογώνιο"/>
          <p:cNvSpPr/>
          <p:nvPr/>
        </p:nvSpPr>
        <p:spPr>
          <a:xfrm>
            <a:off x="142844" y="5500702"/>
            <a:ext cx="8786874" cy="1200329"/>
          </a:xfrm>
          <a:prstGeom prst="rect">
            <a:avLst/>
          </a:prstGeom>
        </p:spPr>
        <p:txBody>
          <a:bodyPr wrap="square">
            <a:spAutoFit/>
          </a:bodyPr>
          <a:lstStyle/>
          <a:p>
            <a:r>
              <a:rPr lang="en-US" b="1" dirty="0" smtClean="0">
                <a:latin typeface="Times New Roman" pitchFamily="18" charset="0"/>
                <a:cs typeface="Times New Roman" pitchFamily="18" charset="0"/>
              </a:rPr>
              <a:t>“The Greek language course is my </a:t>
            </a:r>
            <a:r>
              <a:rPr lang="en-US" b="1" dirty="0" err="1" smtClean="0">
                <a:latin typeface="Times New Roman" pitchFamily="18" charset="0"/>
                <a:cs typeface="Times New Roman" pitchFamily="18" charset="0"/>
              </a:rPr>
              <a:t>favourite</a:t>
            </a:r>
            <a:r>
              <a:rPr lang="en-US" b="1" dirty="0" smtClean="0">
                <a:latin typeface="Times New Roman" pitchFamily="18" charset="0"/>
                <a:cs typeface="Times New Roman" pitchFamily="18" charset="0"/>
              </a:rPr>
              <a:t>, and I don’t find it difficult to learn. I have Greek friends at school. When the bell rings and we go outside for a break, we play with the ball in the school yard all together. I like going to school so much! I dream of becoming a doctor when I grow up,” said 10-year-old </a:t>
            </a:r>
            <a:r>
              <a:rPr lang="en-US" b="1" dirty="0" err="1" smtClean="0">
                <a:latin typeface="Times New Roman" pitchFamily="18" charset="0"/>
                <a:cs typeface="Times New Roman" pitchFamily="18" charset="0"/>
              </a:rPr>
              <a:t>Younes</a:t>
            </a:r>
            <a:r>
              <a:rPr lang="en-US" b="1" dirty="0" smtClean="0">
                <a:latin typeface="Times New Roman" pitchFamily="18" charset="0"/>
                <a:cs typeface="Times New Roman" pitchFamily="18" charset="0"/>
              </a:rPr>
              <a:t>, from Iraq. </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305800" cy="1143000"/>
          </a:xfrm>
        </p:spPr>
        <p:txBody>
          <a:bodyPr>
            <a:normAutofit/>
          </a:bodyPr>
          <a:lstStyle/>
          <a:p>
            <a:pPr algn="ctr"/>
            <a:r>
              <a:rPr lang="en-US" sz="3600" b="1" dirty="0" smtClean="0">
                <a:latin typeface="Times New Roman" pitchFamily="18" charset="0"/>
                <a:cs typeface="Times New Roman" pitchFamily="18" charset="0"/>
              </a:rPr>
              <a:t>Have a great school year, everyone!</a:t>
            </a:r>
            <a:endParaRPr lang="el-GR" sz="3600" b="1" dirty="0">
              <a:latin typeface="Times New Roman" pitchFamily="18" charset="0"/>
              <a:cs typeface="Times New Roman" pitchFamily="18" charset="0"/>
            </a:endParaRPr>
          </a:p>
        </p:txBody>
      </p:sp>
      <p:pic>
        <p:nvPicPr>
          <p:cNvPr id="6" name="Picture 6"/>
          <p:cNvPicPr>
            <a:picLocks noChangeAspect="1" noChangeArrowheads="1"/>
          </p:cNvPicPr>
          <p:nvPr/>
        </p:nvPicPr>
        <p:blipFill>
          <a:blip r:embed="rId2" cstate="print"/>
          <a:srcRect/>
          <a:stretch>
            <a:fillRect/>
          </a:stretch>
        </p:blipFill>
        <p:spPr bwMode="auto">
          <a:xfrm>
            <a:off x="214282" y="1428736"/>
            <a:ext cx="8787390"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472518" cy="785794"/>
          </a:xfrm>
        </p:spPr>
        <p:txBody>
          <a:bodyPr>
            <a:noAutofit/>
          </a:bodyPr>
          <a:lstStyle/>
          <a:p>
            <a:pPr algn="ctr"/>
            <a:r>
              <a:rPr lang="en-US" sz="3200" b="1" dirty="0" smtClean="0">
                <a:solidFill>
                  <a:schemeClr val="tx1"/>
                </a:solidFill>
                <a:latin typeface="Times New Roman" pitchFamily="18" charset="0"/>
                <a:cs typeface="Times New Roman" pitchFamily="18" charset="0"/>
              </a:rPr>
              <a:t>THANK YOU FOR YOUR ATTENTION !</a:t>
            </a:r>
            <a:endParaRPr lang="el-GR" sz="3200" b="1" dirty="0">
              <a:solidFill>
                <a:schemeClr val="tx1"/>
              </a:solidFill>
              <a:latin typeface="Times New Roman" pitchFamily="18" charset="0"/>
              <a:cs typeface="Times New Roman" pitchFamily="18" charset="0"/>
            </a:endParaRPr>
          </a:p>
        </p:txBody>
      </p:sp>
      <p:sp>
        <p:nvSpPr>
          <p:cNvPr id="5" name="4 - Θέση περιεχομένου"/>
          <p:cNvSpPr>
            <a:spLocks noGrp="1"/>
          </p:cNvSpPr>
          <p:nvPr>
            <p:ph idx="1"/>
          </p:nvPr>
        </p:nvSpPr>
        <p:spPr/>
        <p:txBody>
          <a:bodyPr/>
          <a:lstStyle/>
          <a:p>
            <a:pPr>
              <a:buNone/>
            </a:pPr>
            <a:r>
              <a:rPr lang="el-GR" dirty="0" smtClean="0"/>
              <a:t>  </a:t>
            </a:r>
            <a:endParaRPr lang="el-GR" dirty="0"/>
          </a:p>
        </p:txBody>
      </p:sp>
      <p:pic>
        <p:nvPicPr>
          <p:cNvPr id="8" name="7 - Εικόνα" descr="C:\Users\user\Desktop\Erasmuς + IWE\φινλανδια\pg-10-greek-syllabus-1-getty.jpg"/>
          <p:cNvPicPr/>
          <p:nvPr/>
        </p:nvPicPr>
        <p:blipFill>
          <a:blip r:embed="rId2" cstate="print"/>
          <a:srcRect/>
          <a:stretch>
            <a:fillRect/>
          </a:stretch>
        </p:blipFill>
        <p:spPr bwMode="auto">
          <a:xfrm>
            <a:off x="428596" y="1071546"/>
            <a:ext cx="8286808" cy="5548338"/>
          </a:xfrm>
          <a:prstGeom prst="rect">
            <a:avLst/>
          </a:prstGeom>
          <a:noFill/>
          <a:ln w="9525">
            <a:noFill/>
            <a:miter lim="800000"/>
            <a:headEnd/>
            <a:tailEnd/>
          </a:ln>
        </p:spPr>
      </p:pic>
      <p:sp>
        <p:nvSpPr>
          <p:cNvPr id="9" name="8 - TextBox"/>
          <p:cNvSpPr txBox="1"/>
          <p:nvPr/>
        </p:nvSpPr>
        <p:spPr>
          <a:xfrm>
            <a:off x="1000100" y="2000240"/>
            <a:ext cx="3714776" cy="1323439"/>
          </a:xfrm>
          <a:prstGeom prst="rect">
            <a:avLst/>
          </a:prstGeom>
          <a:noFill/>
        </p:spPr>
        <p:txBody>
          <a:bodyPr wrap="square" rtlCol="0">
            <a:spAutoFit/>
          </a:bodyPr>
          <a:lstStyle/>
          <a:p>
            <a:r>
              <a:rPr lang="en-US" sz="2000" b="1" dirty="0" smtClean="0">
                <a:solidFill>
                  <a:schemeClr val="accent1">
                    <a:lumMod val="50000"/>
                  </a:schemeClr>
                </a:solidFill>
              </a:rPr>
              <a:t>Greek philosopher Socrates formulated an educational system based on critical thinking.</a:t>
            </a:r>
            <a:endParaRPr lang="el-GR" sz="2000" b="1" dirty="0">
              <a:solidFill>
                <a:schemeClr val="accent1">
                  <a:lumMod val="50000"/>
                </a:schemeClr>
              </a:solidFill>
            </a:endParaRPr>
          </a:p>
        </p:txBody>
      </p:sp>
      <p:sp>
        <p:nvSpPr>
          <p:cNvPr id="1026" name="Text Box 2"/>
          <p:cNvSpPr txBox="1">
            <a:spLocks noChangeArrowheads="1"/>
          </p:cNvSpPr>
          <p:nvPr/>
        </p:nvSpPr>
        <p:spPr bwMode="auto">
          <a:xfrm>
            <a:off x="4214810" y="5286388"/>
            <a:ext cx="4286280" cy="1143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effectLst/>
                <a:latin typeface="Constantia" pitchFamily="18" charset="0"/>
                <a:cs typeface="Times New Roman" pitchFamily="18" charset="0"/>
              </a:rPr>
              <a:t>“The only  true wisdom is in      knowing you know nothing.”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effectLst/>
                <a:latin typeface="Constantia" pitchFamily="18" charset="0"/>
                <a:cs typeface="Times New Roman" pitchFamily="18" charset="0"/>
              </a:rPr>
              <a:t>                                       Socrates</a:t>
            </a:r>
            <a:endParaRPr kumimoji="0" lang="el-GR" sz="2000" b="1" i="0" u="none" strike="noStrike" cap="none" normalizeH="0" baseline="0" dirty="0" smtClean="0">
              <a:ln>
                <a:noFill/>
              </a:ln>
              <a:effectLst/>
              <a:latin typeface="Constant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fr-CH" sz="4000" b="1" dirty="0" err="1" smtClean="0">
                <a:solidFill>
                  <a:schemeClr val="tx1"/>
                </a:solidFill>
                <a:latin typeface="Times New Roman" pitchFamily="18" charset="0"/>
                <a:cs typeface="Times New Roman" pitchFamily="18" charset="0"/>
              </a:rPr>
              <a:t>Greece</a:t>
            </a:r>
            <a:r>
              <a:rPr lang="fr-CH" sz="4000" b="1" dirty="0" smtClean="0">
                <a:solidFill>
                  <a:schemeClr val="tx1"/>
                </a:solidFill>
                <a:latin typeface="Times New Roman" pitchFamily="18" charset="0"/>
                <a:cs typeface="Times New Roman" pitchFamily="18" charset="0"/>
              </a:rPr>
              <a:t> </a:t>
            </a:r>
            <a:r>
              <a:rPr lang="fr-CH" sz="4000" b="1" dirty="0" err="1" smtClean="0">
                <a:solidFill>
                  <a:schemeClr val="tx1"/>
                </a:solidFill>
                <a:latin typeface="Times New Roman" pitchFamily="18" charset="0"/>
                <a:cs typeface="Times New Roman" pitchFamily="18" charset="0"/>
              </a:rPr>
              <a:t>Overview</a:t>
            </a:r>
            <a:r>
              <a:rPr lang="fr-CH" b="1" dirty="0" smtClean="0"/>
              <a:t/>
            </a:r>
            <a:br>
              <a:rPr lang="fr-CH" b="1" dirty="0" smtClean="0"/>
            </a:br>
            <a:endParaRPr lang="el-GR" dirty="0"/>
          </a:p>
        </p:txBody>
      </p:sp>
      <p:sp>
        <p:nvSpPr>
          <p:cNvPr id="3" name="2 - Ορθογώνιο"/>
          <p:cNvSpPr/>
          <p:nvPr/>
        </p:nvSpPr>
        <p:spPr>
          <a:xfrm>
            <a:off x="642910" y="1357298"/>
            <a:ext cx="7572428" cy="5159634"/>
          </a:xfrm>
          <a:prstGeom prst="rect">
            <a:avLst/>
          </a:prstGeom>
        </p:spPr>
        <p:txBody>
          <a:bodyPr wrap="square">
            <a:spAutoFit/>
          </a:bodyPr>
          <a:lstStyle/>
          <a:p>
            <a:r>
              <a:rPr lang="en-US" sz="2000" b="1" dirty="0" smtClean="0">
                <a:latin typeface="Times New Roman" pitchFamily="18" charset="0"/>
                <a:cs typeface="Times New Roman" pitchFamily="18" charset="0"/>
              </a:rPr>
              <a:t>Regional and Local Levels</a:t>
            </a:r>
            <a:endParaRPr lang="el-GR"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pPr>
              <a:buFont typeface="Arial" pitchFamily="34" charset="0"/>
              <a:buChar char="•"/>
            </a:pPr>
            <a:r>
              <a:rPr lang="en-US" sz="2000" b="1" dirty="0" smtClean="0">
                <a:solidFill>
                  <a:srgbClr val="FFFF00"/>
                </a:solidFill>
                <a:latin typeface="Times New Roman" pitchFamily="18" charset="0"/>
                <a:cs typeface="Times New Roman" pitchFamily="18" charset="0"/>
              </a:rPr>
              <a:t>At regional level</a:t>
            </a:r>
            <a:r>
              <a:rPr lang="en-US" sz="2000" dirty="0" smtClean="0">
                <a:latin typeface="Times New Roman" pitchFamily="18" charset="0"/>
                <a:cs typeface="Times New Roman" pitchFamily="18" charset="0"/>
              </a:rPr>
              <a:t>, the Regional Education Directorates oversee the implementation of the national educational policy.</a:t>
            </a:r>
            <a:endParaRPr lang="el-GR"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Font typeface="Arial" pitchFamily="34" charset="0"/>
              <a:buChar char="•"/>
            </a:pPr>
            <a:r>
              <a:rPr lang="en-US" sz="2000" b="1" dirty="0" smtClean="0">
                <a:solidFill>
                  <a:srgbClr val="FFFF00"/>
                </a:solidFill>
                <a:latin typeface="Times New Roman" pitchFamily="18" charset="0"/>
                <a:cs typeface="Times New Roman" pitchFamily="18" charset="0"/>
              </a:rPr>
              <a:t>At local level</a:t>
            </a:r>
            <a:r>
              <a:rPr lang="en-US" sz="2000" dirty="0" smtClean="0">
                <a:solidFill>
                  <a:srgbClr val="FFFF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the Directorates of Primary and Secondary Education supervise all schools in their area.  In their turn, school units make sure they run smoothly.</a:t>
            </a:r>
          </a:p>
          <a:p>
            <a:endParaRPr lang="el-GR" sz="2000" b="1" dirty="0" smtClean="0">
              <a:latin typeface="Times New Roman" pitchFamily="18" charset="0"/>
              <a:cs typeface="Times New Roman" pitchFamily="18" charset="0"/>
            </a:endParaRPr>
          </a:p>
          <a:p>
            <a:r>
              <a:rPr lang="en-US" sz="2000" b="1" dirty="0" smtClean="0">
                <a:solidFill>
                  <a:srgbClr val="FFFF00"/>
                </a:solidFill>
                <a:latin typeface="Times New Roman" pitchFamily="18" charset="0"/>
                <a:cs typeface="Times New Roman" pitchFamily="18" charset="0"/>
              </a:rPr>
              <a:t>Teachers</a:t>
            </a:r>
            <a:endParaRPr lang="el-GR" sz="2000" b="1" dirty="0" smtClean="0">
              <a:solidFill>
                <a:srgbClr val="FFFF00"/>
              </a:solidFill>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Educational officials of the country are </a:t>
            </a:r>
            <a:r>
              <a:rPr lang="en-US" sz="2000" b="1" dirty="0" smtClean="0">
                <a:solidFill>
                  <a:srgbClr val="FFFF00"/>
                </a:solidFill>
                <a:latin typeface="Times New Roman" pitchFamily="18" charset="0"/>
                <a:cs typeface="Times New Roman" pitchFamily="18" charset="0"/>
              </a:rPr>
              <a:t>Higher Education graduates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main route into teaching in </a:t>
            </a:r>
            <a:r>
              <a:rPr lang="en-US" sz="2000" dirty="0" smtClean="0">
                <a:solidFill>
                  <a:srgbClr val="FFFF00"/>
                </a:solidFill>
                <a:latin typeface="Times New Roman" pitchFamily="18" charset="0"/>
                <a:cs typeface="Times New Roman" pitchFamily="18" charset="0"/>
              </a:rPr>
              <a:t>primary schools </a:t>
            </a:r>
            <a:r>
              <a:rPr lang="en-US" sz="2000" dirty="0" smtClean="0">
                <a:latin typeface="Times New Roman" pitchFamily="18" charset="0"/>
                <a:cs typeface="Times New Roman" pitchFamily="18" charset="0"/>
              </a:rPr>
              <a:t>is to take a </a:t>
            </a:r>
            <a:r>
              <a:rPr lang="en-US" sz="2000" dirty="0" smtClean="0">
                <a:solidFill>
                  <a:srgbClr val="FFFF00"/>
                </a:solidFill>
                <a:latin typeface="Times New Roman" pitchFamily="18" charset="0"/>
                <a:cs typeface="Times New Roman" pitchFamily="18" charset="0"/>
              </a:rPr>
              <a:t>4-year </a:t>
            </a:r>
            <a:r>
              <a:rPr lang="en-US" sz="2000" dirty="0" smtClean="0">
                <a:latin typeface="Times New Roman" pitchFamily="18" charset="0"/>
                <a:cs typeface="Times New Roman" pitchFamily="18" charset="0"/>
              </a:rPr>
              <a:t>degree in a </a:t>
            </a:r>
            <a:r>
              <a:rPr lang="en-US" sz="2000" dirty="0" smtClean="0">
                <a:solidFill>
                  <a:srgbClr val="FFFF00"/>
                </a:solidFill>
                <a:latin typeface="Times New Roman" pitchFamily="18" charset="0"/>
                <a:cs typeface="Times New Roman" pitchFamily="18" charset="0"/>
              </a:rPr>
              <a:t>pedagogical department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In </a:t>
            </a:r>
            <a:r>
              <a:rPr lang="en-US" sz="2000" dirty="0" smtClean="0">
                <a:solidFill>
                  <a:srgbClr val="FFFF00"/>
                </a:solidFill>
                <a:latin typeface="Times New Roman" pitchFamily="18" charset="0"/>
                <a:cs typeface="Times New Roman" pitchFamily="18" charset="0"/>
              </a:rPr>
              <a:t>secondary schools</a:t>
            </a:r>
            <a:r>
              <a:rPr lang="en-US" sz="2000" dirty="0" smtClean="0">
                <a:latin typeface="Times New Roman" pitchFamily="18" charset="0"/>
                <a:cs typeface="Times New Roman" pitchFamily="18" charset="0"/>
              </a:rPr>
              <a:t>, most teachers follow a </a:t>
            </a:r>
            <a:r>
              <a:rPr lang="en-US" sz="2000" dirty="0" smtClean="0">
                <a:solidFill>
                  <a:srgbClr val="FFFF00"/>
                </a:solidFill>
                <a:latin typeface="Times New Roman" pitchFamily="18" charset="0"/>
                <a:cs typeface="Times New Roman" pitchFamily="18" charset="0"/>
              </a:rPr>
              <a:t>4 or 5-year subject-based degree </a:t>
            </a:r>
            <a:r>
              <a:rPr lang="en-US" sz="2000" dirty="0" smtClean="0">
                <a:latin typeface="Times New Roman" pitchFamily="18" charset="0"/>
                <a:cs typeface="Times New Roman" pitchFamily="18" charset="0"/>
              </a:rPr>
              <a:t>at a teacher education faculty.</a:t>
            </a:r>
            <a:endParaRPr lang="en-US" sz="2000" dirty="0">
              <a:latin typeface="Times New Roman" pitchFamily="18" charset="0"/>
              <a:cs typeface="Times New Roman" pitchFamily="18" charset="0"/>
            </a:endParaRPr>
          </a:p>
        </p:txBody>
      </p:sp>
      <p:pic>
        <p:nvPicPr>
          <p:cNvPr id="4" name="Picture 1" descr="https://www.scholaro.com/pro/Images/Flags/48/Greece.png"/>
          <p:cNvPicPr>
            <a:picLocks noChangeAspect="1" noChangeArrowheads="1"/>
          </p:cNvPicPr>
          <p:nvPr/>
        </p:nvPicPr>
        <p:blipFill>
          <a:blip r:embed="rId2" cstate="print"/>
          <a:srcRect/>
          <a:stretch>
            <a:fillRect/>
          </a:stretch>
        </p:blipFill>
        <p:spPr bwMode="auto">
          <a:xfrm>
            <a:off x="6643702" y="785794"/>
            <a:ext cx="2337610" cy="13573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305800" cy="1143000"/>
          </a:xfrm>
        </p:spPr>
        <p:txBody>
          <a:bodyPr>
            <a:normAutofit fontScale="90000"/>
          </a:bodyPr>
          <a:lstStyle/>
          <a:p>
            <a:pPr algn="ctr"/>
            <a:r>
              <a:rPr lang="en-US" sz="3600" b="1" dirty="0" smtClean="0">
                <a:solidFill>
                  <a:schemeClr val="tx1"/>
                </a:solidFill>
                <a:latin typeface="Times New Roman" pitchFamily="18" charset="0"/>
                <a:cs typeface="Times New Roman" pitchFamily="18" charset="0"/>
              </a:rPr>
              <a:t>Stages of the Education System</a:t>
            </a:r>
            <a:r>
              <a:rPr lang="en-US" b="1" dirty="0" smtClean="0">
                <a:solidFill>
                  <a:schemeClr val="tx1"/>
                </a:solidFill>
              </a:rPr>
              <a:t/>
            </a:r>
            <a:br>
              <a:rPr lang="en-US" b="1" dirty="0" smtClean="0">
                <a:solidFill>
                  <a:schemeClr val="tx1"/>
                </a:solidFill>
              </a:rPr>
            </a:br>
            <a:endParaRPr lang="el-GR" dirty="0">
              <a:solidFill>
                <a:schemeClr val="tx1"/>
              </a:solidFill>
            </a:endParaRPr>
          </a:p>
        </p:txBody>
      </p:sp>
      <p:sp>
        <p:nvSpPr>
          <p:cNvPr id="3" name="2 - Ορθογώνιο"/>
          <p:cNvSpPr/>
          <p:nvPr/>
        </p:nvSpPr>
        <p:spPr>
          <a:xfrm>
            <a:off x="1142976" y="4071942"/>
            <a:ext cx="7286676" cy="1200329"/>
          </a:xfrm>
          <a:prstGeom prst="rect">
            <a:avLst/>
          </a:prstGeom>
        </p:spPr>
        <p:txBody>
          <a:bodyPr wrap="square">
            <a:spAutoFit/>
          </a:bodyPr>
          <a:lstStyle/>
          <a:p>
            <a:endParaRPr lang="en-US" dirty="0" smtClean="0"/>
          </a:p>
          <a:p>
            <a:r>
              <a:rPr lang="en-US" b="1" dirty="0" smtClean="0"/>
              <a:t>Compulsory</a:t>
            </a:r>
            <a:r>
              <a:rPr lang="en-US" dirty="0" smtClean="0"/>
              <a:t> education in Greece lasts 11 years and extends from the ages of 4 to 15.  The stages of the Greek education are mainly three:</a:t>
            </a:r>
            <a:endParaRPr lang="el-GR" dirty="0" smtClean="0"/>
          </a:p>
          <a:p>
            <a:endParaRPr lang="en-US" dirty="0"/>
          </a:p>
        </p:txBody>
      </p:sp>
      <p:sp>
        <p:nvSpPr>
          <p:cNvPr id="4" name="3 - Ορθογώνιο"/>
          <p:cNvSpPr/>
          <p:nvPr/>
        </p:nvSpPr>
        <p:spPr>
          <a:xfrm>
            <a:off x="214282" y="5214950"/>
            <a:ext cx="2441246" cy="369332"/>
          </a:xfrm>
          <a:prstGeom prst="rect">
            <a:avLst/>
          </a:prstGeom>
        </p:spPr>
        <p:txBody>
          <a:bodyPr wrap="square">
            <a:spAutoFit/>
          </a:bodyPr>
          <a:lstStyle/>
          <a:p>
            <a:r>
              <a:rPr lang="fr-CH" b="1" dirty="0" smtClean="0"/>
              <a:t>1. </a:t>
            </a:r>
            <a:r>
              <a:rPr lang="fr-CH" b="1" dirty="0" err="1" smtClean="0"/>
              <a:t>Primary</a:t>
            </a:r>
            <a:r>
              <a:rPr lang="fr-CH" b="1" dirty="0" smtClean="0"/>
              <a:t> Education</a:t>
            </a:r>
            <a:endParaRPr lang="fr-CH" b="1" dirty="0"/>
          </a:p>
        </p:txBody>
      </p:sp>
      <p:sp>
        <p:nvSpPr>
          <p:cNvPr id="5" name="4 - Ορθογώνιο"/>
          <p:cNvSpPr/>
          <p:nvPr/>
        </p:nvSpPr>
        <p:spPr>
          <a:xfrm>
            <a:off x="2428860" y="5500702"/>
            <a:ext cx="2707536" cy="369332"/>
          </a:xfrm>
          <a:prstGeom prst="rect">
            <a:avLst/>
          </a:prstGeom>
        </p:spPr>
        <p:txBody>
          <a:bodyPr wrap="none">
            <a:spAutoFit/>
          </a:bodyPr>
          <a:lstStyle/>
          <a:p>
            <a:r>
              <a:rPr lang="fr-CH" b="1" dirty="0" smtClean="0"/>
              <a:t>2. </a:t>
            </a:r>
            <a:r>
              <a:rPr lang="fr-CH" b="1" dirty="0" err="1" smtClean="0"/>
              <a:t>Secondary</a:t>
            </a:r>
            <a:r>
              <a:rPr lang="fr-CH" b="1" dirty="0" smtClean="0"/>
              <a:t> Education</a:t>
            </a:r>
            <a:endParaRPr lang="fr-CH" b="1" dirty="0"/>
          </a:p>
        </p:txBody>
      </p:sp>
      <p:sp>
        <p:nvSpPr>
          <p:cNvPr id="6" name="5 - Ορθογώνιο"/>
          <p:cNvSpPr/>
          <p:nvPr/>
        </p:nvSpPr>
        <p:spPr>
          <a:xfrm>
            <a:off x="5429256" y="5715016"/>
            <a:ext cx="2429191" cy="369332"/>
          </a:xfrm>
          <a:prstGeom prst="rect">
            <a:avLst/>
          </a:prstGeom>
        </p:spPr>
        <p:txBody>
          <a:bodyPr wrap="none">
            <a:spAutoFit/>
          </a:bodyPr>
          <a:lstStyle/>
          <a:p>
            <a:r>
              <a:rPr lang="fr-CH" b="1" dirty="0" smtClean="0"/>
              <a:t>3. </a:t>
            </a:r>
            <a:r>
              <a:rPr lang="fr-CH" b="1" dirty="0" err="1" smtClean="0"/>
              <a:t>Tertiary</a:t>
            </a:r>
            <a:r>
              <a:rPr lang="fr-CH" b="1" dirty="0" smtClean="0"/>
              <a:t> Education</a:t>
            </a:r>
            <a:endParaRPr lang="fr-CH" b="1" dirty="0"/>
          </a:p>
        </p:txBody>
      </p:sp>
      <p:sp>
        <p:nvSpPr>
          <p:cNvPr id="7" name="6 - Ορθογώνιο"/>
          <p:cNvSpPr/>
          <p:nvPr/>
        </p:nvSpPr>
        <p:spPr>
          <a:xfrm>
            <a:off x="6643702" y="6072206"/>
            <a:ext cx="2340321" cy="369332"/>
          </a:xfrm>
          <a:prstGeom prst="rect">
            <a:avLst/>
          </a:prstGeom>
        </p:spPr>
        <p:txBody>
          <a:bodyPr wrap="none">
            <a:spAutoFit/>
          </a:bodyPr>
          <a:lstStyle/>
          <a:p>
            <a:r>
              <a:rPr lang="fr-CH" b="1" dirty="0" smtClean="0"/>
              <a:t>    </a:t>
            </a:r>
            <a:r>
              <a:rPr lang="fr-CH" b="1" dirty="0" err="1" smtClean="0"/>
              <a:t>Lifelong</a:t>
            </a:r>
            <a:r>
              <a:rPr lang="fr-CH" b="1" dirty="0" smtClean="0"/>
              <a:t> Learning</a:t>
            </a:r>
            <a:endParaRPr lang="fr-CH" b="1" dirty="0"/>
          </a:p>
        </p:txBody>
      </p:sp>
      <p:pic>
        <p:nvPicPr>
          <p:cNvPr id="3074" name="Picture 2" descr="C:\Users\user\Desktop\Erasmuς + IWE\φινλανδια\the-greek-educational-system-today-4-638.jpg"/>
          <p:cNvPicPr>
            <a:picLocks noChangeAspect="1" noChangeArrowheads="1"/>
          </p:cNvPicPr>
          <p:nvPr/>
        </p:nvPicPr>
        <p:blipFill>
          <a:blip r:embed="rId2" cstate="print"/>
          <a:srcRect/>
          <a:stretch>
            <a:fillRect/>
          </a:stretch>
        </p:blipFill>
        <p:spPr bwMode="auto">
          <a:xfrm>
            <a:off x="1142976" y="1142984"/>
            <a:ext cx="6613085" cy="29956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43306" y="1857364"/>
            <a:ext cx="5086328" cy="1357314"/>
          </a:xfrm>
        </p:spPr>
        <p:txBody>
          <a:bodyPr>
            <a:normAutofit fontScale="90000"/>
          </a:bodyPr>
          <a:lstStyle/>
          <a:p>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n-US" dirty="0" smtClean="0"/>
              <a:t/>
            </a:r>
            <a:br>
              <a:rPr lang="en-US" dirty="0" smtClean="0"/>
            </a:br>
            <a:endParaRPr lang="el-GR" dirty="0"/>
          </a:p>
        </p:txBody>
      </p:sp>
      <p:pic>
        <p:nvPicPr>
          <p:cNvPr id="4" name="Picture 1"/>
          <p:cNvPicPr>
            <a:picLocks noChangeAspect="1" noChangeArrowheads="1"/>
          </p:cNvPicPr>
          <p:nvPr/>
        </p:nvPicPr>
        <p:blipFill>
          <a:blip r:embed="rId2" cstate="print"/>
          <a:srcRect/>
          <a:stretch>
            <a:fillRect/>
          </a:stretch>
        </p:blipFill>
        <p:spPr bwMode="auto">
          <a:xfrm>
            <a:off x="5670102" y="3857628"/>
            <a:ext cx="3331021" cy="2500330"/>
          </a:xfrm>
          <a:prstGeom prst="rect">
            <a:avLst/>
          </a:prstGeom>
          <a:noFill/>
        </p:spPr>
      </p:pic>
      <p:pic>
        <p:nvPicPr>
          <p:cNvPr id="5" name="Picture 2" descr="C:\Users\User\Documents\ΥΠΟΧΡΕΩΣΕΙΣ 2017-2018\KA2  WE SMILE\ΦΝΗΠ6.jpg"/>
          <p:cNvPicPr>
            <a:picLocks noChangeAspect="1" noChangeArrowheads="1"/>
          </p:cNvPicPr>
          <p:nvPr/>
        </p:nvPicPr>
        <p:blipFill>
          <a:blip r:embed="rId3" cstate="print"/>
          <a:stretch>
            <a:fillRect/>
          </a:stretch>
        </p:blipFill>
        <p:spPr bwMode="auto">
          <a:xfrm>
            <a:off x="5643570" y="642918"/>
            <a:ext cx="3214710" cy="2857520"/>
          </a:xfrm>
          <a:prstGeom prst="rect">
            <a:avLst/>
          </a:prstGeom>
          <a:noFill/>
        </p:spPr>
      </p:pic>
      <p:sp>
        <p:nvSpPr>
          <p:cNvPr id="6" name="5 - Ορθογώνιο"/>
          <p:cNvSpPr/>
          <p:nvPr/>
        </p:nvSpPr>
        <p:spPr>
          <a:xfrm>
            <a:off x="0" y="214290"/>
            <a:ext cx="5572164" cy="6924973"/>
          </a:xfrm>
          <a:prstGeom prst="rect">
            <a:avLst/>
          </a:prstGeom>
        </p:spPr>
        <p:txBody>
          <a:bodyPr wrap="square">
            <a:spAutoFit/>
          </a:bodyPr>
          <a:lstStyle/>
          <a:p>
            <a:pPr algn="ctr"/>
            <a:r>
              <a:rPr lang="en-US" sz="2000" b="1" dirty="0" smtClean="0">
                <a:latin typeface="Times New Roman" pitchFamily="18" charset="0"/>
                <a:cs typeface="Times New Roman" pitchFamily="18" charset="0"/>
              </a:rPr>
              <a:t>1. Primary Education</a:t>
            </a:r>
          </a:p>
          <a:p>
            <a:r>
              <a:rPr lang="en-US" sz="1600" b="1" dirty="0" smtClean="0">
                <a:solidFill>
                  <a:srgbClr val="FFFF00"/>
                </a:solidFill>
                <a:latin typeface="Times New Roman" pitchFamily="18" charset="0"/>
                <a:cs typeface="Times New Roman" pitchFamily="18" charset="0"/>
                <a:hlinkClick r:id="rId4"/>
              </a:rPr>
              <a:t>Primary </a:t>
            </a:r>
            <a:r>
              <a:rPr lang="en-US" sz="1600" b="1" dirty="0" err="1" smtClean="0">
                <a:solidFill>
                  <a:srgbClr val="FFFF00"/>
                </a:solidFill>
                <a:latin typeface="Times New Roman" pitchFamily="18" charset="0"/>
                <a:cs typeface="Times New Roman" pitchFamily="18" charset="0"/>
                <a:hlinkClick r:id="rId4"/>
              </a:rPr>
              <a:t>Εducation</a:t>
            </a:r>
            <a:r>
              <a:rPr lang="en-US" sz="1600" b="1" dirty="0" smtClean="0">
                <a:solidFill>
                  <a:srgbClr val="FFFF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includes Pre-primary and Primary schools.</a:t>
            </a:r>
          </a:p>
          <a:p>
            <a:pPr algn="ctr"/>
            <a:endParaRPr lang="el-GR" sz="16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Pre-primary School</a:t>
            </a:r>
          </a:p>
          <a:p>
            <a:r>
              <a:rPr lang="en-US" sz="1600" b="1" dirty="0" smtClean="0">
                <a:solidFill>
                  <a:srgbClr val="FFFF00"/>
                </a:solidFill>
                <a:latin typeface="Times New Roman" pitchFamily="18" charset="0"/>
                <a:cs typeface="Times New Roman" pitchFamily="18" charset="0"/>
                <a:hlinkClick r:id="rId5"/>
              </a:rPr>
              <a:t>Pre-primary </a:t>
            </a:r>
            <a:r>
              <a:rPr lang="en-US" sz="1600" b="1" dirty="0" err="1" smtClean="0">
                <a:solidFill>
                  <a:srgbClr val="FFFF00"/>
                </a:solidFill>
                <a:latin typeface="Times New Roman" pitchFamily="18" charset="0"/>
                <a:cs typeface="Times New Roman" pitchFamily="18" charset="0"/>
                <a:hlinkClick r:id="rId5"/>
              </a:rPr>
              <a:t>Εducation</a:t>
            </a:r>
            <a:r>
              <a:rPr lang="en-US" sz="1600" dirty="0" smtClean="0">
                <a:latin typeface="Times New Roman" pitchFamily="18" charset="0"/>
                <a:cs typeface="Times New Roman" pitchFamily="18" charset="0"/>
              </a:rPr>
              <a:t> in Greece has become compulsory for all </a:t>
            </a:r>
            <a:r>
              <a:rPr lang="en-US" sz="1600" b="1" dirty="0" smtClean="0">
                <a:solidFill>
                  <a:srgbClr val="FFFF00"/>
                </a:solidFill>
                <a:latin typeface="Times New Roman" pitchFamily="18" charset="0"/>
                <a:cs typeface="Times New Roman" pitchFamily="18" charset="0"/>
              </a:rPr>
              <a:t>4-year-old children</a:t>
            </a:r>
            <a:r>
              <a:rPr lang="en-US" sz="1600" dirty="0" smtClean="0">
                <a:latin typeface="Times New Roman" pitchFamily="18" charset="0"/>
                <a:cs typeface="Times New Roman" pitchFamily="18" charset="0"/>
              </a:rPr>
              <a:t>, since school year 2018-2019.  Over the span of 3 years, the two-year pre-school education will become compulsory in all municipalities of the country and children will </a:t>
            </a:r>
            <a:r>
              <a:rPr lang="en-US" sz="1600" dirty="0" err="1" smtClean="0">
                <a:latin typeface="Times New Roman" pitchFamily="18" charset="0"/>
                <a:cs typeface="Times New Roman" pitchFamily="18" charset="0"/>
              </a:rPr>
              <a:t>enrol</a:t>
            </a:r>
            <a:r>
              <a:rPr lang="en-US" sz="1600" dirty="0" smtClean="0">
                <a:latin typeface="Times New Roman" pitchFamily="18" charset="0"/>
                <a:cs typeface="Times New Roman" pitchFamily="18" charset="0"/>
              </a:rPr>
              <a:t> in </a:t>
            </a:r>
            <a:r>
              <a:rPr lang="en-US" sz="1600" dirty="0" smtClean="0">
                <a:solidFill>
                  <a:srgbClr val="FFFF00"/>
                </a:solidFill>
                <a:latin typeface="Times New Roman" pitchFamily="18" charset="0"/>
                <a:cs typeface="Times New Roman" pitchFamily="18" charset="0"/>
              </a:rPr>
              <a:t>Pre-primary Schools </a:t>
            </a:r>
            <a:r>
              <a:rPr lang="en-US" sz="1600" dirty="0" smtClean="0">
                <a:latin typeface="Times New Roman" pitchFamily="18" charset="0"/>
                <a:cs typeface="Times New Roman" pitchFamily="18" charset="0"/>
              </a:rPr>
              <a:t>(</a:t>
            </a:r>
            <a:r>
              <a:rPr lang="en-US" sz="1600" i="1" dirty="0" err="1" smtClean="0">
                <a:latin typeface="Times New Roman" pitchFamily="18" charset="0"/>
                <a:cs typeface="Times New Roman" pitchFamily="18" charset="0"/>
              </a:rPr>
              <a:t>Nipiagogeia</a:t>
            </a:r>
            <a:r>
              <a:rPr lang="en-US" sz="1600" dirty="0" smtClean="0">
                <a:latin typeface="Times New Roman" pitchFamily="18" charset="0"/>
                <a:cs typeface="Times New Roman" pitchFamily="18" charset="0"/>
              </a:rPr>
              <a:t>) at the </a:t>
            </a:r>
            <a:r>
              <a:rPr lang="en-US" sz="1600" dirty="0" smtClean="0">
                <a:solidFill>
                  <a:srgbClr val="FFFF00"/>
                </a:solidFill>
                <a:latin typeface="Times New Roman" pitchFamily="18" charset="0"/>
                <a:cs typeface="Times New Roman" pitchFamily="18" charset="0"/>
              </a:rPr>
              <a:t>age of 4.</a:t>
            </a:r>
          </a:p>
          <a:p>
            <a:endParaRPr lang="el-GR" sz="1600" b="1" dirty="0" smtClean="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Infant </a:t>
            </a:r>
            <a:r>
              <a:rPr lang="en-US" sz="1600" b="1" dirty="0" err="1" smtClean="0">
                <a:solidFill>
                  <a:srgbClr val="FFFF00"/>
                </a:solidFill>
                <a:latin typeface="Times New Roman" pitchFamily="18" charset="0"/>
                <a:cs typeface="Times New Roman" pitchFamily="18" charset="0"/>
              </a:rPr>
              <a:t>Centres</a:t>
            </a:r>
            <a:r>
              <a:rPr lang="en-US" sz="1600" b="1" dirty="0" smtClean="0">
                <a:solidFill>
                  <a:srgbClr val="FFFF0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Vrefikoi</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Stathmoi</a:t>
            </a:r>
            <a:r>
              <a:rPr lang="en-US" sz="1600" b="1" dirty="0" smtClean="0">
                <a:latin typeface="Times New Roman" pitchFamily="18" charset="0"/>
                <a:cs typeface="Times New Roman" pitchFamily="18" charset="0"/>
              </a:rPr>
              <a:t>), </a:t>
            </a:r>
            <a:r>
              <a:rPr lang="en-US" sz="1600" b="1" dirty="0" smtClean="0">
                <a:solidFill>
                  <a:srgbClr val="FFFF00"/>
                </a:solidFill>
                <a:latin typeface="Times New Roman" pitchFamily="18" charset="0"/>
                <a:cs typeface="Times New Roman" pitchFamily="18" charset="0"/>
              </a:rPr>
              <a:t>Infant/Child </a:t>
            </a:r>
            <a:r>
              <a:rPr lang="en-US" sz="1600" b="1" dirty="0" err="1" smtClean="0">
                <a:solidFill>
                  <a:srgbClr val="FFFF00"/>
                </a:solidFill>
                <a:latin typeface="Times New Roman" pitchFamily="18" charset="0"/>
                <a:cs typeface="Times New Roman" pitchFamily="18" charset="0"/>
              </a:rPr>
              <a:t>Centres</a:t>
            </a:r>
            <a:r>
              <a:rPr lang="en-US" sz="1600" b="1" dirty="0" smtClean="0">
                <a:solidFill>
                  <a:srgbClr val="FFFF0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Vrefonipiakoi</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Stathmoi</a:t>
            </a:r>
            <a:r>
              <a:rPr lang="en-US" sz="1600" b="1" dirty="0" smtClean="0">
                <a:latin typeface="Times New Roman" pitchFamily="18" charset="0"/>
                <a:cs typeface="Times New Roman" pitchFamily="18" charset="0"/>
              </a:rPr>
              <a:t>) and </a:t>
            </a:r>
            <a:r>
              <a:rPr lang="en-US" sz="1600" b="1" dirty="0" smtClean="0">
                <a:solidFill>
                  <a:srgbClr val="FFFF00"/>
                </a:solidFill>
                <a:latin typeface="Times New Roman" pitchFamily="18" charset="0"/>
                <a:cs typeface="Times New Roman" pitchFamily="18" charset="0"/>
              </a:rPr>
              <a:t>Child </a:t>
            </a:r>
            <a:r>
              <a:rPr lang="en-US" sz="1600" b="1" dirty="0" err="1" smtClean="0">
                <a:solidFill>
                  <a:srgbClr val="FFFF00"/>
                </a:solidFill>
                <a:latin typeface="Times New Roman" pitchFamily="18" charset="0"/>
                <a:cs typeface="Times New Roman" pitchFamily="18" charset="0"/>
              </a:rPr>
              <a:t>Centres</a:t>
            </a:r>
            <a:r>
              <a:rPr lang="en-US" sz="1600" b="1" dirty="0" smtClean="0">
                <a:solidFill>
                  <a:srgbClr val="FFFF0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Paidikoi</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Stathmoi</a:t>
            </a:r>
            <a:r>
              <a:rPr lang="en-US" sz="1600" b="1" dirty="0" smtClean="0">
                <a:latin typeface="Times New Roman" pitchFamily="18" charset="0"/>
                <a:cs typeface="Times New Roman" pitchFamily="18" charset="0"/>
              </a:rPr>
              <a:t>) represent early childhood care.</a:t>
            </a:r>
            <a:r>
              <a:rPr lang="en-US" sz="1600" dirty="0" smtClean="0">
                <a:latin typeface="Times New Roman" pitchFamily="18" charset="0"/>
                <a:cs typeface="Times New Roman" pitchFamily="18" charset="0"/>
              </a:rPr>
              <a:t>  They are run under the remit of the Municipal Authorities.  They cater </a:t>
            </a:r>
            <a:r>
              <a:rPr lang="en-US" sz="1600" dirty="0" smtClean="0">
                <a:solidFill>
                  <a:srgbClr val="FFFF00"/>
                </a:solidFill>
                <a:latin typeface="Times New Roman" pitchFamily="18" charset="0"/>
                <a:cs typeface="Times New Roman" pitchFamily="18" charset="0"/>
              </a:rPr>
              <a:t>for children between the ages of </a:t>
            </a:r>
            <a:r>
              <a:rPr lang="en-US" sz="1600" b="1" dirty="0" smtClean="0">
                <a:solidFill>
                  <a:srgbClr val="FFFF00"/>
                </a:solidFill>
                <a:latin typeface="Times New Roman" pitchFamily="18" charset="0"/>
                <a:cs typeface="Times New Roman" pitchFamily="18" charset="0"/>
              </a:rPr>
              <a:t>2 months and up to 4 years old</a:t>
            </a:r>
            <a:r>
              <a:rPr lang="en-US" sz="1600" dirty="0" smtClean="0">
                <a:solidFill>
                  <a:srgbClr val="FFFF00"/>
                </a:solidFill>
                <a:latin typeface="Times New Roman" pitchFamily="18" charset="0"/>
                <a:cs typeface="Times New Roman" pitchFamily="18" charset="0"/>
              </a:rPr>
              <a:t>.</a:t>
            </a:r>
          </a:p>
          <a:p>
            <a:pPr algn="ctr"/>
            <a:endParaRPr lang="el-GR" sz="16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Primary School</a:t>
            </a:r>
          </a:p>
          <a:p>
            <a:r>
              <a:rPr lang="en-US" sz="1600" dirty="0" smtClean="0">
                <a:solidFill>
                  <a:srgbClr val="FFC000"/>
                </a:solidFill>
                <a:latin typeface="Times New Roman" pitchFamily="18" charset="0"/>
                <a:cs typeface="Times New Roman" pitchFamily="18" charset="0"/>
              </a:rPr>
              <a:t>Primary Education </a:t>
            </a:r>
            <a:r>
              <a:rPr lang="en-US" sz="1600" dirty="0" smtClean="0">
                <a:latin typeface="Times New Roman" pitchFamily="18" charset="0"/>
                <a:cs typeface="Times New Roman" pitchFamily="18" charset="0"/>
              </a:rPr>
              <a:t>is the next stage.  </a:t>
            </a:r>
            <a:r>
              <a:rPr lang="en-US" sz="1600" b="1" dirty="0" smtClean="0">
                <a:solidFill>
                  <a:srgbClr val="FFFF00"/>
                </a:solidFill>
                <a:latin typeface="Times New Roman" pitchFamily="18" charset="0"/>
                <a:cs typeface="Times New Roman" pitchFamily="18" charset="0"/>
              </a:rPr>
              <a:t>Primary School </a:t>
            </a:r>
            <a:r>
              <a:rPr lang="en-US" sz="1600" b="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Dimotiko</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Scholeio</a:t>
            </a:r>
            <a:r>
              <a:rPr lang="en-US" sz="1600" b="1" dirty="0" smtClean="0">
                <a:latin typeface="Times New Roman" pitchFamily="18" charset="0"/>
                <a:cs typeface="Times New Roman" pitchFamily="18" charset="0"/>
              </a:rPr>
              <a:t>) </a:t>
            </a:r>
            <a:r>
              <a:rPr lang="en-US" sz="1600" b="1" dirty="0" smtClean="0">
                <a:solidFill>
                  <a:srgbClr val="FFFF00"/>
                </a:solidFill>
                <a:latin typeface="Times New Roman" pitchFamily="18" charset="0"/>
                <a:cs typeface="Times New Roman" pitchFamily="18" charset="0"/>
              </a:rPr>
              <a:t>spans 6 years</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It concerns children in the </a:t>
            </a:r>
            <a:r>
              <a:rPr lang="en-US" sz="1600" dirty="0" smtClean="0">
                <a:solidFill>
                  <a:srgbClr val="FFFF00"/>
                </a:solidFill>
                <a:latin typeface="Times New Roman" pitchFamily="18" charset="0"/>
                <a:cs typeface="Times New Roman" pitchFamily="18" charset="0"/>
              </a:rPr>
              <a:t>age range of 6-12 years.</a:t>
            </a:r>
          </a:p>
          <a:p>
            <a:r>
              <a:rPr lang="en-US" sz="1600" dirty="0" smtClean="0">
                <a:latin typeface="Times New Roman" pitchFamily="18" charset="0"/>
                <a:cs typeface="Times New Roman" pitchFamily="18" charset="0"/>
              </a:rPr>
              <a:t>Since school year 2016-2017, there </a:t>
            </a:r>
            <a:r>
              <a:rPr lang="en-US" sz="1600" b="1" dirty="0" smtClean="0">
                <a:latin typeface="Times New Roman" pitchFamily="18" charset="0"/>
                <a:cs typeface="Times New Roman" pitchFamily="18" charset="0"/>
              </a:rPr>
              <a:t>is a Single Type of All-day Primary School </a:t>
            </a:r>
            <a:r>
              <a:rPr lang="en-US" sz="1600" dirty="0" smtClean="0">
                <a:latin typeface="Times New Roman" pitchFamily="18" charset="0"/>
                <a:cs typeface="Times New Roman" pitchFamily="18" charset="0"/>
              </a:rPr>
              <a:t>with a new revised daily timetable.</a:t>
            </a:r>
            <a:r>
              <a:rPr lang="fr-CH" sz="1600" b="1" dirty="0" smtClean="0">
                <a:latin typeface="Times New Roman" pitchFamily="18" charset="0"/>
                <a:cs typeface="Times New Roman" pitchFamily="18" charset="0"/>
              </a:rPr>
              <a:t> </a:t>
            </a:r>
            <a:endParaRPr lang="el-GR" sz="1600" b="1" dirty="0" smtClean="0">
              <a:latin typeface="Times New Roman" pitchFamily="18" charset="0"/>
              <a:cs typeface="Times New Roman" pitchFamily="18" charset="0"/>
            </a:endParaRPr>
          </a:p>
          <a:p>
            <a:endParaRPr lang="el-GR" sz="1600" b="1" dirty="0" smtClean="0">
              <a:latin typeface="Times New Roman" pitchFamily="18" charset="0"/>
              <a:cs typeface="Times New Roman" pitchFamily="18" charset="0"/>
            </a:endParaRPr>
          </a:p>
          <a:p>
            <a:pPr algn="ctr"/>
            <a:r>
              <a:rPr lang="fr-CH" b="1" dirty="0" smtClean="0">
                <a:latin typeface="Times New Roman" pitchFamily="18" charset="0"/>
                <a:cs typeface="Times New Roman" pitchFamily="18" charset="0"/>
              </a:rPr>
              <a:t>SPECIAL EDUCATION</a:t>
            </a:r>
          </a:p>
          <a:p>
            <a:pPr>
              <a:buFont typeface="Arial" pitchFamily="34" charset="0"/>
              <a:buChar char="•"/>
            </a:pPr>
            <a:r>
              <a:rPr lang="fr-CH" sz="1600" b="1" dirty="0" err="1" smtClean="0">
                <a:solidFill>
                  <a:srgbClr val="FFFF00"/>
                </a:solidFill>
                <a:latin typeface="Times New Roman" pitchFamily="18" charset="0"/>
                <a:cs typeface="Times New Roman" pitchFamily="18" charset="0"/>
              </a:rPr>
              <a:t>Primary</a:t>
            </a:r>
            <a:r>
              <a:rPr lang="fr-CH" sz="1600" b="1" dirty="0" smtClean="0">
                <a:solidFill>
                  <a:srgbClr val="FFFF00"/>
                </a:solidFill>
                <a:latin typeface="Times New Roman" pitchFamily="18" charset="0"/>
                <a:cs typeface="Times New Roman" pitchFamily="18" charset="0"/>
              </a:rPr>
              <a:t> </a:t>
            </a:r>
            <a:r>
              <a:rPr lang="fr-CH" sz="1600" b="1" dirty="0" err="1" smtClean="0">
                <a:solidFill>
                  <a:srgbClr val="FFFF00"/>
                </a:solidFill>
                <a:latin typeface="Times New Roman" pitchFamily="18" charset="0"/>
                <a:cs typeface="Times New Roman" pitchFamily="18" charset="0"/>
              </a:rPr>
              <a:t>School</a:t>
            </a:r>
            <a:r>
              <a:rPr lang="fr-CH" sz="1600" b="1" dirty="0" smtClean="0">
                <a:solidFill>
                  <a:srgbClr val="FFFF00"/>
                </a:solidFill>
                <a:latin typeface="Times New Roman" pitchFamily="18" charset="0"/>
                <a:cs typeface="Times New Roman" pitchFamily="18" charset="0"/>
              </a:rPr>
              <a:t> for </a:t>
            </a:r>
            <a:r>
              <a:rPr lang="fr-CH" sz="1600" b="1" dirty="0" err="1" smtClean="0">
                <a:solidFill>
                  <a:srgbClr val="FFFF00"/>
                </a:solidFill>
                <a:latin typeface="Times New Roman" pitchFamily="18" charset="0"/>
                <a:cs typeface="Times New Roman" pitchFamily="18" charset="0"/>
              </a:rPr>
              <a:t>students</a:t>
            </a:r>
            <a:r>
              <a:rPr lang="fr-CH" sz="1600" b="1" dirty="0" smtClean="0">
                <a:solidFill>
                  <a:srgbClr val="FFFF00"/>
                </a:solidFill>
                <a:latin typeface="Times New Roman" pitchFamily="18" charset="0"/>
                <a:cs typeface="Times New Roman" pitchFamily="18" charset="0"/>
              </a:rPr>
              <a:t> with </a:t>
            </a:r>
            <a:r>
              <a:rPr lang="fr-CH" sz="1600" b="1" dirty="0" err="1" smtClean="0">
                <a:solidFill>
                  <a:srgbClr val="FFFF00"/>
                </a:solidFill>
                <a:latin typeface="Times New Roman" pitchFamily="18" charset="0"/>
                <a:cs typeface="Times New Roman" pitchFamily="18" charset="0"/>
              </a:rPr>
              <a:t>Special</a:t>
            </a:r>
            <a:r>
              <a:rPr lang="fr-CH" sz="1600" b="1" dirty="0" smtClean="0">
                <a:solidFill>
                  <a:srgbClr val="FFFF00"/>
                </a:solidFill>
                <a:latin typeface="Times New Roman" pitchFamily="18" charset="0"/>
                <a:cs typeface="Times New Roman" pitchFamily="18" charset="0"/>
              </a:rPr>
              <a:t> </a:t>
            </a:r>
            <a:r>
              <a:rPr lang="fr-CH" sz="1600" b="1" dirty="0" err="1" smtClean="0">
                <a:solidFill>
                  <a:srgbClr val="FFFF00"/>
                </a:solidFill>
                <a:latin typeface="Times New Roman" pitchFamily="18" charset="0"/>
                <a:cs typeface="Times New Roman" pitchFamily="18" charset="0"/>
              </a:rPr>
              <a:t>Needs</a:t>
            </a:r>
            <a:r>
              <a:rPr lang="fr-CH" sz="1600" b="1" dirty="0" smtClean="0">
                <a:solidFill>
                  <a:srgbClr val="FFFF00"/>
                </a:solidFill>
                <a:latin typeface="Times New Roman" pitchFamily="18" charset="0"/>
                <a:cs typeface="Times New Roman" pitchFamily="18" charset="0"/>
              </a:rPr>
              <a:t> </a:t>
            </a:r>
            <a:r>
              <a:rPr lang="fr-CH" sz="1600" dirty="0" err="1" smtClean="0">
                <a:latin typeface="Times New Roman" pitchFamily="18" charset="0"/>
                <a:cs typeface="Times New Roman" pitchFamily="18" charset="0"/>
              </a:rPr>
              <a:t>Ediko</a:t>
            </a:r>
            <a:r>
              <a:rPr lang="fr-CH" sz="1600" dirty="0" smtClean="0">
                <a:latin typeface="Times New Roman" pitchFamily="18" charset="0"/>
                <a:cs typeface="Times New Roman" pitchFamily="18" charset="0"/>
              </a:rPr>
              <a:t> </a:t>
            </a:r>
            <a:r>
              <a:rPr lang="fr-CH" sz="1600" dirty="0" err="1" smtClean="0">
                <a:latin typeface="Times New Roman" pitchFamily="18" charset="0"/>
                <a:cs typeface="Times New Roman" pitchFamily="18" charset="0"/>
              </a:rPr>
              <a:t>Dimotiko</a:t>
            </a:r>
            <a:r>
              <a:rPr lang="fr-CH" sz="1600" dirty="0" smtClean="0">
                <a:latin typeface="Times New Roman" pitchFamily="18" charset="0"/>
                <a:cs typeface="Times New Roman" pitchFamily="18" charset="0"/>
              </a:rPr>
              <a:t> </a:t>
            </a:r>
            <a:r>
              <a:rPr lang="fr-CH" sz="1600" dirty="0" err="1" smtClean="0">
                <a:latin typeface="Times New Roman" pitchFamily="18" charset="0"/>
                <a:cs typeface="Times New Roman" pitchFamily="18" charset="0"/>
              </a:rPr>
              <a:t>Scholio</a:t>
            </a:r>
            <a:endParaRPr lang="fr-CH" sz="16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158" y="285728"/>
            <a:ext cx="8358246" cy="5386090"/>
          </a:xfrm>
          <a:prstGeom prst="rect">
            <a:avLst/>
          </a:prstGeom>
        </p:spPr>
        <p:txBody>
          <a:bodyPr wrap="square">
            <a:spAutoFit/>
          </a:bodyPr>
          <a:lstStyle/>
          <a:p>
            <a:pPr algn="ctr"/>
            <a:r>
              <a:rPr lang="en-US" sz="2400" b="1" dirty="0" smtClean="0">
                <a:latin typeface="Times New Roman" pitchFamily="18" charset="0"/>
                <a:cs typeface="Times New Roman" pitchFamily="18" charset="0"/>
              </a:rPr>
              <a:t>2. Secondary Education</a:t>
            </a:r>
          </a:p>
          <a:p>
            <a:endParaRPr lang="el-GR" sz="2000" dirty="0" smtClean="0">
              <a:latin typeface="Times New Roman" pitchFamily="18" charset="0"/>
              <a:cs typeface="Times New Roman" pitchFamily="18" charset="0"/>
              <a:hlinkClick r:id="rId2"/>
            </a:endParaRPr>
          </a:p>
          <a:p>
            <a:r>
              <a:rPr lang="en-US" sz="2000" b="1" dirty="0" smtClean="0">
                <a:solidFill>
                  <a:srgbClr val="FFFF00"/>
                </a:solidFill>
                <a:latin typeface="Times New Roman" pitchFamily="18" charset="0"/>
                <a:cs typeface="Times New Roman" pitchFamily="18" charset="0"/>
                <a:hlinkClick r:id="rId2"/>
              </a:rPr>
              <a:t>Secondary Education</a:t>
            </a:r>
            <a:r>
              <a:rPr lang="en-US" sz="2000" b="1" dirty="0" smtClean="0">
                <a:solidFill>
                  <a:srgbClr val="FFFF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includes two cycles of study:</a:t>
            </a:r>
          </a:p>
          <a:p>
            <a:pPr algn="ctr"/>
            <a:endParaRPr lang="el-GR" sz="2000" b="1" dirty="0" smtClean="0">
              <a:latin typeface="Times New Roman" pitchFamily="18" charset="0"/>
              <a:cs typeface="Times New Roman" pitchFamily="18" charset="0"/>
            </a:endParaRPr>
          </a:p>
          <a:p>
            <a:pPr algn="ctr"/>
            <a:r>
              <a:rPr lang="en-US" sz="2000" b="1" u="sng" dirty="0" smtClean="0">
                <a:solidFill>
                  <a:srgbClr val="FFFF00"/>
                </a:solidFill>
                <a:latin typeface="Times New Roman" pitchFamily="18" charset="0"/>
                <a:cs typeface="Times New Roman" pitchFamily="18" charset="0"/>
              </a:rPr>
              <a:t>Lower Secondary School</a:t>
            </a:r>
            <a:endParaRPr lang="el-GR" sz="2000" b="1" u="sng" dirty="0" smtClean="0">
              <a:solidFill>
                <a:srgbClr val="FFFF00"/>
              </a:solidFill>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first one is compulsory and corresponds to </a:t>
            </a:r>
            <a:r>
              <a:rPr lang="en-US" sz="2000" b="1" dirty="0" smtClean="0">
                <a:solidFill>
                  <a:srgbClr val="FFFF00"/>
                </a:solidFill>
                <a:latin typeface="Times New Roman" pitchFamily="18" charset="0"/>
                <a:cs typeface="Times New Roman" pitchFamily="18" charset="0"/>
              </a:rPr>
              <a:t>Lower Secondary School</a:t>
            </a:r>
            <a:r>
              <a:rPr lang="en-US" sz="2000" b="1" i="1" dirty="0" smtClean="0">
                <a:solidFill>
                  <a:srgbClr val="FFFF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Gymnasio</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lasts </a:t>
            </a:r>
            <a:r>
              <a:rPr lang="en-US" sz="2000" dirty="0" smtClean="0">
                <a:solidFill>
                  <a:srgbClr val="FFFF00"/>
                </a:solidFill>
                <a:latin typeface="Times New Roman" pitchFamily="18" charset="0"/>
                <a:cs typeface="Times New Roman" pitchFamily="18" charset="0"/>
              </a:rPr>
              <a:t>3 years</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provides general education</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covers </a:t>
            </a:r>
            <a:r>
              <a:rPr lang="en-US" sz="2000" dirty="0" smtClean="0">
                <a:solidFill>
                  <a:srgbClr val="FFFF00"/>
                </a:solidFill>
                <a:latin typeface="Times New Roman" pitchFamily="18" charset="0"/>
                <a:cs typeface="Times New Roman" pitchFamily="18" charset="0"/>
              </a:rPr>
              <a:t>ages 12-15</a:t>
            </a:r>
          </a:p>
          <a:p>
            <a:r>
              <a:rPr lang="en-US" sz="2000" dirty="0" smtClean="0">
                <a:solidFill>
                  <a:srgbClr val="FFFF00"/>
                </a:solidFill>
                <a:latin typeface="Times New Roman" pitchFamily="18" charset="0"/>
                <a:cs typeface="Times New Roman" pitchFamily="18" charset="0"/>
              </a:rPr>
              <a:t>It is a prerequisite for enrolling at General or Vocational Upper Secondary Schools</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Parallel to </a:t>
            </a:r>
            <a:r>
              <a:rPr lang="en-US" sz="2000" i="1" dirty="0" smtClean="0">
                <a:latin typeface="Times New Roman" pitchFamily="18" charset="0"/>
                <a:cs typeface="Times New Roman" pitchFamily="18" charset="0"/>
              </a:rPr>
              <a:t>Day</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Gymnasio</a:t>
            </a:r>
            <a:r>
              <a:rPr lang="en-US" sz="2000" dirty="0" smtClean="0">
                <a:latin typeface="Times New Roman" pitchFamily="18" charset="0"/>
                <a:cs typeface="Times New Roman" pitchFamily="18" charset="0"/>
              </a:rPr>
              <a:t>, </a:t>
            </a:r>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pPr>
              <a:buFont typeface="Arial" pitchFamily="34" charset="0"/>
              <a:buChar char="•"/>
            </a:pPr>
            <a:r>
              <a:rPr lang="en-US" sz="2000" b="1" dirty="0" smtClean="0">
                <a:solidFill>
                  <a:srgbClr val="FFFF00"/>
                </a:solidFill>
                <a:latin typeface="Times New Roman" pitchFamily="18" charset="0"/>
                <a:cs typeface="Times New Roman" pitchFamily="18" charset="0"/>
              </a:rPr>
              <a:t>Evening (</a:t>
            </a:r>
            <a:r>
              <a:rPr lang="en-US" sz="2000" b="1" i="1" dirty="0" err="1" smtClean="0">
                <a:solidFill>
                  <a:srgbClr val="FFFF00"/>
                </a:solidFill>
                <a:latin typeface="Times New Roman" pitchFamily="18" charset="0"/>
                <a:cs typeface="Times New Roman" pitchFamily="18" charset="0"/>
              </a:rPr>
              <a:t>Esperino</a:t>
            </a:r>
            <a:r>
              <a:rPr lang="en-US" sz="2000" b="1" dirty="0" smtClean="0">
                <a:solidFill>
                  <a:srgbClr val="FFFF00"/>
                </a:solidFill>
                <a:latin typeface="Times New Roman" pitchFamily="18" charset="0"/>
                <a:cs typeface="Times New Roman" pitchFamily="18" charset="0"/>
              </a:rPr>
              <a:t>) </a:t>
            </a:r>
            <a:r>
              <a:rPr lang="en-US" sz="2000" b="1" i="1" dirty="0" err="1" smtClean="0">
                <a:solidFill>
                  <a:srgbClr val="FFFF00"/>
                </a:solidFill>
                <a:latin typeface="Times New Roman" pitchFamily="18" charset="0"/>
                <a:cs typeface="Times New Roman" pitchFamily="18" charset="0"/>
              </a:rPr>
              <a:t>Gymnasio</a:t>
            </a:r>
            <a:r>
              <a:rPr lang="en-US" sz="2000" b="1" dirty="0" smtClean="0">
                <a:solidFill>
                  <a:srgbClr val="FFFF00"/>
                </a:solidFill>
                <a:latin typeface="Times New Roman" pitchFamily="18" charset="0"/>
                <a:cs typeface="Times New Roman" pitchFamily="18" charset="0"/>
              </a:rPr>
              <a:t> </a:t>
            </a:r>
            <a:r>
              <a:rPr lang="en-US" sz="2000" dirty="0" smtClean="0">
                <a:solidFill>
                  <a:srgbClr val="FFFF00"/>
                </a:solidFill>
                <a:latin typeface="Times New Roman" pitchFamily="18" charset="0"/>
                <a:cs typeface="Times New Roman" pitchFamily="18" charset="0"/>
              </a:rPr>
              <a:t>operates</a:t>
            </a:r>
            <a:r>
              <a:rPr lang="en-US" sz="2000" dirty="0" smtClean="0">
                <a:latin typeface="Times New Roman" pitchFamily="18" charset="0"/>
                <a:cs typeface="Times New Roman" pitchFamily="18" charset="0"/>
              </a:rPr>
              <a:t>.  Attendance starts at the age of 14.</a:t>
            </a:r>
            <a:r>
              <a:rPr lang="fr-CH" sz="2000" b="1" dirty="0" smtClean="0">
                <a:latin typeface="Times New Roman" pitchFamily="18" charset="0"/>
                <a:cs typeface="Times New Roman" pitchFamily="18" charset="0"/>
              </a:rPr>
              <a:t> </a:t>
            </a:r>
            <a:endParaRPr lang="el-GR" sz="2000" b="1" dirty="0" smtClean="0">
              <a:latin typeface="Times New Roman" pitchFamily="18" charset="0"/>
              <a:cs typeface="Times New Roman" pitchFamily="18" charset="0"/>
            </a:endParaRPr>
          </a:p>
          <a:p>
            <a:pPr>
              <a:buFont typeface="Arial" pitchFamily="34" charset="0"/>
              <a:buChar char="•"/>
            </a:pPr>
            <a:r>
              <a:rPr lang="fr-CH" sz="2000" b="1" dirty="0" err="1" smtClean="0">
                <a:solidFill>
                  <a:srgbClr val="FFFF00"/>
                </a:solidFill>
                <a:latin typeface="Times New Roman" pitchFamily="18" charset="0"/>
                <a:cs typeface="Times New Roman" pitchFamily="18" charset="0"/>
              </a:rPr>
              <a:t>Experimental</a:t>
            </a:r>
            <a:r>
              <a:rPr lang="fr-CH" sz="2000" b="1" dirty="0" smtClean="0">
                <a:solidFill>
                  <a:srgbClr val="FFFF00"/>
                </a:solidFill>
                <a:latin typeface="Times New Roman" pitchFamily="18" charset="0"/>
                <a:cs typeface="Times New Roman" pitchFamily="18" charset="0"/>
              </a:rPr>
              <a:t> Junior High </a:t>
            </a:r>
            <a:r>
              <a:rPr lang="fr-CH" sz="2000" b="1" dirty="0" err="1" smtClean="0">
                <a:solidFill>
                  <a:srgbClr val="FFFF00"/>
                </a:solidFill>
                <a:latin typeface="Times New Roman" pitchFamily="18" charset="0"/>
                <a:cs typeface="Times New Roman" pitchFamily="18" charset="0"/>
              </a:rPr>
              <a:t>School</a:t>
            </a:r>
            <a:r>
              <a:rPr lang="fr-CH" sz="2000" b="1" dirty="0" smtClean="0">
                <a:solidFill>
                  <a:srgbClr val="FFFF00"/>
                </a:solidFill>
                <a:latin typeface="Times New Roman" pitchFamily="18" charset="0"/>
                <a:cs typeface="Times New Roman" pitchFamily="18" charset="0"/>
              </a:rPr>
              <a:t> </a:t>
            </a:r>
            <a:r>
              <a:rPr lang="fr-CH" sz="2000" dirty="0" err="1" smtClean="0">
                <a:latin typeface="Times New Roman" pitchFamily="18" charset="0"/>
                <a:cs typeface="Times New Roman" pitchFamily="18" charset="0"/>
              </a:rPr>
              <a:t>Piramatiko</a:t>
            </a:r>
            <a:r>
              <a:rPr lang="fr-CH" sz="2000" dirty="0" smtClean="0">
                <a:latin typeface="Times New Roman" pitchFamily="18" charset="0"/>
                <a:cs typeface="Times New Roman" pitchFamily="18" charset="0"/>
              </a:rPr>
              <a:t> </a:t>
            </a:r>
            <a:r>
              <a:rPr lang="fr-CH" sz="2000" dirty="0" err="1" smtClean="0">
                <a:latin typeface="Times New Roman" pitchFamily="18" charset="0"/>
                <a:cs typeface="Times New Roman" pitchFamily="18" charset="0"/>
              </a:rPr>
              <a:t>Gymnasio</a:t>
            </a:r>
            <a:endParaRPr lang="fr-CH" sz="2000" dirty="0" smtClean="0">
              <a:latin typeface="Times New Roman" pitchFamily="18" charset="0"/>
              <a:cs typeface="Times New Roman" pitchFamily="18" charset="0"/>
            </a:endParaRPr>
          </a:p>
          <a:p>
            <a:pPr>
              <a:buFont typeface="Arial" pitchFamily="34" charset="0"/>
              <a:buChar char="•"/>
            </a:pPr>
            <a:r>
              <a:rPr lang="fr-CH" sz="2000" b="1" dirty="0" smtClean="0">
                <a:solidFill>
                  <a:srgbClr val="FFFF00"/>
                </a:solidFill>
                <a:latin typeface="Times New Roman" pitchFamily="18" charset="0"/>
                <a:cs typeface="Times New Roman" pitchFamily="18" charset="0"/>
              </a:rPr>
              <a:t>Music Junior High </a:t>
            </a:r>
            <a:r>
              <a:rPr lang="fr-CH" sz="2000" b="1" dirty="0" err="1" smtClean="0">
                <a:solidFill>
                  <a:srgbClr val="FFFF00"/>
                </a:solidFill>
                <a:latin typeface="Times New Roman" pitchFamily="18" charset="0"/>
                <a:cs typeface="Times New Roman" pitchFamily="18" charset="0"/>
              </a:rPr>
              <a:t>School</a:t>
            </a:r>
            <a:r>
              <a:rPr lang="fr-CH" sz="2000" b="1" dirty="0" smtClean="0">
                <a:solidFill>
                  <a:srgbClr val="FFFF00"/>
                </a:solidFill>
                <a:latin typeface="Times New Roman" pitchFamily="18" charset="0"/>
                <a:cs typeface="Times New Roman" pitchFamily="18" charset="0"/>
              </a:rPr>
              <a:t> </a:t>
            </a:r>
            <a:r>
              <a:rPr lang="fr-CH" sz="2000" dirty="0" err="1" smtClean="0">
                <a:latin typeface="Times New Roman" pitchFamily="18" charset="0"/>
                <a:cs typeface="Times New Roman" pitchFamily="18" charset="0"/>
              </a:rPr>
              <a:t>Mousiko</a:t>
            </a:r>
            <a:r>
              <a:rPr lang="fr-CH" sz="2000" dirty="0" smtClean="0">
                <a:latin typeface="Times New Roman" pitchFamily="18" charset="0"/>
                <a:cs typeface="Times New Roman" pitchFamily="18" charset="0"/>
              </a:rPr>
              <a:t> </a:t>
            </a:r>
            <a:r>
              <a:rPr lang="fr-CH" sz="2000" dirty="0" err="1" smtClean="0">
                <a:latin typeface="Times New Roman" pitchFamily="18" charset="0"/>
                <a:cs typeface="Times New Roman" pitchFamily="18" charset="0"/>
              </a:rPr>
              <a:t>Gymnasio</a:t>
            </a:r>
            <a:endParaRPr lang="fr-CH" sz="2000" dirty="0" smtClean="0">
              <a:latin typeface="Times New Roman" pitchFamily="18" charset="0"/>
              <a:cs typeface="Times New Roman" pitchFamily="18" charset="0"/>
            </a:endParaRPr>
          </a:p>
          <a:p>
            <a:pPr>
              <a:buFont typeface="Arial" pitchFamily="34" charset="0"/>
              <a:buChar char="•"/>
            </a:pPr>
            <a:r>
              <a:rPr lang="fr-CH" sz="2000" b="1" dirty="0" smtClean="0">
                <a:solidFill>
                  <a:srgbClr val="FFFF00"/>
                </a:solidFill>
                <a:latin typeface="Times New Roman" pitchFamily="18" charset="0"/>
                <a:cs typeface="Times New Roman" pitchFamily="18" charset="0"/>
              </a:rPr>
              <a:t>Arts Junior High </a:t>
            </a:r>
            <a:r>
              <a:rPr lang="fr-CH" sz="2000" b="1" dirty="0" err="1" smtClean="0">
                <a:solidFill>
                  <a:srgbClr val="FFFF00"/>
                </a:solidFill>
                <a:latin typeface="Times New Roman" pitchFamily="18" charset="0"/>
                <a:cs typeface="Times New Roman" pitchFamily="18" charset="0"/>
              </a:rPr>
              <a:t>School</a:t>
            </a:r>
            <a:r>
              <a:rPr lang="fr-CH" sz="2000" b="1" dirty="0" smtClean="0">
                <a:solidFill>
                  <a:srgbClr val="FFFF00"/>
                </a:solidFill>
                <a:latin typeface="Times New Roman" pitchFamily="18" charset="0"/>
                <a:cs typeface="Times New Roman" pitchFamily="18" charset="0"/>
              </a:rPr>
              <a:t> </a:t>
            </a:r>
            <a:r>
              <a:rPr lang="fr-CH" sz="2000" dirty="0" err="1" smtClean="0">
                <a:latin typeface="Times New Roman" pitchFamily="18" charset="0"/>
                <a:cs typeface="Times New Roman" pitchFamily="18" charset="0"/>
              </a:rPr>
              <a:t>Kallitechniko</a:t>
            </a:r>
            <a:r>
              <a:rPr lang="fr-CH" sz="2000" dirty="0" smtClean="0">
                <a:latin typeface="Times New Roman" pitchFamily="18" charset="0"/>
                <a:cs typeface="Times New Roman" pitchFamily="18" charset="0"/>
              </a:rPr>
              <a:t> </a:t>
            </a:r>
            <a:r>
              <a:rPr lang="fr-CH" sz="2000" dirty="0" err="1" smtClean="0">
                <a:latin typeface="Times New Roman" pitchFamily="18" charset="0"/>
                <a:cs typeface="Times New Roman" pitchFamily="18" charset="0"/>
              </a:rPr>
              <a:t>Gymnasio</a:t>
            </a:r>
            <a:endParaRPr lang="fr-CH" sz="2000" dirty="0" smtClean="0">
              <a:latin typeface="Times New Roman" pitchFamily="18" charset="0"/>
              <a:cs typeface="Times New Roman" pitchFamily="18" charset="0"/>
            </a:endParaRPr>
          </a:p>
          <a:p>
            <a:pPr>
              <a:buFont typeface="Arial" pitchFamily="34" charset="0"/>
              <a:buChar char="•"/>
            </a:pPr>
            <a:r>
              <a:rPr lang="fr-CH" sz="2000" b="1" dirty="0" err="1" smtClean="0">
                <a:solidFill>
                  <a:srgbClr val="FFFF00"/>
                </a:solidFill>
                <a:latin typeface="Times New Roman" pitchFamily="18" charset="0"/>
                <a:cs typeface="Times New Roman" pitchFamily="18" charset="0"/>
              </a:rPr>
              <a:t>Multicultural</a:t>
            </a:r>
            <a:r>
              <a:rPr lang="fr-CH" sz="2000" b="1" dirty="0" smtClean="0">
                <a:solidFill>
                  <a:srgbClr val="FFFF00"/>
                </a:solidFill>
                <a:latin typeface="Times New Roman" pitchFamily="18" charset="0"/>
                <a:cs typeface="Times New Roman" pitchFamily="18" charset="0"/>
              </a:rPr>
              <a:t> Junior High </a:t>
            </a:r>
            <a:r>
              <a:rPr lang="fr-CH" sz="2000" b="1" dirty="0" err="1" smtClean="0">
                <a:solidFill>
                  <a:srgbClr val="FFFF00"/>
                </a:solidFill>
                <a:latin typeface="Times New Roman" pitchFamily="18" charset="0"/>
                <a:cs typeface="Times New Roman" pitchFamily="18" charset="0"/>
              </a:rPr>
              <a:t>School</a:t>
            </a:r>
            <a:r>
              <a:rPr lang="fr-CH" sz="2000" b="1" dirty="0" smtClean="0">
                <a:solidFill>
                  <a:srgbClr val="FFFF00"/>
                </a:solidFill>
                <a:latin typeface="Times New Roman" pitchFamily="18" charset="0"/>
                <a:cs typeface="Times New Roman" pitchFamily="18" charset="0"/>
              </a:rPr>
              <a:t> </a:t>
            </a:r>
            <a:r>
              <a:rPr lang="fr-CH" sz="2000" dirty="0" err="1" smtClean="0">
                <a:latin typeface="Times New Roman" pitchFamily="18" charset="0"/>
                <a:cs typeface="Times New Roman" pitchFamily="18" charset="0"/>
              </a:rPr>
              <a:t>Gymnasio</a:t>
            </a:r>
            <a:r>
              <a:rPr lang="fr-CH" sz="2000" dirty="0" smtClean="0">
                <a:latin typeface="Times New Roman" pitchFamily="18" charset="0"/>
                <a:cs typeface="Times New Roman" pitchFamily="18" charset="0"/>
              </a:rPr>
              <a:t> </a:t>
            </a:r>
            <a:r>
              <a:rPr lang="fr-CH" sz="2000" dirty="0" err="1" smtClean="0">
                <a:latin typeface="Times New Roman" pitchFamily="18" charset="0"/>
                <a:cs typeface="Times New Roman" pitchFamily="18" charset="0"/>
              </a:rPr>
              <a:t>Diapolitismikis</a:t>
            </a:r>
            <a:r>
              <a:rPr lang="fr-CH" sz="2000" dirty="0" smtClean="0">
                <a:latin typeface="Times New Roman" pitchFamily="18" charset="0"/>
                <a:cs typeface="Times New Roman" pitchFamily="18" charset="0"/>
              </a:rPr>
              <a:t> </a:t>
            </a:r>
            <a:r>
              <a:rPr lang="fr-CH" sz="2000" dirty="0" err="1" smtClean="0">
                <a:latin typeface="Times New Roman" pitchFamily="18" charset="0"/>
                <a:cs typeface="Times New Roman" pitchFamily="18" charset="0"/>
              </a:rPr>
              <a:t>Ekpedefsis</a:t>
            </a:r>
            <a:endParaRPr lang="el-GR"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5" name="4 - Ορθογώνιο"/>
          <p:cNvSpPr/>
          <p:nvPr/>
        </p:nvSpPr>
        <p:spPr>
          <a:xfrm>
            <a:off x="500034" y="5643578"/>
            <a:ext cx="8429684" cy="646331"/>
          </a:xfrm>
          <a:prstGeom prst="rect">
            <a:avLst/>
          </a:prstGeom>
        </p:spPr>
        <p:txBody>
          <a:bodyPr wrap="square">
            <a:spAutoFit/>
          </a:bodyPr>
          <a:lstStyle/>
          <a:p>
            <a:r>
              <a:rPr lang="en-US" b="1" dirty="0" smtClean="0">
                <a:latin typeface="Times New Roman" pitchFamily="18" charset="0"/>
                <a:cs typeface="Times New Roman" pitchFamily="18" charset="0"/>
              </a:rPr>
              <a:t>SPECIAL EDUCATION</a:t>
            </a:r>
          </a:p>
          <a:p>
            <a:pPr>
              <a:buFont typeface="Arial" pitchFamily="34" charset="0"/>
              <a:buChar char="•"/>
            </a:pPr>
            <a:r>
              <a:rPr lang="en-US" b="1" dirty="0" smtClean="0">
                <a:solidFill>
                  <a:srgbClr val="FFFF00"/>
                </a:solidFill>
                <a:latin typeface="Times New Roman" pitchFamily="18" charset="0"/>
                <a:cs typeface="Times New Roman" pitchFamily="18" charset="0"/>
              </a:rPr>
              <a:t>Junior High School for students with Special Needs </a:t>
            </a:r>
            <a:r>
              <a:rPr lang="en-US" dirty="0" err="1" smtClean="0">
                <a:latin typeface="Times New Roman" pitchFamily="18" charset="0"/>
                <a:cs typeface="Times New Roman" pitchFamily="18" charset="0"/>
              </a:rPr>
              <a:t>Ediko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Gymnasio</a:t>
            </a:r>
            <a:endParaRPr lang="en-US" dirty="0">
              <a:latin typeface="Times New Roman" pitchFamily="18" charset="0"/>
              <a:cs typeface="Times New Roman" pitchFamily="18" charset="0"/>
            </a:endParaRPr>
          </a:p>
        </p:txBody>
      </p:sp>
      <p:pic>
        <p:nvPicPr>
          <p:cNvPr id="1026" name="Picture 2" descr="C:\Users\user\Desktop\Erasmuς + IWE\φινλανδια\image002(8370).jpg"/>
          <p:cNvPicPr>
            <a:picLocks noChangeAspect="1" noChangeArrowheads="1"/>
          </p:cNvPicPr>
          <p:nvPr/>
        </p:nvPicPr>
        <p:blipFill>
          <a:blip r:embed="rId3" cstate="print"/>
          <a:srcRect/>
          <a:stretch>
            <a:fillRect/>
          </a:stretch>
        </p:blipFill>
        <p:spPr bwMode="auto">
          <a:xfrm>
            <a:off x="6215074" y="428604"/>
            <a:ext cx="2724150" cy="1743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Erasmuς + IWE\φινλανδια\greek-educational-system-epal-7-638.jpg"/>
          <p:cNvPicPr>
            <a:picLocks noChangeAspect="1" noChangeArrowheads="1"/>
          </p:cNvPicPr>
          <p:nvPr/>
        </p:nvPicPr>
        <p:blipFill>
          <a:blip r:embed="rId2" cstate="print"/>
          <a:srcRect t="7724" b="35908"/>
          <a:stretch>
            <a:fillRect/>
          </a:stretch>
        </p:blipFill>
        <p:spPr bwMode="auto">
          <a:xfrm>
            <a:off x="214282" y="214290"/>
            <a:ext cx="8572560" cy="2571768"/>
          </a:xfrm>
          <a:prstGeom prst="rect">
            <a:avLst/>
          </a:prstGeom>
          <a:noFill/>
        </p:spPr>
      </p:pic>
      <p:pic>
        <p:nvPicPr>
          <p:cNvPr id="4099" name="Picture 3" descr="C:\Users\user\Desktop\Erasmuς + IWE\φινλανδια\slide_11.jpg"/>
          <p:cNvPicPr>
            <a:picLocks noChangeAspect="1" noChangeArrowheads="1"/>
          </p:cNvPicPr>
          <p:nvPr/>
        </p:nvPicPr>
        <p:blipFill>
          <a:blip r:embed="rId3" cstate="print"/>
          <a:srcRect/>
          <a:stretch>
            <a:fillRect/>
          </a:stretch>
        </p:blipFill>
        <p:spPr bwMode="auto">
          <a:xfrm>
            <a:off x="214282" y="2857496"/>
            <a:ext cx="8572560" cy="378619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158" y="214290"/>
            <a:ext cx="8501122" cy="5632311"/>
          </a:xfrm>
          <a:prstGeom prst="rect">
            <a:avLst/>
          </a:prstGeom>
        </p:spPr>
        <p:txBody>
          <a:bodyPr wrap="square">
            <a:spAutoFit/>
          </a:bodyPr>
          <a:lstStyle/>
          <a:p>
            <a:pPr algn="ctr"/>
            <a:r>
              <a:rPr lang="en-US" sz="2000" b="1" u="sng" dirty="0" smtClean="0">
                <a:latin typeface="Times New Roman" pitchFamily="18" charset="0"/>
                <a:cs typeface="Times New Roman" pitchFamily="18" charset="0"/>
              </a:rPr>
              <a:t>Upper Secondary School</a:t>
            </a:r>
            <a:endParaRPr lang="el-GR" sz="2000" b="1" u="sng" dirty="0" smtClean="0">
              <a:latin typeface="Times New Roman" pitchFamily="18" charset="0"/>
              <a:cs typeface="Times New Roman" pitchFamily="18" charset="0"/>
            </a:endParaRPr>
          </a:p>
          <a:p>
            <a:pPr algn="ctr"/>
            <a:endParaRPr lang="en-US" b="1" u="sn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second one is the </a:t>
            </a:r>
            <a:r>
              <a:rPr lang="en-US" b="1" dirty="0" smtClean="0">
                <a:solidFill>
                  <a:srgbClr val="FFFF00"/>
                </a:solidFill>
                <a:latin typeface="Times New Roman" pitchFamily="18" charset="0"/>
                <a:cs typeface="Times New Roman" pitchFamily="18" charset="0"/>
              </a:rPr>
              <a:t>optional</a:t>
            </a:r>
            <a:r>
              <a:rPr lang="en-US"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General or Vocational Upper Secondary School </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Geniko</a:t>
            </a:r>
            <a:r>
              <a:rPr lang="en-US" dirty="0" smtClean="0">
                <a:latin typeface="Times New Roman" pitchFamily="18" charset="0"/>
                <a:cs typeface="Times New Roman" pitchFamily="18" charset="0"/>
              </a:rPr>
              <a:t> or </a:t>
            </a:r>
            <a:r>
              <a:rPr lang="en-US" i="1" dirty="0" err="1" smtClean="0">
                <a:latin typeface="Times New Roman" pitchFamily="18" charset="0"/>
                <a:cs typeface="Times New Roman" pitchFamily="18" charset="0"/>
              </a:rPr>
              <a:t>Epaggelmatiko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Lykeio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lasts </a:t>
            </a:r>
            <a:r>
              <a:rPr lang="en-US" dirty="0" smtClean="0">
                <a:solidFill>
                  <a:srgbClr val="FFFF00"/>
                </a:solidFill>
                <a:latin typeface="Times New Roman" pitchFamily="18" charset="0"/>
                <a:cs typeface="Times New Roman" pitchFamily="18" charset="0"/>
              </a:rPr>
              <a:t>3 years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Pupils </a:t>
            </a:r>
            <a:r>
              <a:rPr lang="en-US" dirty="0" err="1" smtClean="0">
                <a:latin typeface="Times New Roman" pitchFamily="18" charset="0"/>
                <a:cs typeface="Times New Roman" pitchFamily="18" charset="0"/>
              </a:rPr>
              <a:t>enrol</a:t>
            </a:r>
            <a:r>
              <a:rPr lang="en-US" dirty="0" smtClean="0">
                <a:latin typeface="Times New Roman" pitchFamily="18" charset="0"/>
                <a:cs typeface="Times New Roman" pitchFamily="18" charset="0"/>
              </a:rPr>
              <a:t> at the </a:t>
            </a:r>
            <a:r>
              <a:rPr lang="en-US" dirty="0" smtClean="0">
                <a:solidFill>
                  <a:srgbClr val="FFFF00"/>
                </a:solidFill>
                <a:latin typeface="Times New Roman" pitchFamily="18" charset="0"/>
                <a:cs typeface="Times New Roman" pitchFamily="18" charset="0"/>
              </a:rPr>
              <a:t>age of 15</a:t>
            </a:r>
          </a:p>
          <a:p>
            <a:endParaRPr lang="el-GR"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There are </a:t>
            </a:r>
            <a:r>
              <a:rPr lang="en-US" b="1" dirty="0" smtClean="0">
                <a:solidFill>
                  <a:srgbClr val="FFFF00"/>
                </a:solidFill>
                <a:latin typeface="Times New Roman" pitchFamily="18" charset="0"/>
                <a:cs typeface="Times New Roman" pitchFamily="18" charset="0"/>
              </a:rPr>
              <a:t>two different types</a:t>
            </a:r>
            <a:r>
              <a:rPr lang="en-US" b="1" dirty="0" smtClean="0">
                <a:latin typeface="Times New Roman" pitchFamily="18" charset="0"/>
                <a:cs typeface="Times New Roman" pitchFamily="18" charset="0"/>
              </a:rPr>
              <a:t>:</a:t>
            </a:r>
          </a:p>
          <a:p>
            <a:r>
              <a:rPr lang="en-US" b="1" u="sng" dirty="0" smtClean="0">
                <a:solidFill>
                  <a:srgbClr val="FFFF00"/>
                </a:solidFill>
                <a:latin typeface="Times New Roman" pitchFamily="18" charset="0"/>
                <a:cs typeface="Times New Roman" pitchFamily="18" charset="0"/>
              </a:rPr>
              <a:t>General (</a:t>
            </a:r>
            <a:r>
              <a:rPr lang="en-US" b="1" i="1" u="sng" dirty="0" err="1" smtClean="0">
                <a:latin typeface="Times New Roman" pitchFamily="18" charset="0"/>
                <a:cs typeface="Times New Roman" pitchFamily="18" charset="0"/>
              </a:rPr>
              <a:t>Geniko</a:t>
            </a:r>
            <a:r>
              <a:rPr lang="en-US" b="1" u="sng" dirty="0" smtClean="0">
                <a:solidFill>
                  <a:srgbClr val="FFFF00"/>
                </a:solidFill>
                <a:latin typeface="Times New Roman" pitchFamily="18" charset="0"/>
                <a:cs typeface="Times New Roman" pitchFamily="18" charset="0"/>
              </a:rPr>
              <a:t>)</a:t>
            </a:r>
            <a:r>
              <a:rPr lang="en-US" b="1" i="1" u="sng" dirty="0" smtClean="0">
                <a:solidFill>
                  <a:srgbClr val="FFFF00"/>
                </a:solidFill>
                <a:latin typeface="Times New Roman" pitchFamily="18" charset="0"/>
                <a:cs typeface="Times New Roman" pitchFamily="18" charset="0"/>
              </a:rPr>
              <a:t> </a:t>
            </a:r>
            <a:r>
              <a:rPr lang="en-US" b="1" i="1" u="sng" dirty="0" err="1" smtClean="0">
                <a:solidFill>
                  <a:srgbClr val="FFFF00"/>
                </a:solidFill>
                <a:latin typeface="Times New Roman" pitchFamily="18" charset="0"/>
                <a:cs typeface="Times New Roman" pitchFamily="18" charset="0"/>
              </a:rPr>
              <a:t>Lykeio</a:t>
            </a:r>
            <a:r>
              <a:rPr lang="en-US" u="sng" dirty="0" smtClean="0">
                <a:solidFill>
                  <a:srgbClr val="FFFF00"/>
                </a:solidFill>
                <a:latin typeface="Times New Roman" pitchFamily="18" charset="0"/>
                <a:cs typeface="Times New Roman" pitchFamily="18" charset="0"/>
              </a:rPr>
              <a:t>.</a:t>
            </a:r>
            <a:r>
              <a:rPr lang="en-US"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It lasts three years and includes both common core subjects and optional subjects of </a:t>
            </a:r>
            <a:r>
              <a:rPr lang="en-US" dirty="0" err="1" smtClean="0">
                <a:latin typeface="Times New Roman" pitchFamily="18" charset="0"/>
                <a:cs typeface="Times New Roman" pitchFamily="18" charset="0"/>
              </a:rPr>
              <a:t>specialisation</a:t>
            </a:r>
            <a:r>
              <a:rPr lang="el-GR" dirty="0" smtClean="0">
                <a:latin typeface="Times New Roman" pitchFamily="18" charset="0"/>
                <a:cs typeface="Times New Roman" pitchFamily="18" charset="0"/>
              </a:rPr>
              <a:t> </a:t>
            </a:r>
          </a:p>
          <a:p>
            <a:pPr>
              <a:buFont typeface="Arial" pitchFamily="34" charset="0"/>
              <a:buChar char="•"/>
            </a:pPr>
            <a:r>
              <a:rPr lang="fr-CH" b="1" dirty="0" err="1" smtClean="0">
                <a:solidFill>
                  <a:srgbClr val="FFFF00"/>
                </a:solidFill>
                <a:latin typeface="Times New Roman" pitchFamily="18" charset="0"/>
                <a:cs typeface="Times New Roman" pitchFamily="18" charset="0"/>
              </a:rPr>
              <a:t>Experimental</a:t>
            </a:r>
            <a:r>
              <a:rPr lang="fr-CH" b="1" dirty="0" smtClean="0">
                <a:solidFill>
                  <a:srgbClr val="FFFF00"/>
                </a:solidFill>
                <a:latin typeface="Times New Roman" pitchFamily="18" charset="0"/>
                <a:cs typeface="Times New Roman" pitchFamily="18" charset="0"/>
              </a:rPr>
              <a:t> High </a:t>
            </a:r>
            <a:r>
              <a:rPr lang="fr-CH" b="1" dirty="0" err="1" smtClean="0">
                <a:solidFill>
                  <a:srgbClr val="FFFF00"/>
                </a:solidFill>
                <a:latin typeface="Times New Roman" pitchFamily="18" charset="0"/>
                <a:cs typeface="Times New Roman" pitchFamily="18" charset="0"/>
              </a:rPr>
              <a:t>School</a:t>
            </a:r>
            <a:r>
              <a:rPr lang="fr-CH" b="1" dirty="0" smtClean="0">
                <a:latin typeface="Times New Roman" pitchFamily="18" charset="0"/>
                <a:cs typeface="Times New Roman" pitchFamily="18" charset="0"/>
              </a:rPr>
              <a:t> </a:t>
            </a:r>
            <a:r>
              <a:rPr lang="fr-CH" b="1" dirty="0" err="1" smtClean="0">
                <a:latin typeface="Times New Roman" pitchFamily="18" charset="0"/>
                <a:cs typeface="Times New Roman" pitchFamily="18" charset="0"/>
              </a:rPr>
              <a:t>Piramatiko</a:t>
            </a:r>
            <a:r>
              <a:rPr lang="fr-CH" b="1" dirty="0" smtClean="0">
                <a:latin typeface="Times New Roman" pitchFamily="18" charset="0"/>
                <a:cs typeface="Times New Roman" pitchFamily="18" charset="0"/>
              </a:rPr>
              <a:t> </a:t>
            </a:r>
            <a:r>
              <a:rPr lang="fr-CH" b="1" dirty="0" err="1" smtClean="0">
                <a:latin typeface="Times New Roman" pitchFamily="18" charset="0"/>
                <a:cs typeface="Times New Roman" pitchFamily="18" charset="0"/>
              </a:rPr>
              <a:t>Lykio</a:t>
            </a:r>
            <a:endParaRPr lang="fr-CH" b="1" dirty="0" smtClean="0">
              <a:latin typeface="Times New Roman" pitchFamily="18" charset="0"/>
              <a:cs typeface="Times New Roman" pitchFamily="18" charset="0"/>
            </a:endParaRPr>
          </a:p>
          <a:p>
            <a:pPr>
              <a:buFont typeface="Arial" pitchFamily="34" charset="0"/>
              <a:buChar char="•"/>
            </a:pPr>
            <a:r>
              <a:rPr lang="fr-CH" b="1" dirty="0" smtClean="0">
                <a:solidFill>
                  <a:srgbClr val="FFFF00"/>
                </a:solidFill>
                <a:latin typeface="Times New Roman" pitchFamily="18" charset="0"/>
                <a:cs typeface="Times New Roman" pitchFamily="18" charset="0"/>
              </a:rPr>
              <a:t>Music High </a:t>
            </a:r>
            <a:r>
              <a:rPr lang="fr-CH" b="1" dirty="0" err="1" smtClean="0">
                <a:solidFill>
                  <a:srgbClr val="FFFF00"/>
                </a:solidFill>
                <a:latin typeface="Times New Roman" pitchFamily="18" charset="0"/>
                <a:cs typeface="Times New Roman" pitchFamily="18" charset="0"/>
              </a:rPr>
              <a:t>School</a:t>
            </a:r>
            <a:r>
              <a:rPr lang="fr-CH" b="1" dirty="0" smtClean="0">
                <a:solidFill>
                  <a:srgbClr val="FFFF00"/>
                </a:solidFill>
                <a:latin typeface="Times New Roman" pitchFamily="18" charset="0"/>
                <a:cs typeface="Times New Roman" pitchFamily="18" charset="0"/>
              </a:rPr>
              <a:t> </a:t>
            </a:r>
            <a:r>
              <a:rPr lang="fr-CH" b="1" dirty="0" err="1" smtClean="0">
                <a:latin typeface="Times New Roman" pitchFamily="18" charset="0"/>
                <a:cs typeface="Times New Roman" pitchFamily="18" charset="0"/>
              </a:rPr>
              <a:t>Mousiko</a:t>
            </a:r>
            <a:r>
              <a:rPr lang="fr-CH" b="1" dirty="0" smtClean="0">
                <a:latin typeface="Times New Roman" pitchFamily="18" charset="0"/>
                <a:cs typeface="Times New Roman" pitchFamily="18" charset="0"/>
              </a:rPr>
              <a:t> </a:t>
            </a:r>
            <a:r>
              <a:rPr lang="fr-CH" b="1" dirty="0" err="1" smtClean="0">
                <a:latin typeface="Times New Roman" pitchFamily="18" charset="0"/>
                <a:cs typeface="Times New Roman" pitchFamily="18" charset="0"/>
              </a:rPr>
              <a:t>Lykio</a:t>
            </a:r>
            <a:endParaRPr lang="fr-CH" b="1" dirty="0" smtClean="0">
              <a:latin typeface="Times New Roman" pitchFamily="18" charset="0"/>
              <a:cs typeface="Times New Roman" pitchFamily="18" charset="0"/>
            </a:endParaRPr>
          </a:p>
          <a:p>
            <a:pPr>
              <a:buFont typeface="Arial" pitchFamily="34" charset="0"/>
              <a:buChar char="•"/>
            </a:pPr>
            <a:r>
              <a:rPr lang="fr-CH" b="1" dirty="0" smtClean="0">
                <a:solidFill>
                  <a:srgbClr val="FFFF00"/>
                </a:solidFill>
                <a:latin typeface="Times New Roman" pitchFamily="18" charset="0"/>
                <a:cs typeface="Times New Roman" pitchFamily="18" charset="0"/>
              </a:rPr>
              <a:t>Arts High </a:t>
            </a:r>
            <a:r>
              <a:rPr lang="fr-CH" b="1" dirty="0" err="1" smtClean="0">
                <a:solidFill>
                  <a:srgbClr val="FFFF00"/>
                </a:solidFill>
                <a:latin typeface="Times New Roman" pitchFamily="18" charset="0"/>
                <a:cs typeface="Times New Roman" pitchFamily="18" charset="0"/>
              </a:rPr>
              <a:t>School</a:t>
            </a:r>
            <a:r>
              <a:rPr lang="fr-CH" b="1" dirty="0" smtClean="0">
                <a:solidFill>
                  <a:srgbClr val="FFFF00"/>
                </a:solidFill>
                <a:latin typeface="Times New Roman" pitchFamily="18" charset="0"/>
                <a:cs typeface="Times New Roman" pitchFamily="18" charset="0"/>
              </a:rPr>
              <a:t> </a:t>
            </a:r>
            <a:r>
              <a:rPr lang="fr-CH" b="1" dirty="0" err="1" smtClean="0">
                <a:latin typeface="Times New Roman" pitchFamily="18" charset="0"/>
                <a:cs typeface="Times New Roman" pitchFamily="18" charset="0"/>
              </a:rPr>
              <a:t>Kallitechniko</a:t>
            </a:r>
            <a:r>
              <a:rPr lang="fr-CH" b="1" dirty="0" smtClean="0">
                <a:latin typeface="Times New Roman" pitchFamily="18" charset="0"/>
                <a:cs typeface="Times New Roman" pitchFamily="18" charset="0"/>
              </a:rPr>
              <a:t> </a:t>
            </a:r>
            <a:r>
              <a:rPr lang="fr-CH" b="1" dirty="0" err="1" smtClean="0">
                <a:latin typeface="Times New Roman" pitchFamily="18" charset="0"/>
                <a:cs typeface="Times New Roman" pitchFamily="18" charset="0"/>
              </a:rPr>
              <a:t>Lykio</a:t>
            </a:r>
            <a:endParaRPr lang="fr-CH" b="1" dirty="0" smtClean="0">
              <a:latin typeface="Times New Roman" pitchFamily="18" charset="0"/>
              <a:cs typeface="Times New Roman" pitchFamily="18" charset="0"/>
            </a:endParaRPr>
          </a:p>
          <a:p>
            <a:pPr>
              <a:buFont typeface="Arial" pitchFamily="34" charset="0"/>
              <a:buChar char="•"/>
            </a:pPr>
            <a:r>
              <a:rPr lang="fr-CH" b="1" dirty="0" err="1" smtClean="0">
                <a:solidFill>
                  <a:srgbClr val="FFFF00"/>
                </a:solidFill>
                <a:latin typeface="Times New Roman" pitchFamily="18" charset="0"/>
                <a:cs typeface="Times New Roman" pitchFamily="18" charset="0"/>
              </a:rPr>
              <a:t>Multicultural</a:t>
            </a:r>
            <a:r>
              <a:rPr lang="fr-CH" b="1" dirty="0" smtClean="0">
                <a:solidFill>
                  <a:srgbClr val="FFFF00"/>
                </a:solidFill>
                <a:latin typeface="Times New Roman" pitchFamily="18" charset="0"/>
                <a:cs typeface="Times New Roman" pitchFamily="18" charset="0"/>
              </a:rPr>
              <a:t> High </a:t>
            </a:r>
            <a:r>
              <a:rPr lang="fr-CH" b="1" dirty="0" err="1" smtClean="0">
                <a:solidFill>
                  <a:srgbClr val="FFFF00"/>
                </a:solidFill>
                <a:latin typeface="Times New Roman" pitchFamily="18" charset="0"/>
                <a:cs typeface="Times New Roman" pitchFamily="18" charset="0"/>
              </a:rPr>
              <a:t>School</a:t>
            </a:r>
            <a:r>
              <a:rPr lang="fr-CH" b="1" dirty="0" smtClean="0">
                <a:solidFill>
                  <a:srgbClr val="FFFF00"/>
                </a:solidFill>
                <a:latin typeface="Times New Roman" pitchFamily="18" charset="0"/>
                <a:cs typeface="Times New Roman" pitchFamily="18" charset="0"/>
              </a:rPr>
              <a:t> </a:t>
            </a:r>
            <a:r>
              <a:rPr lang="fr-CH" b="1" dirty="0" err="1" smtClean="0">
                <a:latin typeface="Times New Roman" pitchFamily="18" charset="0"/>
                <a:cs typeface="Times New Roman" pitchFamily="18" charset="0"/>
              </a:rPr>
              <a:t>Lykio</a:t>
            </a:r>
            <a:r>
              <a:rPr lang="fr-CH" b="1" dirty="0" smtClean="0">
                <a:latin typeface="Times New Roman" pitchFamily="18" charset="0"/>
                <a:cs typeface="Times New Roman" pitchFamily="18" charset="0"/>
              </a:rPr>
              <a:t> </a:t>
            </a:r>
            <a:r>
              <a:rPr lang="fr-CH" b="1" dirty="0" err="1" smtClean="0">
                <a:latin typeface="Times New Roman" pitchFamily="18" charset="0"/>
                <a:cs typeface="Times New Roman" pitchFamily="18" charset="0"/>
              </a:rPr>
              <a:t>Diapolitismikis</a:t>
            </a:r>
            <a:r>
              <a:rPr lang="fr-CH" b="1" dirty="0" smtClean="0">
                <a:latin typeface="Times New Roman" pitchFamily="18" charset="0"/>
                <a:cs typeface="Times New Roman" pitchFamily="18" charset="0"/>
              </a:rPr>
              <a:t> </a:t>
            </a:r>
            <a:r>
              <a:rPr lang="fr-CH" b="1" dirty="0" err="1" smtClean="0">
                <a:latin typeface="Times New Roman" pitchFamily="18" charset="0"/>
                <a:cs typeface="Times New Roman" pitchFamily="18" charset="0"/>
              </a:rPr>
              <a:t>Ekpedefsis</a:t>
            </a:r>
            <a:endParaRPr lang="fr-CH" b="1"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r>
              <a:rPr lang="en-US" b="1" u="sng" dirty="0" smtClean="0">
                <a:solidFill>
                  <a:srgbClr val="FFFF00"/>
                </a:solidFill>
                <a:latin typeface="Times New Roman" pitchFamily="18" charset="0"/>
                <a:cs typeface="Times New Roman" pitchFamily="18" charset="0"/>
              </a:rPr>
              <a:t>Vocational</a:t>
            </a:r>
            <a:r>
              <a:rPr lang="en-US" b="1" i="1" u="sng" dirty="0" smtClean="0">
                <a:solidFill>
                  <a:srgbClr val="FFFF00"/>
                </a:solidFill>
                <a:latin typeface="Times New Roman" pitchFamily="18" charset="0"/>
                <a:cs typeface="Times New Roman" pitchFamily="18" charset="0"/>
              </a:rPr>
              <a:t> </a:t>
            </a:r>
            <a:r>
              <a:rPr lang="en-US" b="1" u="sng" dirty="0" smtClean="0">
                <a:solidFill>
                  <a:srgbClr val="FFFF00"/>
                </a:solidFill>
                <a:latin typeface="Times New Roman" pitchFamily="18" charset="0"/>
                <a:cs typeface="Times New Roman" pitchFamily="18" charset="0"/>
              </a:rPr>
              <a:t>(</a:t>
            </a:r>
            <a:r>
              <a:rPr lang="en-US" b="1" i="1" u="sng" dirty="0" err="1" smtClean="0">
                <a:latin typeface="Times New Roman" pitchFamily="18" charset="0"/>
                <a:cs typeface="Times New Roman" pitchFamily="18" charset="0"/>
              </a:rPr>
              <a:t>Epaggelmatiko</a:t>
            </a:r>
            <a:r>
              <a:rPr lang="en-US" b="1" u="sng" dirty="0" smtClean="0">
                <a:solidFill>
                  <a:srgbClr val="FFFF00"/>
                </a:solidFill>
                <a:latin typeface="Times New Roman" pitchFamily="18" charset="0"/>
                <a:cs typeface="Times New Roman" pitchFamily="18" charset="0"/>
              </a:rPr>
              <a:t>) </a:t>
            </a:r>
            <a:r>
              <a:rPr lang="en-US" b="1" i="1" u="sng" dirty="0" err="1" smtClean="0">
                <a:solidFill>
                  <a:srgbClr val="FFFF00"/>
                </a:solidFill>
                <a:latin typeface="Times New Roman" pitchFamily="18" charset="0"/>
                <a:cs typeface="Times New Roman" pitchFamily="18" charset="0"/>
              </a:rPr>
              <a:t>Lykeio</a:t>
            </a:r>
            <a:r>
              <a:rPr lang="en-US" b="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offers </a:t>
            </a:r>
            <a:r>
              <a:rPr lang="en-US" dirty="0" smtClean="0">
                <a:solidFill>
                  <a:srgbClr val="FFFF00"/>
                </a:solidFill>
                <a:latin typeface="Times New Roman" pitchFamily="18" charset="0"/>
                <a:cs typeface="Times New Roman" pitchFamily="18" charset="0"/>
              </a:rPr>
              <a:t>two cycles of studies</a:t>
            </a:r>
            <a:r>
              <a:rPr lang="en-US" dirty="0" smtClean="0">
                <a:latin typeface="Times New Roman" pitchFamily="18" charset="0"/>
                <a:cs typeface="Times New Roman" pitchFamily="18" charset="0"/>
              </a:rPr>
              <a:t>:</a:t>
            </a:r>
          </a:p>
          <a:p>
            <a:r>
              <a:rPr lang="el-GR"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The secondary cycle</a:t>
            </a:r>
          </a:p>
          <a:p>
            <a:r>
              <a:rPr lang="el-GR" b="1"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The optional post-secondary cycle</a:t>
            </a:r>
            <a:r>
              <a:rPr lang="en-US" dirty="0" smtClean="0">
                <a:latin typeface="Times New Roman" pitchFamily="18" charset="0"/>
                <a:cs typeface="Times New Roman" pitchFamily="18" charset="0"/>
              </a:rPr>
              <a:t>, the so-called “Apprenticeship Class”.</a:t>
            </a:r>
          </a:p>
          <a:p>
            <a:r>
              <a:rPr lang="en-US" dirty="0" smtClean="0">
                <a:latin typeface="Times New Roman" pitchFamily="18" charset="0"/>
                <a:cs typeface="Times New Roman" pitchFamily="18" charset="0"/>
              </a:rPr>
              <a:t>Parallel to day </a:t>
            </a:r>
            <a:r>
              <a:rPr lang="en-US" dirty="0" err="1" smtClean="0">
                <a:latin typeface="Times New Roman" pitchFamily="18" charset="0"/>
                <a:cs typeface="Times New Roman" pitchFamily="18" charset="0"/>
              </a:rPr>
              <a:t>L</a:t>
            </a:r>
            <a:r>
              <a:rPr lang="en-US" i="1" dirty="0" err="1" smtClean="0">
                <a:latin typeface="Times New Roman" pitchFamily="18" charset="0"/>
                <a:cs typeface="Times New Roman" pitchFamily="18" charset="0"/>
              </a:rPr>
              <a:t>ykeia</a:t>
            </a:r>
            <a:r>
              <a:rPr lang="en-US" dirty="0" smtClean="0">
                <a:latin typeface="Times New Roman" pitchFamily="18" charset="0"/>
                <a:cs typeface="Times New Roman" pitchFamily="18" charset="0"/>
              </a:rPr>
              <a:t>, there are 4-year </a:t>
            </a:r>
            <a:r>
              <a:rPr lang="en-US" i="1" dirty="0" err="1" smtClean="0">
                <a:latin typeface="Times New Roman" pitchFamily="18" charset="0"/>
                <a:cs typeface="Times New Roman" pitchFamily="18" charset="0"/>
              </a:rPr>
              <a:t>Lykeia</a:t>
            </a:r>
            <a:r>
              <a:rPr lang="en-US" dirty="0" smtClean="0">
                <a:latin typeface="Times New Roman" pitchFamily="18" charset="0"/>
                <a:cs typeface="Times New Roman" pitchFamily="18" charset="0"/>
              </a:rPr>
              <a:t>:</a:t>
            </a:r>
          </a:p>
          <a:p>
            <a:r>
              <a:rPr lang="el-GR"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Evening General</a:t>
            </a:r>
            <a:r>
              <a:rPr lang="en-US" b="1" i="1"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Esperina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Genika</a:t>
            </a:r>
            <a:r>
              <a:rPr lang="en-US" dirty="0" smtClean="0">
                <a:latin typeface="Times New Roman" pitchFamily="18" charset="0"/>
                <a:cs typeface="Times New Roman" pitchFamily="18" charset="0"/>
              </a:rPr>
              <a:t>)</a:t>
            </a:r>
          </a:p>
          <a:p>
            <a:r>
              <a:rPr lang="el-GR"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Evening Vocational</a:t>
            </a:r>
            <a:r>
              <a:rPr lang="en-US" b="1" i="1"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Esperina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Epaggelmatika</a:t>
            </a:r>
            <a:r>
              <a:rPr lang="en-US" dirty="0" smtClean="0">
                <a:latin typeface="Times New Roman" pitchFamily="18" charset="0"/>
                <a:cs typeface="Times New Roman" pitchFamily="18" charset="0"/>
              </a:rPr>
              <a:t>).  The minimum age for </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enrolment is the </a:t>
            </a:r>
            <a:r>
              <a:rPr lang="en-US" dirty="0" smtClean="0">
                <a:solidFill>
                  <a:srgbClr val="FFFF00"/>
                </a:solidFill>
                <a:latin typeface="Times New Roman" pitchFamily="18" charset="0"/>
                <a:cs typeface="Times New Roman" pitchFamily="18" charset="0"/>
              </a:rPr>
              <a:t>age of 16.</a:t>
            </a:r>
            <a:endParaRPr lang="en-US" dirty="0">
              <a:solidFill>
                <a:srgbClr val="FFFF00"/>
              </a:solidFill>
              <a:latin typeface="Times New Roman" pitchFamily="18" charset="0"/>
              <a:cs typeface="Times New Roman" pitchFamily="18" charset="0"/>
            </a:endParaRPr>
          </a:p>
        </p:txBody>
      </p:sp>
      <p:sp>
        <p:nvSpPr>
          <p:cNvPr id="4" name="3 - Ορθογώνιο"/>
          <p:cNvSpPr/>
          <p:nvPr/>
        </p:nvSpPr>
        <p:spPr>
          <a:xfrm>
            <a:off x="500034" y="5786454"/>
            <a:ext cx="8143932" cy="923330"/>
          </a:xfrm>
          <a:prstGeom prst="rect">
            <a:avLst/>
          </a:prstGeom>
        </p:spPr>
        <p:txBody>
          <a:bodyPr wrap="square">
            <a:spAutoFit/>
          </a:bodyPr>
          <a:lstStyle/>
          <a:p>
            <a:r>
              <a:rPr lang="fr-CH" b="1" u="sng" dirty="0" smtClean="0">
                <a:latin typeface="Times New Roman" pitchFamily="18" charset="0"/>
                <a:cs typeface="Times New Roman" pitchFamily="18" charset="0"/>
              </a:rPr>
              <a:t>SPECIAL EDUCATION</a:t>
            </a:r>
          </a:p>
          <a:p>
            <a:r>
              <a:rPr lang="fr-CH" b="1" dirty="0" err="1" smtClean="0">
                <a:solidFill>
                  <a:srgbClr val="FFFF00"/>
                </a:solidFill>
                <a:latin typeface="Times New Roman" pitchFamily="18" charset="0"/>
                <a:cs typeface="Times New Roman" pitchFamily="18" charset="0"/>
              </a:rPr>
              <a:t>Special</a:t>
            </a:r>
            <a:r>
              <a:rPr lang="fr-CH" b="1" dirty="0" smtClean="0">
                <a:solidFill>
                  <a:srgbClr val="FFFF00"/>
                </a:solidFill>
                <a:latin typeface="Times New Roman" pitchFamily="18" charset="0"/>
                <a:cs typeface="Times New Roman" pitchFamily="18" charset="0"/>
              </a:rPr>
              <a:t> </a:t>
            </a:r>
            <a:r>
              <a:rPr lang="fr-CH" b="1" dirty="0" err="1" smtClean="0">
                <a:solidFill>
                  <a:srgbClr val="FFFF00"/>
                </a:solidFill>
                <a:latin typeface="Times New Roman" pitchFamily="18" charset="0"/>
                <a:cs typeface="Times New Roman" pitchFamily="18" charset="0"/>
              </a:rPr>
              <a:t>Vocational</a:t>
            </a:r>
            <a:r>
              <a:rPr lang="fr-CH" b="1" dirty="0" smtClean="0">
                <a:solidFill>
                  <a:srgbClr val="FFFF00"/>
                </a:solidFill>
                <a:latin typeface="Times New Roman" pitchFamily="18" charset="0"/>
                <a:cs typeface="Times New Roman" pitchFamily="18" charset="0"/>
              </a:rPr>
              <a:t> Education &amp; Training Institutes </a:t>
            </a:r>
            <a:r>
              <a:rPr lang="fr-CH" dirty="0" err="1" smtClean="0">
                <a:latin typeface="Times New Roman" pitchFamily="18" charset="0"/>
                <a:cs typeface="Times New Roman" pitchFamily="18" charset="0"/>
              </a:rPr>
              <a:t>Ergastiria</a:t>
            </a:r>
            <a:r>
              <a:rPr lang="fr-CH" dirty="0" smtClean="0">
                <a:latin typeface="Times New Roman" pitchFamily="18" charset="0"/>
                <a:cs typeface="Times New Roman" pitchFamily="18" charset="0"/>
              </a:rPr>
              <a:t> </a:t>
            </a:r>
            <a:r>
              <a:rPr lang="fr-CH" dirty="0" err="1" smtClean="0">
                <a:latin typeface="Times New Roman" pitchFamily="18" charset="0"/>
                <a:cs typeface="Times New Roman" pitchFamily="18" charset="0"/>
              </a:rPr>
              <a:t>Epagelmatikis</a:t>
            </a:r>
            <a:r>
              <a:rPr lang="fr-CH" dirty="0" smtClean="0">
                <a:latin typeface="Times New Roman" pitchFamily="18" charset="0"/>
                <a:cs typeface="Times New Roman" pitchFamily="18" charset="0"/>
              </a:rPr>
              <a:t> </a:t>
            </a:r>
            <a:r>
              <a:rPr lang="fr-CH" dirty="0" err="1" smtClean="0">
                <a:latin typeface="Times New Roman" pitchFamily="18" charset="0"/>
                <a:cs typeface="Times New Roman" pitchFamily="18" charset="0"/>
              </a:rPr>
              <a:t>Ekpedefsis</a:t>
            </a:r>
            <a:r>
              <a:rPr lang="fr-CH" dirty="0" smtClean="0">
                <a:latin typeface="Times New Roman" pitchFamily="18" charset="0"/>
                <a:cs typeface="Times New Roman" pitchFamily="18" charset="0"/>
              </a:rPr>
              <a:t> &amp; </a:t>
            </a:r>
            <a:r>
              <a:rPr lang="fr-CH" dirty="0" err="1" smtClean="0">
                <a:latin typeface="Times New Roman" pitchFamily="18" charset="0"/>
                <a:cs typeface="Times New Roman" pitchFamily="18" charset="0"/>
              </a:rPr>
              <a:t>Katartisis</a:t>
            </a:r>
            <a:endParaRPr lang="fr-CH"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Erasmuς + IWE\φινλανδια\greek-education-system-20-638.jpg"/>
          <p:cNvPicPr>
            <a:picLocks noChangeAspect="1" noChangeArrowheads="1"/>
          </p:cNvPicPr>
          <p:nvPr/>
        </p:nvPicPr>
        <p:blipFill>
          <a:blip r:embed="rId2" cstate="print"/>
          <a:srcRect/>
          <a:stretch>
            <a:fillRect/>
          </a:stretch>
        </p:blipFill>
        <p:spPr bwMode="auto">
          <a:xfrm>
            <a:off x="642910" y="214290"/>
            <a:ext cx="7735140" cy="3857652"/>
          </a:xfrm>
          <a:prstGeom prst="rect">
            <a:avLst/>
          </a:prstGeom>
          <a:noFill/>
        </p:spPr>
      </p:pic>
      <p:sp>
        <p:nvSpPr>
          <p:cNvPr id="3" name="2 - Ορθογώνιο"/>
          <p:cNvSpPr/>
          <p:nvPr/>
        </p:nvSpPr>
        <p:spPr>
          <a:xfrm>
            <a:off x="1000100" y="4357694"/>
            <a:ext cx="7072362" cy="2031325"/>
          </a:xfrm>
          <a:prstGeom prst="rect">
            <a:avLst/>
          </a:prstGeom>
        </p:spPr>
        <p:txBody>
          <a:bodyPr wrap="square">
            <a:spAutoFit/>
          </a:bodyPr>
          <a:lstStyle/>
          <a:p>
            <a:pPr algn="just"/>
            <a:r>
              <a:rPr lang="en-US" dirty="0" smtClean="0"/>
              <a:t>High Schools offer a combination of General Education courses and Advanced Placement courses. </a:t>
            </a:r>
            <a:r>
              <a:rPr lang="en-US" dirty="0" smtClean="0">
                <a:solidFill>
                  <a:srgbClr val="FFFF00"/>
                </a:solidFill>
              </a:rPr>
              <a:t>Students who wish to pursue studies in Higher Education take </a:t>
            </a:r>
            <a:r>
              <a:rPr lang="en-US" b="1" dirty="0" err="1" smtClean="0">
                <a:solidFill>
                  <a:srgbClr val="FFFF00"/>
                </a:solidFill>
              </a:rPr>
              <a:t>Panhellenic</a:t>
            </a:r>
            <a:r>
              <a:rPr lang="en-US" b="1" dirty="0" smtClean="0">
                <a:solidFill>
                  <a:srgbClr val="FFFF00"/>
                </a:solidFill>
              </a:rPr>
              <a:t> exams</a:t>
            </a:r>
            <a:r>
              <a:rPr lang="en-US" dirty="0" smtClean="0">
                <a:solidFill>
                  <a:srgbClr val="FFFF00"/>
                </a:solidFill>
              </a:rPr>
              <a:t> </a:t>
            </a:r>
            <a:r>
              <a:rPr lang="en-US" dirty="0" smtClean="0"/>
              <a:t>in a specific number of Advanced Placement courses which fall into one of the following categories: </a:t>
            </a:r>
            <a:r>
              <a:rPr lang="en-US" dirty="0" smtClean="0">
                <a:solidFill>
                  <a:srgbClr val="FFFF00"/>
                </a:solidFill>
              </a:rPr>
              <a:t>Humanities, Science, Technology</a:t>
            </a:r>
            <a:r>
              <a:rPr lang="en-US" dirty="0" smtClean="0"/>
              <a:t>. This is considered to be a tough and highly competitive exam process that students go through in order to ensure education at a higher level.</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716</Words>
  <Application>Microsoft Office PowerPoint</Application>
  <PresentationFormat>Προβολή στην οθόνη (4:3)</PresentationFormat>
  <Paragraphs>141</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Ροή</vt:lpstr>
      <vt:lpstr>Erasmus+ </vt:lpstr>
      <vt:lpstr>Διαφάνεια 2</vt:lpstr>
      <vt:lpstr>Greece Overview </vt:lpstr>
      <vt:lpstr>Stages of the Education System </vt:lpstr>
      <vt:lpstr>    </vt:lpstr>
      <vt:lpstr>Διαφάνεια 6</vt:lpstr>
      <vt:lpstr>Διαφάνεια 7</vt:lpstr>
      <vt:lpstr>Διαφάνεια 8</vt:lpstr>
      <vt:lpstr>Διαφάνεια 9</vt:lpstr>
      <vt:lpstr>Διαφάνεια 10</vt:lpstr>
      <vt:lpstr>Διαφάνεια 11</vt:lpstr>
      <vt:lpstr>Lifelong Learning  Lifelong Learning in Greece takes place in Lifelong Learning centers which are usually supervised by Municipality services. These centers offer a variety of courses, aiming at both formal and informal education. On the other hand, Vocational Training Institutes and Vocational Training Schools often adapt their curriculum to suit the needs of their adult students and of the labor market. Finally, Second Chance Adult Education Schools cater for those students who have dropped out of school at some point in their life, but wish to continue with their studies at a later date. </vt:lpstr>
      <vt:lpstr>Διαφάνεια 13</vt:lpstr>
      <vt:lpstr>Διαφάνεια 14</vt:lpstr>
      <vt:lpstr>Access to education for refugees and asylum seekers in Greece.   </vt:lpstr>
      <vt:lpstr>Is education compulsory in Greece?  Education is compulsory for all children in Greece, including refugees and asylum seekers, boys and girls, who are aged between 5 and 15 years old.   Compulsory education includes  pre-primary (one year),  primary and lower secondary education.    </vt:lpstr>
      <vt:lpstr>2017-2019 afternoon classes organized by the Ministry of Education</vt:lpstr>
      <vt:lpstr>  2017-2019  Reception classes provide additional support, in particular for Greek language comprehension.</vt:lpstr>
      <vt:lpstr>    https://www.refugee.info/greece    Services   Greek classes for adults  Homework support and educational activities for children and parents  Language and computer lessons After-school educational program for children  Greek language classes for children and adolescents Psycho-social support and social services    </vt:lpstr>
      <vt:lpstr>Διαφάνεια 20</vt:lpstr>
      <vt:lpstr>Have a great school year, everyone!</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Greek Educational System</dc:title>
  <dc:creator>user</dc:creator>
  <cp:lastModifiedBy>User</cp:lastModifiedBy>
  <cp:revision>84</cp:revision>
  <dcterms:modified xsi:type="dcterms:W3CDTF">2019-04-09T20:43:37Z</dcterms:modified>
</cp:coreProperties>
</file>