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Roboto" pitchFamily="2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714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niversity_of_Peloponnese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1" name="Google Shape;15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" name="Google Shape;15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Google Shape;16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3" name="Google Shape;17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>
                <a:latin typeface="Arial"/>
                <a:ea typeface="Arial"/>
                <a:cs typeface="Arial"/>
                <a:sym typeface="Arial"/>
              </a:rPr>
              <a:t>εχει πραγματα απο την αρχαια αρκαδια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0" name="Google Shape;18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3" name="Google Shape;19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7" name="Google Shape;20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4" name="Google Shape;21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1" name="Google Shape;23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1200">
                <a:solidFill>
                  <a:schemeClr val="dk1"/>
                </a:solidFill>
              </a:rPr>
              <a:t>Tripoli is the seat of the recently founded</a:t>
            </a:r>
            <a:r>
              <a:rPr lang="el-GR" sz="12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 </a:t>
            </a:r>
            <a:r>
              <a:rPr lang="el-GR" sz="1200">
                <a:solidFill>
                  <a:schemeClr val="dk1"/>
                </a:solidFill>
              </a:rPr>
              <a:t>University of Peloponnese with two departments of the Sciences and Technology School and one department of the Economics and Administration School.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3" name="Google Shape;13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2" name="Google Shape;14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7588" y="0"/>
            <a:ext cx="3046413" cy="2030413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265" y="5"/>
              <a:ext cx="1015738" cy="10144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4116" y="5"/>
              <a:ext cx="1014150" cy="1014491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4116" y="5"/>
              <a:ext cx="1014150" cy="1016079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5"/>
              <a:ext cx="1015738" cy="1016079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265" y="1016084"/>
              <a:ext cx="1015738" cy="1014491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59788" y="4651375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7588" y="0"/>
            <a:ext cx="3046413" cy="2030413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265" y="5"/>
              <a:ext cx="1015738" cy="10144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4116" y="5"/>
              <a:ext cx="1014150" cy="1014491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4116" y="5"/>
              <a:ext cx="1014150" cy="1016079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5"/>
              <a:ext cx="1015738" cy="1016079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265" y="1016084"/>
              <a:ext cx="1015738" cy="1014491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59788" y="4651375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59788" y="4651375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0" y="3903663"/>
            <a:ext cx="9144000" cy="1239837"/>
            <a:chOff x="0" y="3903669"/>
            <a:chExt cx="9144000" cy="1239925"/>
          </a:xfrm>
        </p:grpSpPr>
        <p:sp>
          <p:nvSpPr>
            <p:cNvPr id="21" name="Google Shape;21;p3"/>
            <p:cNvSpPr/>
            <p:nvPr/>
          </p:nvSpPr>
          <p:spPr>
            <a:xfrm>
              <a:off x="8154988" y="3903669"/>
              <a:ext cx="989012" cy="987495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6181725" y="3903669"/>
              <a:ext cx="989013" cy="987495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7170738" y="3903669"/>
              <a:ext cx="989012" cy="9874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8154988" y="3903669"/>
              <a:ext cx="989012" cy="987495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0" y="4891164"/>
              <a:ext cx="9144000" cy="25243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8459788" y="4651375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4"/>
          <p:cNvGrpSpPr/>
          <p:nvPr/>
        </p:nvGrpSpPr>
        <p:grpSpPr>
          <a:xfrm>
            <a:off x="6097588" y="0"/>
            <a:ext cx="3046413" cy="2030413"/>
            <a:chOff x="6098378" y="5"/>
            <a:chExt cx="3045625" cy="2030570"/>
          </a:xfrm>
        </p:grpSpPr>
        <p:sp>
          <p:nvSpPr>
            <p:cNvPr id="31" name="Google Shape;31;p4"/>
            <p:cNvSpPr/>
            <p:nvPr/>
          </p:nvSpPr>
          <p:spPr>
            <a:xfrm>
              <a:off x="8128265" y="5"/>
              <a:ext cx="1015738" cy="10144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 flipH="1">
              <a:off x="7114116" y="5"/>
              <a:ext cx="1014150" cy="1014491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 rot="10800000" flipH="1">
              <a:off x="7114116" y="5"/>
              <a:ext cx="1014150" cy="1016079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 rot="10800000">
              <a:off x="6098378" y="5"/>
              <a:ext cx="1015738" cy="1016079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 rot="10800000">
              <a:off x="8128265" y="1016084"/>
              <a:ext cx="1015738" cy="1014491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59788" y="4651375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59788" y="4651375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59788" y="4651375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04800" algn="l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59788" y="4651375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7588" y="0"/>
            <a:ext cx="3046413" cy="2030413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265" y="5"/>
              <a:ext cx="1015738" cy="10144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4116" y="5"/>
              <a:ext cx="1014150" cy="1014491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4116" y="5"/>
              <a:ext cx="1014150" cy="1016079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5"/>
              <a:ext cx="1015738" cy="1016079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265" y="1016084"/>
              <a:ext cx="1015738" cy="1014491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59788" y="4651375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" name="Google Shape;61;p9"/>
          <p:cNvCxnSpPr/>
          <p:nvPr/>
        </p:nvCxnSpPr>
        <p:spPr>
          <a:xfrm>
            <a:off x="5029200" y="4495800"/>
            <a:ext cx="468313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59788" y="4651375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59788" y="4651375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150" y="409575"/>
            <a:ext cx="8521700" cy="60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150" y="1230313"/>
            <a:ext cx="8521700" cy="333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/>
          <p:nvPr/>
        </p:nvSpPr>
        <p:spPr>
          <a:xfrm>
            <a:off x="8459788" y="4651375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l-GR"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‹#›</a:t>
            </a:fld>
            <a:endParaRPr sz="10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ellenic_Army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s://en.wikipedia.org/wiki/Hellenic_Air_Forc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reec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Mainalon" TargetMode="External"/><Relationship Id="rId4" Type="http://schemas.openxmlformats.org/officeDocument/2006/relationships/hyperlink" Target="https://en.wikipedia.org/wiki/Mediterranean_climat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reek_War_of_Independenc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 idx="4294967295"/>
          </p:nvPr>
        </p:nvSpPr>
        <p:spPr>
          <a:xfrm>
            <a:off x="685800" y="750888"/>
            <a:ext cx="7772400" cy="58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l-GR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l-G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“«I»dentity – «We»dentity :Living together in the 21</a:t>
            </a:r>
            <a:r>
              <a:rPr lang="el-GR" sz="1200" b="1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l-G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century Europe”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4294967295"/>
          </p:nvPr>
        </p:nvSpPr>
        <p:spPr>
          <a:xfrm>
            <a:off x="750100" y="1447000"/>
            <a:ext cx="7643700" cy="29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GREEK  PRESENTATION OF</a:t>
            </a:r>
            <a:endParaRPr sz="2400"/>
          </a:p>
          <a:p>
            <a:pPr marL="635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TRIPOLIS </a:t>
            </a:r>
            <a:endParaRPr sz="2400"/>
          </a:p>
          <a:p>
            <a:pPr marL="635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3071813" y="4500563"/>
            <a:ext cx="257175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MARCH 2019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3" descr="C:\Users\User\Documents\ΥΠΟΧΡΕΩΣΕΙΣ 2017-2018\KA2  TZANI\ERASMUSPLUS no backgroun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8938" y="0"/>
            <a:ext cx="328612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 descr="C:\Users\User\Documents\ΥΠΟΧΡΕΩΣΕΙΣ 2017-2018\KA2  TZANI\ΕΛΛΗΝΙΚΗ ΣΗΜΑΙΑ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313" y="160338"/>
            <a:ext cx="128587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 descr="C:\Users\User\Documents\ΥΠΟΧΡΕΩΣΕΙΣ 2017-2018\KA2  TZANI\ΕΥΡΩΠΑΪΚΗ ΣΗΜΑΙΑ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9500" y="160338"/>
            <a:ext cx="147637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 descr="ΠΡΟΧΕΙΡΟ LOGO PACO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5750" y="2303463"/>
            <a:ext cx="3857625" cy="219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2000" y="2303475"/>
            <a:ext cx="4117246" cy="25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311150" y="409575"/>
            <a:ext cx="8521700" cy="60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2A3990"/>
              </a:buClr>
              <a:buSzPts val="3000"/>
              <a:buFont typeface="Roboto"/>
              <a:buNone/>
            </a:pPr>
            <a:r>
              <a:rPr lang="el-GR" sz="3600" b="1">
                <a:latin typeface="Roboto"/>
                <a:ea typeface="Roboto"/>
                <a:cs typeface="Roboto"/>
                <a:sym typeface="Roboto"/>
              </a:rPr>
              <a:t>cultural buildings</a:t>
            </a:r>
            <a:br>
              <a:rPr lang="el-GR" sz="3600" b="1">
                <a:latin typeface="Roboto"/>
                <a:ea typeface="Roboto"/>
                <a:cs typeface="Roboto"/>
                <a:sym typeface="Roboto"/>
              </a:rPr>
            </a:br>
            <a:endParaRPr sz="3000">
              <a:solidFill>
                <a:srgbClr val="2A399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311150" y="1230313"/>
            <a:ext cx="8521700" cy="333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l-GR" sz="2400">
                <a:latin typeface="Roboto"/>
                <a:ea typeface="Roboto"/>
                <a:cs typeface="Roboto"/>
                <a:sym typeface="Roboto"/>
              </a:rPr>
              <a:t>Τripoli has a lot of cultural buildings like :</a:t>
            </a:r>
            <a:endParaRPr/>
          </a:p>
          <a:p>
            <a:pPr marL="0" lvl="0" indent="-1524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l-GR" sz="2400">
                <a:latin typeface="Roboto"/>
                <a:ea typeface="Roboto"/>
                <a:cs typeface="Roboto"/>
                <a:sym typeface="Roboto"/>
              </a:rPr>
              <a:t>Kostas Kariotakis house </a:t>
            </a:r>
            <a:endParaRPr/>
          </a:p>
          <a:p>
            <a:pPr marL="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l-GR" sz="2400">
                <a:latin typeface="Roboto"/>
                <a:ea typeface="Roboto"/>
                <a:cs typeface="Roboto"/>
                <a:sym typeface="Roboto"/>
              </a:rPr>
              <a:t>Tripolis cultural center</a:t>
            </a:r>
            <a:endParaRPr/>
          </a:p>
          <a:p>
            <a:pPr marL="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l-GR" sz="2400">
                <a:latin typeface="Roboto"/>
                <a:ea typeface="Roboto"/>
                <a:cs typeface="Roboto"/>
                <a:sym typeface="Roboto"/>
              </a:rPr>
              <a:t>Tripolis town hall</a:t>
            </a:r>
            <a:endParaRPr/>
          </a:p>
          <a:p>
            <a:pPr marL="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l-GR" sz="2400">
                <a:latin typeface="Roboto"/>
                <a:ea typeface="Roboto"/>
                <a:cs typeface="Roboto"/>
                <a:sym typeface="Roboto"/>
              </a:rPr>
              <a:t>Tripolis old court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>
            <a:spLocks noGrp="1"/>
          </p:cNvSpPr>
          <p:nvPr>
            <p:ph type="title"/>
          </p:nvPr>
        </p:nvSpPr>
        <p:spPr>
          <a:xfrm>
            <a:off x="311150" y="409575"/>
            <a:ext cx="8521700" cy="60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l-GR" sz="2400" b="1">
                <a:latin typeface="Roboto"/>
                <a:ea typeface="Roboto"/>
                <a:cs typeface="Roboto"/>
                <a:sym typeface="Roboto"/>
              </a:rPr>
              <a:t>Tripolis cultural center and Kostas Kariotakis house</a:t>
            </a:r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body" idx="1"/>
          </p:nvPr>
        </p:nvSpPr>
        <p:spPr>
          <a:xfrm>
            <a:off x="311150" y="1230313"/>
            <a:ext cx="8521700" cy="333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34343"/>
              </a:buClr>
              <a:buSzPts val="1800"/>
              <a:buFont typeface="Roboto"/>
              <a:buNone/>
            </a:pPr>
            <a:r>
              <a:rPr lang="en-US" sz="2400" dirty="0" smtClean="0"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1" name="Google Shape;16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9313" y="1017588"/>
            <a:ext cx="2657475" cy="3551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113" y="1276350"/>
            <a:ext cx="4540250" cy="3338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>
            <a:spLocks noGrp="1"/>
          </p:cNvSpPr>
          <p:nvPr>
            <p:ph type="title"/>
          </p:nvPr>
        </p:nvSpPr>
        <p:spPr>
          <a:xfrm>
            <a:off x="311150" y="409575"/>
            <a:ext cx="8521700" cy="60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3000"/>
              <a:buFont typeface="Roboto"/>
              <a:buNone/>
            </a:pPr>
            <a:r>
              <a:rPr lang="el-GR" sz="3600">
                <a:latin typeface="Roboto"/>
                <a:ea typeface="Roboto"/>
                <a:cs typeface="Roboto"/>
                <a:sym typeface="Roboto"/>
              </a:rPr>
              <a:t> Tripolis town hall and old court</a:t>
            </a:r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body" idx="1"/>
          </p:nvPr>
        </p:nvSpPr>
        <p:spPr>
          <a:xfrm>
            <a:off x="311150" y="1230313"/>
            <a:ext cx="8521700" cy="333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34343"/>
              </a:buClr>
              <a:buSzPts val="1800"/>
              <a:buFont typeface="Roboto"/>
              <a:buNone/>
            </a:pP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9" name="Google Shape;16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4288" y="1670050"/>
            <a:ext cx="3908425" cy="2862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150" y="1897063"/>
            <a:ext cx="4357688" cy="2408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>
            <a:spLocks noGrp="1"/>
          </p:cNvSpPr>
          <p:nvPr>
            <p:ph type="title"/>
          </p:nvPr>
        </p:nvSpPr>
        <p:spPr>
          <a:xfrm>
            <a:off x="311150" y="409575"/>
            <a:ext cx="8521700" cy="60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2A3990"/>
              </a:buClr>
              <a:buSzPts val="3000"/>
              <a:buFont typeface="Roboto"/>
              <a:buNone/>
            </a:pPr>
            <a:r>
              <a:rPr lang="el-GR" sz="3600" b="1">
                <a:latin typeface="Roboto"/>
                <a:ea typeface="Roboto"/>
                <a:cs typeface="Roboto"/>
                <a:sym typeface="Roboto"/>
              </a:rPr>
              <a:t>Tripolis Archaeological Museum</a:t>
            </a:r>
            <a:br>
              <a:rPr lang="el-GR" sz="3600" b="1">
                <a:latin typeface="Roboto"/>
                <a:ea typeface="Roboto"/>
                <a:cs typeface="Roboto"/>
                <a:sym typeface="Roboto"/>
              </a:rPr>
            </a:br>
            <a:endParaRPr sz="3000">
              <a:solidFill>
                <a:srgbClr val="2A399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311150" y="1198563"/>
            <a:ext cx="8521700" cy="333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None/>
            </a:pPr>
            <a:r>
              <a:rPr lang="el-GR" sz="2400">
                <a:latin typeface="Roboto"/>
                <a:ea typeface="Roboto"/>
                <a:cs typeface="Roboto"/>
                <a:sym typeface="Roboto"/>
              </a:rPr>
              <a:t>Archaeological museum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None/>
            </a:pPr>
            <a:r>
              <a:rPr lang="el-GR" sz="2400">
                <a:latin typeface="Roboto"/>
                <a:ea typeface="Roboto"/>
                <a:cs typeface="Roboto"/>
                <a:sym typeface="Roboto"/>
              </a:rPr>
              <a:t>is one of the major tripolis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rgbClr val="2A3990"/>
              </a:buClr>
              <a:buSzPts val="1100"/>
              <a:buFont typeface="Arial"/>
              <a:buNone/>
            </a:pPr>
            <a:r>
              <a:rPr lang="el-GR" sz="2400">
                <a:latin typeface="Roboto"/>
                <a:ea typeface="Roboto"/>
                <a:cs typeface="Roboto"/>
                <a:sym typeface="Roboto"/>
              </a:rPr>
              <a:t>sightseeing</a:t>
            </a:r>
            <a:endParaRPr/>
          </a:p>
        </p:txBody>
      </p:sp>
      <p:pic>
        <p:nvPicPr>
          <p:cNvPr id="177" name="Google Shape;17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94225" y="1347788"/>
            <a:ext cx="4375150" cy="3189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250825" y="444500"/>
            <a:ext cx="8520113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rgbClr val="2A3990"/>
              </a:buClr>
              <a:buSzPts val="1100"/>
              <a:buNone/>
            </a:pPr>
            <a:r>
              <a:rPr lang="el-GR" sz="3600" b="1">
                <a:latin typeface="Roboto"/>
                <a:ea typeface="Roboto"/>
                <a:cs typeface="Roboto"/>
                <a:sym typeface="Roboto"/>
              </a:rPr>
              <a:t>Notable people</a:t>
            </a: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body" idx="1"/>
          </p:nvPr>
        </p:nvSpPr>
        <p:spPr>
          <a:xfrm>
            <a:off x="311150" y="1230313"/>
            <a:ext cx="8521700" cy="333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None/>
            </a:pPr>
            <a:r>
              <a:rPr lang="el-GR" sz="2400">
                <a:latin typeface="Roboto"/>
                <a:ea typeface="Roboto"/>
                <a:cs typeface="Roboto"/>
                <a:sym typeface="Roboto"/>
              </a:rPr>
              <a:t>In Tripoli they lived big personalities who had big effect in greek history during 19th to 21th century 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Roboto"/>
              <a:buChar char="✓"/>
            </a:pPr>
            <a:r>
              <a:rPr lang="el-GR" sz="2400">
                <a:latin typeface="Roboto"/>
                <a:ea typeface="Roboto"/>
                <a:cs typeface="Roboto"/>
                <a:sym typeface="Roboto"/>
              </a:rPr>
              <a:t>Theodoros Kolokotronis (General)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✓"/>
            </a:pPr>
            <a:r>
              <a:rPr lang="el-GR" sz="2400">
                <a:latin typeface="Roboto"/>
                <a:ea typeface="Roboto"/>
                <a:cs typeface="Roboto"/>
                <a:sym typeface="Roboto"/>
              </a:rPr>
              <a:t>Kostas Karyotakis (Poet)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✓"/>
            </a:pPr>
            <a:r>
              <a:rPr lang="el-GR" sz="2400">
                <a:latin typeface="Roboto"/>
                <a:ea typeface="Roboto"/>
                <a:cs typeface="Roboto"/>
                <a:sym typeface="Roboto"/>
              </a:rPr>
              <a:t>Yiannis Malliaropoulos (politician)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✓"/>
            </a:pPr>
            <a:r>
              <a:rPr lang="el-GR" sz="2400">
                <a:latin typeface="Roboto"/>
                <a:ea typeface="Roboto"/>
                <a:cs typeface="Roboto"/>
                <a:sym typeface="Roboto"/>
              </a:rPr>
              <a:t>Yiannis Kouros (athlete) 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>
            <a:spLocks noGrp="1"/>
          </p:cNvSpPr>
          <p:nvPr>
            <p:ph type="title"/>
          </p:nvPr>
        </p:nvSpPr>
        <p:spPr>
          <a:xfrm>
            <a:off x="311150" y="409575"/>
            <a:ext cx="8521700" cy="60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3000"/>
              <a:buFont typeface="Roboto"/>
              <a:buNone/>
            </a:pPr>
            <a:r>
              <a:rPr lang="el-GR" sz="3600" b="1">
                <a:latin typeface="Roboto"/>
                <a:ea typeface="Roboto"/>
                <a:cs typeface="Roboto"/>
                <a:sym typeface="Roboto"/>
              </a:rPr>
              <a:t>Theodoros Kolokotronis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27"/>
          <p:cNvSpPr txBox="1">
            <a:spLocks noGrp="1"/>
          </p:cNvSpPr>
          <p:nvPr>
            <p:ph type="body" idx="1"/>
          </p:nvPr>
        </p:nvSpPr>
        <p:spPr>
          <a:xfrm>
            <a:off x="311150" y="1230313"/>
            <a:ext cx="8521700" cy="333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None/>
            </a:pPr>
            <a:r>
              <a:rPr lang="el-GR" sz="2400">
                <a:latin typeface="Roboto"/>
                <a:ea typeface="Roboto"/>
                <a:cs typeface="Roboto"/>
                <a:sym typeface="Roboto"/>
              </a:rPr>
              <a:t>Theodoros Kolokotronis was a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None/>
            </a:pPr>
            <a:r>
              <a:rPr lang="el-GR" sz="2400">
                <a:latin typeface="Roboto"/>
                <a:ea typeface="Roboto"/>
                <a:cs typeface="Roboto"/>
                <a:sym typeface="Roboto"/>
              </a:rPr>
              <a:t>greek general in</a:t>
            </a:r>
            <a:r>
              <a:rPr lang="el-GR" sz="2400">
                <a:solidFill>
                  <a:srgbClr val="2A399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2400">
                <a:latin typeface="Roboto"/>
                <a:ea typeface="Roboto"/>
                <a:cs typeface="Roboto"/>
                <a:sym typeface="Roboto"/>
              </a:rPr>
              <a:t>Greek War of </a:t>
            </a:r>
            <a:endParaRPr sz="1800">
              <a:solidFill>
                <a:srgbClr val="2A399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A3990"/>
              </a:buClr>
              <a:buSzPts val="1100"/>
              <a:buFont typeface="Arial"/>
              <a:buNone/>
            </a:pPr>
            <a:r>
              <a:rPr lang="el-GR" sz="2400">
                <a:latin typeface="Roboto"/>
                <a:ea typeface="Roboto"/>
                <a:cs typeface="Roboto"/>
                <a:sym typeface="Roboto"/>
              </a:rPr>
              <a:t>Independens</a:t>
            </a:r>
            <a:endParaRPr/>
          </a:p>
        </p:txBody>
      </p:sp>
      <p:pic>
        <p:nvPicPr>
          <p:cNvPr id="190" name="Google Shape;19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1775" y="1262063"/>
            <a:ext cx="3143250" cy="367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>
            <a:spLocks noGrp="1"/>
          </p:cNvSpPr>
          <p:nvPr>
            <p:ph type="title"/>
          </p:nvPr>
        </p:nvSpPr>
        <p:spPr>
          <a:xfrm>
            <a:off x="311150" y="409575"/>
            <a:ext cx="8521700" cy="60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A3990"/>
              </a:buClr>
              <a:buSzPts val="3000"/>
              <a:buFont typeface="Roboto"/>
              <a:buNone/>
            </a:pPr>
            <a:r>
              <a:rPr lang="el-GR" sz="3600" b="1">
                <a:latin typeface="Roboto"/>
                <a:ea typeface="Roboto"/>
                <a:cs typeface="Roboto"/>
                <a:sym typeface="Roboto"/>
              </a:rPr>
              <a:t>Kostas Karyotakis</a:t>
            </a:r>
            <a:endParaRPr/>
          </a:p>
        </p:txBody>
      </p:sp>
      <p:sp>
        <p:nvSpPr>
          <p:cNvPr id="196" name="Google Shape;196;p28"/>
          <p:cNvSpPr txBox="1">
            <a:spLocks noGrp="1"/>
          </p:cNvSpPr>
          <p:nvPr>
            <p:ph type="body" idx="1"/>
          </p:nvPr>
        </p:nvSpPr>
        <p:spPr>
          <a:xfrm>
            <a:off x="311150" y="1230313"/>
            <a:ext cx="8521700" cy="333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None/>
            </a:pPr>
            <a:r>
              <a:rPr lang="el-GR" sz="2400">
                <a:latin typeface="Roboto"/>
                <a:ea typeface="Roboto"/>
                <a:cs typeface="Roboto"/>
                <a:sym typeface="Roboto"/>
              </a:rPr>
              <a:t>Kostas Karyotakis</a:t>
            </a:r>
            <a:r>
              <a:rPr lang="el-GR" sz="2400">
                <a:solidFill>
                  <a:srgbClr val="2A399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2400">
                <a:latin typeface="Roboto"/>
                <a:ea typeface="Roboto"/>
                <a:cs typeface="Roboto"/>
                <a:sym typeface="Roboto"/>
              </a:rPr>
              <a:t>is considered one of the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800"/>
              <a:buFont typeface="Roboto"/>
              <a:buNone/>
            </a:pPr>
            <a:r>
              <a:rPr lang="el-GR" sz="2400">
                <a:latin typeface="Roboto"/>
                <a:ea typeface="Roboto"/>
                <a:cs typeface="Roboto"/>
                <a:sym typeface="Roboto"/>
              </a:rPr>
              <a:t> important most</a:t>
            </a:r>
            <a:r>
              <a:rPr lang="el-GR" sz="2400">
                <a:solidFill>
                  <a:srgbClr val="2A399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2400">
                <a:latin typeface="Roboto"/>
                <a:ea typeface="Roboto"/>
                <a:cs typeface="Roboto"/>
                <a:sym typeface="Roboto"/>
              </a:rPr>
              <a:t>Greek poets of the 1920s </a:t>
            </a:r>
            <a:endParaRPr/>
          </a:p>
        </p:txBody>
      </p:sp>
      <p:pic>
        <p:nvPicPr>
          <p:cNvPr id="197" name="Google Shape;19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763" y="1492250"/>
            <a:ext cx="2751137" cy="308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>
            <a:spLocks noGrp="1"/>
          </p:cNvSpPr>
          <p:nvPr>
            <p:ph type="title"/>
          </p:nvPr>
        </p:nvSpPr>
        <p:spPr>
          <a:xfrm>
            <a:off x="311150" y="409575"/>
            <a:ext cx="8521700" cy="60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3000"/>
              <a:buFont typeface="Roboto"/>
              <a:buNone/>
            </a:pPr>
            <a:r>
              <a:rPr lang="el-GR" sz="3600" b="1">
                <a:latin typeface="Roboto"/>
                <a:ea typeface="Roboto"/>
                <a:cs typeface="Roboto"/>
                <a:sym typeface="Roboto"/>
              </a:rPr>
              <a:t>Yiannis Malliaropoulos</a:t>
            </a:r>
            <a:endParaRPr/>
          </a:p>
        </p:txBody>
      </p:sp>
      <p:sp>
        <p:nvSpPr>
          <p:cNvPr id="203" name="Google Shape;203;p29"/>
          <p:cNvSpPr txBox="1">
            <a:spLocks noGrp="1"/>
          </p:cNvSpPr>
          <p:nvPr>
            <p:ph type="body" idx="1"/>
          </p:nvPr>
        </p:nvSpPr>
        <p:spPr>
          <a:xfrm>
            <a:off x="311150" y="1230313"/>
            <a:ext cx="8521700" cy="333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None/>
            </a:pPr>
            <a:r>
              <a:rPr lang="el-GR" sz="2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Ioannis Malliaropoulos was a Greek physician and politician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None/>
            </a:pPr>
            <a:r>
              <a:rPr lang="el-GR" sz="2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he donated Malliaropoulio theater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800"/>
              <a:buFont typeface="Roboto"/>
              <a:buNone/>
            </a:pPr>
            <a:r>
              <a:rPr lang="el-GR" sz="2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</p:txBody>
      </p:sp>
      <p:pic>
        <p:nvPicPr>
          <p:cNvPr id="204" name="Google Shape;20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325" y="1851025"/>
            <a:ext cx="2603500" cy="287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>
            <a:spLocks noGrp="1"/>
          </p:cNvSpPr>
          <p:nvPr>
            <p:ph type="title"/>
          </p:nvPr>
        </p:nvSpPr>
        <p:spPr>
          <a:xfrm>
            <a:off x="311150" y="409575"/>
            <a:ext cx="8521700" cy="60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3000"/>
              <a:buFont typeface="Roboto"/>
              <a:buNone/>
            </a:pPr>
            <a:r>
              <a:rPr lang="el-GR" sz="3600" b="1">
                <a:latin typeface="Roboto"/>
                <a:ea typeface="Roboto"/>
                <a:cs typeface="Roboto"/>
                <a:sym typeface="Roboto"/>
              </a:rPr>
              <a:t>Yiannis Kouros</a:t>
            </a:r>
            <a:endParaRPr/>
          </a:p>
        </p:txBody>
      </p:sp>
      <p:sp>
        <p:nvSpPr>
          <p:cNvPr id="210" name="Google Shape;210;p30"/>
          <p:cNvSpPr txBox="1">
            <a:spLocks noGrp="1"/>
          </p:cNvSpPr>
          <p:nvPr>
            <p:ph type="body" idx="1"/>
          </p:nvPr>
        </p:nvSpPr>
        <p:spPr>
          <a:xfrm>
            <a:off x="311150" y="1230313"/>
            <a:ext cx="8521700" cy="333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None/>
            </a:pPr>
            <a:r>
              <a:rPr lang="el-GR" sz="2400">
                <a:latin typeface="Roboto"/>
                <a:ea typeface="Roboto"/>
                <a:cs typeface="Roboto"/>
                <a:sym typeface="Roboto"/>
              </a:rPr>
              <a:t>Yiannis Kouros is a Greek ultramarathon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None/>
            </a:pPr>
            <a:r>
              <a:rPr lang="el-GR" sz="2400">
                <a:latin typeface="Roboto"/>
                <a:ea typeface="Roboto"/>
                <a:cs typeface="Roboto"/>
                <a:sym typeface="Roboto"/>
              </a:rPr>
              <a:t> runner.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None/>
            </a:pPr>
            <a:r>
              <a:rPr lang="el-GR" sz="2400">
                <a:latin typeface="Roboto"/>
                <a:ea typeface="Roboto"/>
                <a:cs typeface="Roboto"/>
                <a:sym typeface="Roboto"/>
              </a:rPr>
              <a:t>He holds many men's outdoor road world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3990"/>
              </a:buClr>
              <a:buSzPts val="1100"/>
              <a:buFont typeface="Arial"/>
              <a:buNone/>
            </a:pPr>
            <a:r>
              <a:rPr lang="el-GR" sz="2400">
                <a:latin typeface="Roboto"/>
                <a:ea typeface="Roboto"/>
                <a:cs typeface="Roboto"/>
                <a:sym typeface="Roboto"/>
              </a:rPr>
              <a:t> records from 100 to 1,000     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800"/>
              <a:buFont typeface="Roboto"/>
              <a:buNone/>
            </a:pPr>
            <a:endParaRPr sz="2400">
              <a:solidFill>
                <a:srgbClr val="2A399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1" name="Google Shape;21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38913" y="1306513"/>
            <a:ext cx="2436812" cy="310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"/>
          <p:cNvSpPr txBox="1">
            <a:spLocks noGrp="1"/>
          </p:cNvSpPr>
          <p:nvPr>
            <p:ph type="title"/>
          </p:nvPr>
        </p:nvSpPr>
        <p:spPr>
          <a:xfrm>
            <a:off x="311150" y="409575"/>
            <a:ext cx="8521700" cy="60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3000"/>
              <a:buFont typeface="Roboto"/>
              <a:buNone/>
            </a:pPr>
            <a:r>
              <a:rPr lang="el-GR" sz="3600" b="1">
                <a:latin typeface="Roboto"/>
                <a:ea typeface="Roboto"/>
                <a:cs typeface="Roboto"/>
                <a:sym typeface="Roboto"/>
              </a:rPr>
              <a:t>Sports teams</a:t>
            </a:r>
            <a:endParaRPr/>
          </a:p>
        </p:txBody>
      </p:sp>
      <p:sp>
        <p:nvSpPr>
          <p:cNvPr id="217" name="Google Shape;217;p31"/>
          <p:cNvSpPr txBox="1">
            <a:spLocks noGrp="1"/>
          </p:cNvSpPr>
          <p:nvPr>
            <p:ph type="body" idx="1"/>
          </p:nvPr>
        </p:nvSpPr>
        <p:spPr>
          <a:xfrm>
            <a:off x="311150" y="1254125"/>
            <a:ext cx="852170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</a:pPr>
            <a:r>
              <a:rPr lang="el-GR" sz="2400">
                <a:latin typeface="Roboto"/>
                <a:ea typeface="Roboto"/>
                <a:cs typeface="Roboto"/>
                <a:sym typeface="Roboto"/>
              </a:rPr>
              <a:t>Tripoli hosts three sport clubs with presence in the higher national divisions in Greek football and basketball. These teams are :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l-GR" sz="2400">
                <a:latin typeface="Roboto"/>
                <a:ea typeface="Roboto"/>
                <a:cs typeface="Roboto"/>
                <a:sym typeface="Roboto"/>
              </a:rPr>
              <a:t>Panarkadikos at Football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l-GR" sz="2400">
                <a:latin typeface="Roboto"/>
                <a:ea typeface="Roboto"/>
                <a:cs typeface="Roboto"/>
                <a:sym typeface="Roboto"/>
              </a:rPr>
              <a:t>Asteras Tripolis at Football 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l-GR" sz="2400">
                <a:latin typeface="Roboto"/>
                <a:ea typeface="Roboto"/>
                <a:cs typeface="Roboto"/>
                <a:sym typeface="Roboto"/>
              </a:rPr>
              <a:t>Arcadikos at Basketball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Roboto"/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8" name="Google Shape;21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0463" y="3236913"/>
            <a:ext cx="1438275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80113" y="2243138"/>
            <a:ext cx="1438275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43450" y="3241675"/>
            <a:ext cx="142875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ctrTitle"/>
          </p:nvPr>
        </p:nvSpPr>
        <p:spPr>
          <a:xfrm>
            <a:off x="1960563" y="0"/>
            <a:ext cx="4745037" cy="202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Roboto"/>
              <a:buNone/>
            </a:pPr>
            <a:r>
              <a:rPr lang="el-GR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Tripoli </a:t>
            </a:r>
            <a:br>
              <a:rPr lang="el-GR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l-GR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capital of Arcadia</a:t>
            </a:r>
            <a:br>
              <a:rPr lang="el-GR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598488" y="2716213"/>
            <a:ext cx="8221662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Roboto"/>
              <a:buNone/>
            </a:pPr>
            <a:r>
              <a:rPr lang="en-US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9" name="Google Shape;99;p14" descr="Αποτέλεσμα εικόνας για tripoli gree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4175" y="1441450"/>
            <a:ext cx="5762625" cy="3322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>
            <a:spLocks noGrp="1"/>
          </p:cNvSpPr>
          <p:nvPr>
            <p:ph type="title"/>
          </p:nvPr>
        </p:nvSpPr>
        <p:spPr>
          <a:xfrm>
            <a:off x="311150" y="409575"/>
            <a:ext cx="8521700" cy="60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3000"/>
              <a:buFont typeface="Roboto"/>
              <a:buNone/>
            </a:pPr>
            <a:r>
              <a:rPr lang="el-GR" sz="3600" b="1">
                <a:latin typeface="Roboto"/>
                <a:ea typeface="Roboto"/>
                <a:cs typeface="Roboto"/>
                <a:sym typeface="Roboto"/>
              </a:rPr>
              <a:t>Military</a:t>
            </a:r>
            <a:endParaRPr/>
          </a:p>
        </p:txBody>
      </p:sp>
      <p:sp>
        <p:nvSpPr>
          <p:cNvPr id="226" name="Google Shape;226;p32"/>
          <p:cNvSpPr txBox="1">
            <a:spLocks noGrp="1"/>
          </p:cNvSpPr>
          <p:nvPr>
            <p:ph type="body" idx="1"/>
          </p:nvPr>
        </p:nvSpPr>
        <p:spPr>
          <a:xfrm>
            <a:off x="311150" y="1230313"/>
            <a:ext cx="8521700" cy="333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2400">
                <a:latin typeface="Roboto"/>
                <a:ea typeface="Roboto"/>
                <a:cs typeface="Roboto"/>
                <a:sym typeface="Roboto"/>
              </a:rPr>
              <a:t>Tripoli is home to the two largest Armed Forces bootcamp centers of Greece, one for the</a:t>
            </a:r>
            <a:r>
              <a:rPr lang="el-GR" sz="2400">
                <a:solidFill>
                  <a:schemeClr val="hlink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/>
              </a:rPr>
              <a:t> </a:t>
            </a:r>
            <a:r>
              <a:rPr lang="el-GR" sz="2400">
                <a:latin typeface="Roboto"/>
                <a:ea typeface="Roboto"/>
                <a:cs typeface="Roboto"/>
                <a:sym typeface="Roboto"/>
              </a:rPr>
              <a:t>Hellenic Army and one for the</a:t>
            </a:r>
            <a:r>
              <a:rPr lang="el-GR" sz="2400">
                <a:solidFill>
                  <a:schemeClr val="hlink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/>
              </a:rPr>
              <a:t> </a:t>
            </a:r>
            <a:r>
              <a:rPr lang="el-GR" sz="2400"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/>
              </a:rPr>
              <a:t>Hellenic Air Force</a:t>
            </a:r>
            <a:endParaRPr sz="2400">
              <a:uFill>
                <a:noFill/>
              </a:uFill>
              <a:latin typeface="Roboto"/>
              <a:ea typeface="Roboto"/>
              <a:cs typeface="Roboto"/>
              <a:sym typeface="Roboto"/>
              <a:hlinkClick r:id="rId4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l-GR" sz="2400">
                <a:latin typeface="Roboto"/>
                <a:ea typeface="Roboto"/>
                <a:cs typeface="Roboto"/>
                <a:sym typeface="Roboto"/>
              </a:rPr>
              <a:t>251 Army Training Battalion (Greek)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l-GR" sz="2400">
                <a:latin typeface="Roboto"/>
                <a:ea typeface="Roboto"/>
                <a:cs typeface="Roboto"/>
                <a:sym typeface="Roboto"/>
              </a:rPr>
              <a:t>124 Basic Training Wing (Greek)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Roboto"/>
              <a:buNone/>
            </a:pP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32"/>
          <p:cNvSpPr txBox="1"/>
          <p:nvPr/>
        </p:nvSpPr>
        <p:spPr>
          <a:xfrm>
            <a:off x="3452813" y="5029200"/>
            <a:ext cx="300037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l-GR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https://en.wikipedia.org/wiki/Hellenic_Air_Force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23013" y="2292350"/>
            <a:ext cx="2009775" cy="22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3"/>
          <p:cNvSpPr txBox="1">
            <a:spLocks noGrp="1"/>
          </p:cNvSpPr>
          <p:nvPr>
            <p:ph type="title"/>
          </p:nvPr>
        </p:nvSpPr>
        <p:spPr>
          <a:xfrm>
            <a:off x="311150" y="409575"/>
            <a:ext cx="8521700" cy="60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3000"/>
              <a:buFont typeface="Roboto"/>
              <a:buNone/>
            </a:pPr>
            <a:r>
              <a:rPr lang="el-GR" sz="3000" b="1">
                <a:latin typeface="Roboto"/>
                <a:ea typeface="Roboto"/>
                <a:cs typeface="Roboto"/>
                <a:sym typeface="Roboto"/>
              </a:rPr>
              <a:t>thank you for listening</a:t>
            </a:r>
            <a:endParaRPr/>
          </a:p>
        </p:txBody>
      </p:sp>
      <p:sp>
        <p:nvSpPr>
          <p:cNvPr id="234" name="Google Shape;234;p33"/>
          <p:cNvSpPr txBox="1">
            <a:spLocks noGrp="1"/>
          </p:cNvSpPr>
          <p:nvPr>
            <p:ph type="body" idx="1"/>
          </p:nvPr>
        </p:nvSpPr>
        <p:spPr>
          <a:xfrm>
            <a:off x="311150" y="1230313"/>
            <a:ext cx="8521700" cy="1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None/>
            </a:pPr>
            <a:r>
              <a:rPr lang="el-GR" sz="2400">
                <a:latin typeface="Roboto"/>
                <a:ea typeface="Roboto"/>
                <a:cs typeface="Roboto"/>
                <a:sym typeface="Roboto"/>
              </a:rPr>
              <a:t>i hope that you enjoyed our presentation about tripoli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None/>
            </a:pPr>
            <a:r>
              <a:rPr lang="el-GR" sz="2400">
                <a:latin typeface="Roboto"/>
                <a:ea typeface="Roboto"/>
                <a:cs typeface="Roboto"/>
                <a:sym typeface="Roboto"/>
              </a:rPr>
              <a:t>And  learnt something new about tripoli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800"/>
              <a:buFont typeface="Roboto"/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5" name="Google Shape;23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1213" y="2178050"/>
            <a:ext cx="2941637" cy="2268538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/>
        </p:nvSpPr>
        <p:spPr>
          <a:xfrm>
            <a:off x="674688" y="2973388"/>
            <a:ext cx="4668837" cy="60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This project was made by: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Mixail davlantis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311150" y="409575"/>
            <a:ext cx="8521700" cy="60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3000"/>
              <a:buFont typeface="Roboto"/>
              <a:buNone/>
            </a:pPr>
            <a:r>
              <a:rPr lang="el-GR" sz="3600" b="1">
                <a:latin typeface="Roboto"/>
                <a:ea typeface="Roboto"/>
                <a:cs typeface="Roboto"/>
                <a:sym typeface="Roboto"/>
              </a:rPr>
              <a:t>Basic information</a:t>
            </a:r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1"/>
          </p:nvPr>
        </p:nvSpPr>
        <p:spPr>
          <a:xfrm>
            <a:off x="311150" y="1138238"/>
            <a:ext cx="852170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✓"/>
            </a:pPr>
            <a:r>
              <a:rPr lang="el-GR" sz="2400">
                <a:latin typeface="Roboto"/>
                <a:ea typeface="Roboto"/>
                <a:cs typeface="Roboto"/>
                <a:sym typeface="Roboto"/>
              </a:rPr>
              <a:t>  Tripoli is a city in the central part of Peloponnese, in</a:t>
            </a:r>
            <a:r>
              <a:rPr lang="el-GR" sz="2400">
                <a:solidFill>
                  <a:schemeClr val="hlink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/>
              </a:rPr>
              <a:t> </a:t>
            </a:r>
            <a:r>
              <a:rPr lang="el-GR" sz="2400">
                <a:latin typeface="Roboto"/>
                <a:ea typeface="Roboto"/>
                <a:cs typeface="Roboto"/>
                <a:sym typeface="Roboto"/>
              </a:rPr>
              <a:t>Greece. The homonym municipality has around 47,000 inhabitants</a:t>
            </a:r>
            <a:r>
              <a:rPr lang="el-GR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✓"/>
            </a:pPr>
            <a:r>
              <a:rPr lang="el-GR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2400">
                <a:latin typeface="Roboto"/>
                <a:ea typeface="Roboto"/>
                <a:cs typeface="Roboto"/>
                <a:sym typeface="Roboto"/>
              </a:rPr>
              <a:t> The city of Tripolis has a</a:t>
            </a:r>
            <a:r>
              <a:rPr lang="el-GR" sz="2400">
                <a:solidFill>
                  <a:schemeClr val="hlink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/>
              </a:rPr>
              <a:t> </a:t>
            </a:r>
            <a:r>
              <a:rPr lang="el-GR" sz="2400">
                <a:latin typeface="Roboto"/>
                <a:ea typeface="Roboto"/>
                <a:cs typeface="Roboto"/>
                <a:sym typeface="Roboto"/>
              </a:rPr>
              <a:t>mediterranean climate.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✓"/>
            </a:pPr>
            <a:r>
              <a:rPr lang="el-GR" sz="2400">
                <a:latin typeface="Roboto"/>
                <a:ea typeface="Roboto"/>
                <a:cs typeface="Roboto"/>
                <a:sym typeface="Roboto"/>
              </a:rPr>
              <a:t> It is in a broad montane basin at about 650 m in altitude and surrounded by thickly wooded mountains on all sides.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✓"/>
            </a:pPr>
            <a:r>
              <a:rPr lang="el-GR" sz="2400">
                <a:latin typeface="Roboto"/>
                <a:ea typeface="Roboto"/>
                <a:cs typeface="Roboto"/>
                <a:sym typeface="Roboto"/>
              </a:rPr>
              <a:t> The tallest and closest of which is</a:t>
            </a:r>
            <a:r>
              <a:rPr lang="el-GR" sz="2400">
                <a:solidFill>
                  <a:schemeClr val="hlink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/>
              </a:rPr>
              <a:t> </a:t>
            </a:r>
            <a:r>
              <a:rPr lang="el-GR" sz="2400">
                <a:latin typeface="Roboto"/>
                <a:ea typeface="Roboto"/>
                <a:cs typeface="Roboto"/>
                <a:sym typeface="Roboto"/>
              </a:rPr>
              <a:t>Mount Mainalon to the northwest.</a:t>
            </a:r>
            <a:br>
              <a:rPr lang="el-GR" sz="2400">
                <a:latin typeface="Roboto"/>
                <a:ea typeface="Roboto"/>
                <a:cs typeface="Roboto"/>
                <a:sym typeface="Roboto"/>
              </a:rPr>
            </a:br>
            <a:r>
              <a:rPr lang="el-GR" sz="2400">
                <a:latin typeface="Roboto"/>
                <a:ea typeface="Roboto"/>
                <a:cs typeface="Roboto"/>
                <a:sym typeface="Roboto"/>
              </a:rPr>
              <a:t>  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690563" y="328613"/>
            <a:ext cx="8520112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3000"/>
              <a:buFont typeface="Roboto"/>
              <a:buNone/>
            </a:pPr>
            <a:r>
              <a:rPr lang="el-GR" sz="3600" b="1">
                <a:latin typeface="Roboto"/>
                <a:ea typeface="Roboto"/>
                <a:cs typeface="Roboto"/>
                <a:sym typeface="Roboto"/>
              </a:rPr>
              <a:t>History of Tripoli</a:t>
            </a:r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311150" y="1230313"/>
            <a:ext cx="8521700" cy="333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✓"/>
            </a:pPr>
            <a:r>
              <a:rPr lang="el-GR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2400">
                <a:latin typeface="Roboto"/>
                <a:ea typeface="Roboto"/>
                <a:cs typeface="Roboto"/>
                <a:sym typeface="Roboto"/>
              </a:rPr>
              <a:t> Before the</a:t>
            </a:r>
            <a:r>
              <a:rPr lang="el-GR" sz="2400">
                <a:solidFill>
                  <a:schemeClr val="hlink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/>
              </a:rPr>
              <a:t> </a:t>
            </a:r>
            <a:r>
              <a:rPr lang="el-GR" sz="2400">
                <a:latin typeface="Roboto"/>
                <a:ea typeface="Roboto"/>
                <a:cs typeface="Roboto"/>
                <a:sym typeface="Roboto"/>
              </a:rPr>
              <a:t>Greek War of Independence, under the Ottoman name of "Tripoliçe", it was one of the Ottoman administrative centers in the Peloponnese.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✓"/>
            </a:pPr>
            <a:r>
              <a:rPr lang="el-GR" sz="2400">
                <a:latin typeface="Roboto"/>
                <a:ea typeface="Roboto"/>
                <a:cs typeface="Roboto"/>
                <a:sym typeface="Roboto"/>
              </a:rPr>
              <a:t> Tripolis was one of the main targets of the Greek insurgents during the said war, who stormed it on 17 October 1821, following the bloody Siege of Tripolitsa 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 idx="4294967295"/>
          </p:nvPr>
        </p:nvSpPr>
        <p:spPr>
          <a:xfrm>
            <a:off x="311150" y="409575"/>
            <a:ext cx="8521700" cy="60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>
                <a:latin typeface="Arial"/>
                <a:ea typeface="Arial"/>
                <a:cs typeface="Arial"/>
                <a:sym typeface="Arial"/>
              </a:rPr>
              <a:t>Tripoli (The last two centuries )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4294967295"/>
          </p:nvPr>
        </p:nvSpPr>
        <p:spPr>
          <a:xfrm>
            <a:off x="311150" y="1230313"/>
            <a:ext cx="8521700" cy="333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000"/>
              <a:t>Tripoli had a big growth because of her geographical position in:</a:t>
            </a:r>
            <a:endParaRPr sz="3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✓"/>
            </a:pPr>
            <a:r>
              <a:rPr lang="el-GR" sz="2400"/>
              <a:t>economy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✓"/>
            </a:pPr>
            <a:r>
              <a:rPr lang="el-GR" sz="2400"/>
              <a:t>administration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✓"/>
            </a:pPr>
            <a:r>
              <a:rPr lang="el-GR" sz="2400"/>
              <a:t>tourism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✓"/>
            </a:pPr>
            <a:r>
              <a:rPr lang="el-GR" sz="2400"/>
              <a:t>education </a:t>
            </a:r>
            <a:endParaRPr sz="2400"/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311150" y="409575"/>
            <a:ext cx="8521700" cy="60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3000"/>
              <a:buFont typeface="Roboto"/>
              <a:buNone/>
            </a:pPr>
            <a:r>
              <a:rPr lang="el-GR" sz="3600">
                <a:latin typeface="Roboto"/>
                <a:ea typeface="Roboto"/>
                <a:cs typeface="Roboto"/>
                <a:sym typeface="Roboto"/>
              </a:rPr>
              <a:t>Τripolis University</a:t>
            </a:r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1"/>
          </p:nvPr>
        </p:nvSpPr>
        <p:spPr>
          <a:xfrm>
            <a:off x="311150" y="1230313"/>
            <a:ext cx="8521700" cy="333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</a:pPr>
            <a:r>
              <a:rPr lang="el-GR" sz="2400">
                <a:latin typeface="Roboto"/>
                <a:ea typeface="Roboto"/>
                <a:cs typeface="Roboto"/>
                <a:sym typeface="Roboto"/>
              </a:rPr>
              <a:t>Tripolis university is the headquarters of Peloponnisos universities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</a:pPr>
            <a:r>
              <a:rPr lang="el-GR" sz="2400">
                <a:latin typeface="Roboto"/>
                <a:ea typeface="Roboto"/>
                <a:cs typeface="Roboto"/>
                <a:sym typeface="Roboto"/>
              </a:rPr>
              <a:t>It contains two departments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Roboto"/>
              <a:buChar char="✓"/>
            </a:pPr>
            <a:r>
              <a:rPr lang="el-GR" sz="2400">
                <a:latin typeface="Roboto"/>
                <a:ea typeface="Roboto"/>
                <a:cs typeface="Roboto"/>
                <a:sym typeface="Roboto"/>
              </a:rPr>
              <a:t>economy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✓"/>
            </a:pPr>
            <a:r>
              <a:rPr lang="el-GR" sz="2400">
                <a:latin typeface="Roboto"/>
                <a:ea typeface="Roboto"/>
                <a:cs typeface="Roboto"/>
                <a:sym typeface="Roboto"/>
              </a:rPr>
              <a:t>computer science 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Roboto"/>
              <a:buNone/>
            </a:pPr>
            <a:endParaRPr sz="2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4" name="Google Shape;12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0238" y="1751013"/>
            <a:ext cx="4454525" cy="2630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1870075" y="2062163"/>
            <a:ext cx="85217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3000"/>
              <a:buFont typeface="Roboto"/>
              <a:buNone/>
            </a:pPr>
            <a:r>
              <a:rPr lang="el-GR" sz="6000" b="1">
                <a:latin typeface="Roboto"/>
                <a:ea typeface="Roboto"/>
                <a:cs typeface="Roboto"/>
                <a:sym typeface="Roboto"/>
              </a:rPr>
              <a:t>Αrchitecture</a:t>
            </a: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1"/>
          </p:nvPr>
        </p:nvSpPr>
        <p:spPr>
          <a:xfrm>
            <a:off x="1870075" y="3498850"/>
            <a:ext cx="8521700" cy="86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34343"/>
              </a:buClr>
              <a:buSzPts val="1800"/>
              <a:buFont typeface="Roboto"/>
              <a:buNone/>
            </a:pP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 idx="4294967295"/>
          </p:nvPr>
        </p:nvSpPr>
        <p:spPr>
          <a:xfrm>
            <a:off x="311150" y="409575"/>
            <a:ext cx="8521700" cy="60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3000"/>
              <a:buFont typeface="Roboto"/>
              <a:buNone/>
            </a:pPr>
            <a:r>
              <a:rPr lang="el-GR" sz="3600" b="1">
                <a:latin typeface="Roboto"/>
                <a:ea typeface="Roboto"/>
                <a:cs typeface="Roboto"/>
                <a:sym typeface="Roboto"/>
              </a:rPr>
              <a:t>Statue of Theodoros Kolokotronis</a:t>
            </a:r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4294967295"/>
          </p:nvPr>
        </p:nvSpPr>
        <p:spPr>
          <a:xfrm>
            <a:off x="311150" y="1230313"/>
            <a:ext cx="469265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None/>
            </a:pPr>
            <a:r>
              <a:rPr lang="el-GR" sz="2000" b="1">
                <a:latin typeface="Roboto"/>
                <a:ea typeface="Roboto"/>
                <a:cs typeface="Roboto"/>
                <a:sym typeface="Roboto"/>
              </a:rPr>
              <a:t>This statue is placed in Areos square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7" name="Google Shape;13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550" y="1851025"/>
            <a:ext cx="4464050" cy="295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550" y="1851025"/>
            <a:ext cx="4464050" cy="295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0"/>
          <p:cNvSpPr/>
          <p:nvPr/>
        </p:nvSpPr>
        <p:spPr>
          <a:xfrm>
            <a:off x="5940425" y="4371975"/>
            <a:ext cx="503238" cy="287338"/>
          </a:xfrm>
          <a:prstGeom prst="rightArrow">
            <a:avLst>
              <a:gd name="adj1" fmla="val 50000"/>
              <a:gd name="adj2" fmla="val 43784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>
            <a:spLocks noGrp="1"/>
          </p:cNvSpPr>
          <p:nvPr>
            <p:ph type="title"/>
          </p:nvPr>
        </p:nvSpPr>
        <p:spPr>
          <a:xfrm>
            <a:off x="311150" y="138113"/>
            <a:ext cx="8521700" cy="10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3000"/>
              <a:buFont typeface="Roboto"/>
              <a:buNone/>
            </a:pPr>
            <a:r>
              <a:rPr lang="el-GR" sz="3600" b="1">
                <a:latin typeface="Roboto"/>
                <a:ea typeface="Roboto"/>
                <a:cs typeface="Roboto"/>
                <a:sym typeface="Roboto"/>
              </a:rPr>
              <a:t>Church of Agios Vasilios</a:t>
            </a:r>
            <a:br>
              <a:rPr lang="el-GR" sz="3600" b="1">
                <a:latin typeface="Roboto"/>
                <a:ea typeface="Roboto"/>
                <a:cs typeface="Roboto"/>
                <a:sym typeface="Roboto"/>
              </a:rPr>
            </a:br>
            <a:r>
              <a:rPr lang="el-GR" sz="2400" b="1">
                <a:latin typeface="Roboto"/>
                <a:ea typeface="Roboto"/>
                <a:cs typeface="Roboto"/>
                <a:sym typeface="Roboto"/>
              </a:rPr>
              <a:t>Our Metropolitan Cathedral</a:t>
            </a:r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1"/>
          </p:nvPr>
        </p:nvSpPr>
        <p:spPr>
          <a:xfrm>
            <a:off x="311150" y="1230313"/>
            <a:ext cx="8521700" cy="333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None/>
            </a:pPr>
            <a:r>
              <a:rPr lang="el-GR" sz="2400">
                <a:latin typeface="Roboto"/>
                <a:ea typeface="Roboto"/>
                <a:cs typeface="Roboto"/>
                <a:sym typeface="Roboto"/>
              </a:rPr>
              <a:t>It is the only church made only with white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None/>
            </a:pPr>
            <a:r>
              <a:rPr lang="el-GR" sz="2400">
                <a:latin typeface="Roboto"/>
                <a:ea typeface="Roboto"/>
                <a:cs typeface="Roboto"/>
                <a:sym typeface="Roboto"/>
              </a:rPr>
              <a:t>marble.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None/>
            </a:pPr>
            <a:r>
              <a:rPr lang="el-GR" sz="2400">
                <a:latin typeface="Roboto"/>
                <a:ea typeface="Roboto"/>
                <a:cs typeface="Roboto"/>
                <a:sym typeface="Roboto"/>
              </a:rPr>
              <a:t>And it is the only church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None/>
            </a:pPr>
            <a:r>
              <a:rPr lang="el-GR" sz="2400">
                <a:latin typeface="Roboto"/>
                <a:ea typeface="Roboto"/>
                <a:cs typeface="Roboto"/>
                <a:sym typeface="Roboto"/>
              </a:rPr>
              <a:t> which has stores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l-GR" sz="2400">
                <a:latin typeface="Roboto"/>
                <a:ea typeface="Roboto"/>
                <a:cs typeface="Roboto"/>
                <a:sym typeface="Roboto"/>
              </a:rPr>
              <a:t>below it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800"/>
              <a:buFont typeface="Roboto"/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6" name="Google Shape;14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8263" y="1779588"/>
            <a:ext cx="2241550" cy="2840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48263" y="1851025"/>
            <a:ext cx="2160587" cy="280828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1"/>
          <p:cNvSpPr/>
          <p:nvPr/>
        </p:nvSpPr>
        <p:spPr>
          <a:xfrm>
            <a:off x="7740650" y="4443413"/>
            <a:ext cx="647700" cy="288925"/>
          </a:xfrm>
          <a:prstGeom prst="rightArrow">
            <a:avLst>
              <a:gd name="adj1" fmla="val 50000"/>
              <a:gd name="adj2" fmla="val 56044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523</Words>
  <PresentationFormat>Προβολή στην οθόνη (16:9)</PresentationFormat>
  <Paragraphs>93</Paragraphs>
  <Slides>21</Slides>
  <Notes>21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5" baseType="lpstr">
      <vt:lpstr>Arial</vt:lpstr>
      <vt:lpstr>Calibri</vt:lpstr>
      <vt:lpstr>Roboto</vt:lpstr>
      <vt:lpstr>Geometric</vt:lpstr>
      <vt:lpstr> “«I»dentity – «We»dentity :Living together in the 21st century Europe”</vt:lpstr>
      <vt:lpstr>Tripoli  the capital of Arcadia </vt:lpstr>
      <vt:lpstr>Basic information</vt:lpstr>
      <vt:lpstr>History of Tripoli</vt:lpstr>
      <vt:lpstr>Tripoli (The last two centuries )</vt:lpstr>
      <vt:lpstr>Τripolis University</vt:lpstr>
      <vt:lpstr>Αrchitecture</vt:lpstr>
      <vt:lpstr>Statue of Theodoros Kolokotronis</vt:lpstr>
      <vt:lpstr>Church of Agios Vasilios Our Metropolitan Cathedral</vt:lpstr>
      <vt:lpstr>cultural buildings </vt:lpstr>
      <vt:lpstr>Tripolis cultural center and Kostas Kariotakis house</vt:lpstr>
      <vt:lpstr> Tripolis town hall and old court</vt:lpstr>
      <vt:lpstr>Tripolis Archaeological Museum </vt:lpstr>
      <vt:lpstr>Notable people</vt:lpstr>
      <vt:lpstr>Theodoros Kolokotronis</vt:lpstr>
      <vt:lpstr>Kostas Karyotakis</vt:lpstr>
      <vt:lpstr>Yiannis Malliaropoulos</vt:lpstr>
      <vt:lpstr>Yiannis Kouros</vt:lpstr>
      <vt:lpstr>Sports teams</vt:lpstr>
      <vt:lpstr>Military</vt:lpstr>
      <vt:lpstr>thank you for listening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“«I»dentity – «We»dentity :Living together in the 21st century Europe”</dc:title>
  <dc:creator>ΕΛΕΝΗ ΣΠΥΡΟΠΟΥΛΟΥ</dc:creator>
  <cp:lastModifiedBy>User</cp:lastModifiedBy>
  <cp:revision>1</cp:revision>
  <dcterms:modified xsi:type="dcterms:W3CDTF">2019-04-17T20:55:15Z</dcterms:modified>
</cp:coreProperties>
</file>