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69" r:id="rId3"/>
    <p:sldId id="272" r:id="rId4"/>
    <p:sldId id="283" r:id="rId5"/>
    <p:sldId id="284" r:id="rId6"/>
    <p:sldId id="258" r:id="rId7"/>
    <p:sldId id="259" r:id="rId8"/>
    <p:sldId id="260" r:id="rId9"/>
    <p:sldId id="276" r:id="rId10"/>
    <p:sldId id="270" r:id="rId11"/>
    <p:sldId id="275" r:id="rId12"/>
    <p:sldId id="273" r:id="rId13"/>
    <p:sldId id="264" r:id="rId14"/>
    <p:sldId id="278" r:id="rId15"/>
    <p:sldId id="274" r:id="rId16"/>
    <p:sldId id="28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F252DA2-BB63-4DC9-B18E-61CBDF18D38B}" type="datetimeFigureOut">
              <a:rPr lang="el-GR" smtClean="0"/>
              <a:pPr/>
              <a:t>27/2/2019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64E242-66CC-449F-BD03-D5EFFD3323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/>
              <a:t>“</a:t>
            </a:r>
            <a:r>
              <a:rPr lang="el-GR" sz="2400" b="1" dirty="0" smtClean="0"/>
              <a:t>«</a:t>
            </a:r>
            <a:r>
              <a:rPr lang="en-US" sz="2400" b="1" dirty="0" smtClean="0"/>
              <a:t>I</a:t>
            </a:r>
            <a:r>
              <a:rPr lang="el-GR" sz="2400" b="1" dirty="0" smtClean="0"/>
              <a:t>»</a:t>
            </a:r>
            <a:r>
              <a:rPr lang="en-US" sz="2400" b="1" dirty="0" err="1" smtClean="0"/>
              <a:t>dentity</a:t>
            </a:r>
            <a:r>
              <a:rPr lang="en-US" sz="2400" b="1" dirty="0" smtClean="0"/>
              <a:t> – </a:t>
            </a:r>
            <a:r>
              <a:rPr lang="el-GR" sz="2400" b="1" dirty="0" smtClean="0"/>
              <a:t>«</a:t>
            </a:r>
            <a:r>
              <a:rPr lang="en-US" sz="2400" b="1" dirty="0" smtClean="0"/>
              <a:t>We</a:t>
            </a:r>
            <a:r>
              <a:rPr lang="el-GR" sz="2400" b="1" dirty="0" smtClean="0"/>
              <a:t>»</a:t>
            </a:r>
            <a:r>
              <a:rPr lang="en-US" sz="2400" b="1" dirty="0" err="1" smtClean="0"/>
              <a:t>dentity</a:t>
            </a:r>
            <a:r>
              <a:rPr lang="en-US" sz="2400" b="1" dirty="0" smtClean="0"/>
              <a:t> :Living together in the 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century Europe”</a:t>
            </a:r>
            <a:endParaRPr lang="el-GR" sz="3200" b="1" dirty="0">
              <a:latin typeface="Calibri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643866" cy="392909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PRESENTATION OF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MUSIC  SCHOOL  OF  TRIPOLIS 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l-GR" sz="280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71802" y="6215082"/>
            <a:ext cx="2571768" cy="357190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MARCH 2019</a:t>
            </a:r>
            <a:endParaRPr lang="el-GR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 descr="C:\Users\User\Documents\ΥΠΟΧΡΕΩΣΕΙΣ 2017-2018\KA2  TZANI\ERASMUSPLUS no 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286148" cy="1142984"/>
          </a:xfrm>
          <a:prstGeom prst="rect">
            <a:avLst/>
          </a:prstGeom>
          <a:noFill/>
        </p:spPr>
      </p:pic>
      <p:pic>
        <p:nvPicPr>
          <p:cNvPr id="1028" name="Picture 4" descr="C:\Users\User\Documents\ΥΠΟΧΡΕΩΣΕΙΣ 2017-2018\KA2  TZANI\ΕΛΛΗΝΙΚΗ ΣΗΜΑΙ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285884" cy="714380"/>
          </a:xfrm>
          <a:prstGeom prst="rect">
            <a:avLst/>
          </a:prstGeom>
          <a:noFill/>
        </p:spPr>
      </p:pic>
      <p:pic>
        <p:nvPicPr>
          <p:cNvPr id="1029" name="Picture 5" descr="C:\Users\User\Documents\ΥΠΟΧΡΕΩΣΕΙΣ 2017-2018\KA2  TZANI\ΕΥΡΩΠΑΪΚΗ ΣΗΜΑΙ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14290"/>
            <a:ext cx="1476372" cy="785817"/>
          </a:xfrm>
          <a:prstGeom prst="rect">
            <a:avLst/>
          </a:prstGeom>
          <a:noFill/>
        </p:spPr>
      </p:pic>
      <p:pic>
        <p:nvPicPr>
          <p:cNvPr id="8" name="7 - Εικόνα" descr="ΠΡΟΧΕΙΡΟ LOGO PA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71612"/>
            <a:ext cx="1714512" cy="1301759"/>
          </a:xfrm>
          <a:prstGeom prst="rect">
            <a:avLst/>
          </a:prstGeom>
        </p:spPr>
      </p:pic>
      <p:pic>
        <p:nvPicPr>
          <p:cNvPr id="9" name="8 - Εικόνα" descr="ΦΩΤΟΓΡΑΦΙΑ Μ.Σ.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143248"/>
            <a:ext cx="6929486" cy="2786082"/>
          </a:xfrm>
          <a:prstGeom prst="rect">
            <a:avLst/>
          </a:prstGeom>
        </p:spPr>
      </p:pic>
      <p:pic>
        <p:nvPicPr>
          <p:cNvPr id="15361" name="Picture 1" descr="C:\Users\User\Desktop\IWE -      Erasmus + 2018- 2020\ΠΡΩΤΑ ΕΓΓΡΑΦΑ ERASMUS +\E-TWINNING 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643050"/>
            <a:ext cx="178595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Στιγμιότυπα </a:t>
            </a:r>
            <a:r>
              <a:rPr lang="el-GR" sz="2400" b="1" dirty="0" err="1" smtClean="0"/>
              <a:t>μαθητικ</a:t>
            </a:r>
            <a:endParaRPr lang="el-GR" sz="2400" b="1" dirty="0"/>
          </a:p>
        </p:txBody>
      </p:sp>
      <p:pic>
        <p:nvPicPr>
          <p:cNvPr id="4" name="3 - Εικόνα" descr="http://www.arcadiaportal.gr/sites/default/files/field/image/afiervma_smyrni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arcadiaportal.gr/sites/default/files/styles/large/public/field/image/afiervma_smyrni_12.jpg?itok=MMDHc9s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3.bp.blogspot.com/-HFzxdgP1QvM/U63aUv0LKVI/AAAAAAAAnjA/jsSNxKr04A4/s1600/DSCF11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14422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://i.ytimg.com/vi/NzSPRMSgV20/hqdefaul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350762">
            <a:off x="369149" y="1298172"/>
            <a:ext cx="3516745" cy="24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www.arcadiaportal.gr/sites/default/files/field/image/p11302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10910">
            <a:off x="350680" y="1003216"/>
            <a:ext cx="4442431" cy="26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www.arcadia938.gr/images/articles/2016/3/16/aaaw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www.arcadiaportal.gr/sites/default/files/field/image/erasmus_pisa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43314"/>
            <a:ext cx="5500726" cy="298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ttp://4.bp.blogspot.com/-uuPwNzGZ4ck/Um6aDCGAUUI/AAAAAAAAGmY/to32FfJ0fY8/s1600/DSC_7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97490">
            <a:off x="400521" y="705715"/>
            <a:ext cx="4809659" cy="293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i.ytimg.com/vi/DnKJTZwED1c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99517"/>
            <a:ext cx="5246891" cy="28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i.ytimg.com/vi/XNHue6-ONIA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4677">
            <a:off x="4527960" y="1289747"/>
            <a:ext cx="4214842" cy="28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kalimera-arkadia.gr/media/k2/items/cache/af14edc68b674802b942c55e710102ca_X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4559">
            <a:off x="5500694" y="4572008"/>
            <a:ext cx="3408046" cy="19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cadikosbc.gr/sites/default/files/field/image/_2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625" r="18625"/>
          <a:stretch>
            <a:fillRect/>
          </a:stretch>
        </p:blipFill>
        <p:spPr bwMode="auto">
          <a:xfrm>
            <a:off x="4857752" y="1000108"/>
            <a:ext cx="3786214" cy="3000396"/>
          </a:xfrm>
          <a:prstGeom prst="rect">
            <a:avLst/>
          </a:prstGeom>
          <a:noFill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8429684" cy="571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1" cap="all" dirty="0" smtClean="0">
                <a:solidFill>
                  <a:schemeClr val="tx2">
                    <a:lumMod val="75000"/>
                  </a:schemeClr>
                </a:solidFill>
              </a:rPr>
              <a:t>The  Local BASKETBALL TEAM “ </a:t>
            </a:r>
            <a:r>
              <a:rPr lang="en-US" sz="2000" b="1" cap="all" dirty="0" err="1" smtClean="0">
                <a:solidFill>
                  <a:schemeClr val="tx2">
                    <a:lumMod val="75000"/>
                  </a:schemeClr>
                </a:solidFill>
              </a:rPr>
              <a:t>Arkadikos</a:t>
            </a:r>
            <a:r>
              <a:rPr lang="en-US" sz="2000" b="1" cap="all" dirty="0" smtClean="0">
                <a:solidFill>
                  <a:schemeClr val="tx2">
                    <a:lumMod val="75000"/>
                  </a:schemeClr>
                </a:solidFill>
              </a:rPr>
              <a:t>”  visited our school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6" name="Picture 4" descr="http://www.arcadikosbc.gr/sites/default/files/field/image/_4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4071934" cy="2571768"/>
          </a:xfrm>
          <a:prstGeom prst="rect">
            <a:avLst/>
          </a:prstGeom>
          <a:noFill/>
        </p:spPr>
      </p:pic>
      <p:pic>
        <p:nvPicPr>
          <p:cNvPr id="5" name="4 - Θέση εικόνας" descr="http://www.arcadikosbc.gr/sites/default/files/field/image/k_1.jpg"/>
          <p:cNvPicPr>
            <a:picLocks/>
          </p:cNvPicPr>
          <p:nvPr/>
        </p:nvPicPr>
        <p:blipFill>
          <a:blip r:embed="rId4"/>
          <a:srcRect l="16687" r="16687"/>
          <a:stretch>
            <a:fillRect/>
          </a:stretch>
        </p:blipFill>
        <p:spPr bwMode="auto">
          <a:xfrm>
            <a:off x="142844" y="1357298"/>
            <a:ext cx="4572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Σεπτέμβριος</a:t>
            </a:r>
            <a:endParaRPr lang="el-GR" sz="3200" b="1" dirty="0"/>
          </a:p>
        </p:txBody>
      </p:sp>
      <p:pic>
        <p:nvPicPr>
          <p:cNvPr id="3" name="2 - Εικόνα" descr="http://www.kalimera-arkadia.gr/images/agiasmos-mousiko-sxoleio/6%20Cop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4929222" cy="28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s://i.ytimg.com/vi/AxgKHnAUuwU/mq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50209">
            <a:off x="166483" y="866337"/>
            <a:ext cx="2928958" cy="185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3.bp.blogspot.com/-Ig_ibAnMYGw/VfKvX5yYbHI/AAAAAAAAVfg/ugZxJMwaZJk/s1600/DSCN14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3786214" cy="2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arcadiaportal.gr/sites/default/files/field/image/agiasmos_mousiko_2015_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8806">
            <a:off x="5787861" y="1243739"/>
            <a:ext cx="3026498" cy="19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kalimera-arkadia.gr/images/agiasmos-mousiko-sxoleio/8%20Copy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357694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usiko2-flyne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97432">
            <a:off x="1116948" y="426407"/>
            <a:ext cx="6148474" cy="40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www.flynews.gr/wp-content/uploads/2015/12/egkainia-mousiko-tripolis-flynews-640x5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77812">
            <a:off x="4313477" y="3456819"/>
            <a:ext cx="4589012" cy="31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www.flynews.gr/wp-content/uploads/2015/12/mousiko3-flynew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994494" cy="22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ευχαριστήρια εικόνα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435771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6000" y="785794"/>
            <a:ext cx="5357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Have you paid attention ?</a:t>
            </a:r>
          </a:p>
          <a:p>
            <a:pPr algn="ctr"/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NEW BUILDING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138642" cy="5275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143372" y="1785926"/>
            <a:ext cx="4714908" cy="4786346"/>
          </a:xfrm>
        </p:spPr>
        <p:txBody>
          <a:bodyPr>
            <a:normAutofit/>
          </a:bodyPr>
          <a:lstStyle/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bioclimatic building</a:t>
            </a:r>
          </a:p>
          <a:p>
            <a:pPr marL="0" indent="109538">
              <a:buNone/>
            </a:pPr>
            <a:endParaRPr lang="en-US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5.500 m</a:t>
            </a:r>
            <a:r>
              <a:rPr lang="en-US" strike="sngStrik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²</a:t>
            </a:r>
          </a:p>
          <a:p>
            <a:pPr marL="0" indent="109538">
              <a:buNone/>
            </a:pPr>
            <a:endParaRPr lang="en-US" sz="1000" strike="sngStrike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floor building</a:t>
            </a:r>
          </a:p>
          <a:p>
            <a:pPr marL="0" indent="109538">
              <a:buNone/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Stairs and elevator</a:t>
            </a:r>
          </a:p>
          <a:p>
            <a:pPr marL="0" indent="109538">
              <a:buNone/>
            </a:pPr>
            <a:endParaRPr lang="en-US" sz="10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classrooms</a:t>
            </a:r>
          </a:p>
          <a:p>
            <a:pPr marL="0" indent="109538">
              <a:buNone/>
            </a:pPr>
            <a:endParaRPr lang="en-US" sz="10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Auditorium for concerts</a:t>
            </a:r>
          </a:p>
          <a:p>
            <a:pPr marL="0" indent="109538">
              <a:buNone/>
            </a:pPr>
            <a:endParaRPr lang="el-GR" sz="10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Insulated building ( sound proof )</a:t>
            </a:r>
          </a:p>
          <a:p>
            <a:pPr marL="0" indent="109538">
              <a:buNone/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095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lab, Science lab, studio, library</a:t>
            </a:r>
          </a:p>
          <a:p>
            <a:pPr marL="0" indent="109538">
              <a:buNone/>
            </a:pP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2 - Εικόνα" descr="http://gym-mous-tripol.ark.sch.gr/img/scho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lakonikanea.gr/image.php?src=/assets/images/dnhost-3/notes-265s.jpg&amp;w=265&amp;h=1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857232"/>
            <a:ext cx="188118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Χωροταξία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- Εικόνα" descr="http://www.arcadiaportal.gr/sites/default/files/field/image/diokitiki_paradosi_moysikoy_15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27707">
            <a:off x="515167" y="570901"/>
            <a:ext cx="3565077" cy="19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arcadiaportal.gr/sites/default/files/field/image/diokitiki_paradosi_moysikoy_15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14884"/>
            <a:ext cx="3214710" cy="196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arcadiaportal.gr/sites/default/files/field/image/diokitiki_paradosi_moysikoy_15_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1423">
            <a:off x="5921920" y="2438555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ΑΙΘΡΙΟ ΣΧΟΛΕΙΟΥ 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5" y="571480"/>
            <a:ext cx="3429024" cy="1819483"/>
          </a:xfrm>
          <a:prstGeom prst="rect">
            <a:avLst/>
          </a:prstGeom>
        </p:spPr>
      </p:pic>
      <p:pic>
        <p:nvPicPr>
          <p:cNvPr id="11" name="10 - Εικόνα" descr="ΑΙΘΡΙΟ ΣΧΟΛΕΙΟΥ 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643446"/>
            <a:ext cx="3221403" cy="2044702"/>
          </a:xfrm>
          <a:prstGeom prst="rect">
            <a:avLst/>
          </a:prstGeom>
        </p:spPr>
      </p:pic>
      <p:pic>
        <p:nvPicPr>
          <p:cNvPr id="12" name="11 - Εικόνα" descr="ΑΙΘΡΙΟ ΣΧΟΛΕΙΟΥ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500307"/>
            <a:ext cx="464347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785927"/>
            <a:ext cx="8501089" cy="510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11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September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2016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First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day in this new building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baseline="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Public School </a:t>
            </a: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( Gymnasium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and Lyceum level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Same Curriculum as the general schools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(same books, way of teaching, grades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Entrance examination ( Music Talent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 has 3 grades (  3 grades gymnasium and 3 grades lyceum level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General and musical education co - exist </a:t>
            </a:r>
          </a:p>
          <a:p>
            <a:pPr marL="176213" indent="-176213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( The same school subjects and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studies in Classical Music, choir, musical instruments and Greek traditional music – Byzantine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76213" indent="-176213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6213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- Εικόνα" descr="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www.lakonikanea.gr/image.php?src=/assets/images/dnhost-3/notes-265s.jpg&amp;w=265&amp;h=1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56407">
            <a:off x="6114234" y="1973013"/>
            <a:ext cx="2204541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214546" y="171448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buNone/>
            </a:pPr>
            <a:endParaRPr lang="en-U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6213"/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6213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10" y="1857364"/>
            <a:ext cx="78581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You get marks from the first grade twice a year and you take an exam in June for the next grade</a:t>
            </a:r>
          </a:p>
          <a:p>
            <a:pPr marL="176213" indent="-176213">
              <a:buFont typeface="Arial" pitchFamily="34" charset="0"/>
              <a:buChar char="•"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You give concerts twice a year too !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students are obliged to get high marks if they want to follow their studies at music school next year.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Students at the lyceum level can apply for any University they are interested 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Their studies are certified at the general and the musical level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If a student fails at general education or at a musical lesson, then he / she must leave school and attend another general school in town.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el-GR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endParaRPr lang="el-GR" sz="12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642919"/>
            <a:ext cx="5429288" cy="635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Education </a:t>
            </a:r>
          </a:p>
          <a:p>
            <a:endParaRPr lang="el-GR" sz="20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Religious Education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 Greek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  Greek : Odyssey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Modern Greek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History, Sociology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Science, Chemistry, Biology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 or French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Education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Science</a:t>
            </a:r>
            <a:endParaRPr lang="el-GR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Arts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</a:p>
          <a:p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  <a:p>
            <a:endParaRPr lang="el-GR" b="1" dirty="0" smtClean="0"/>
          </a:p>
        </p:txBody>
      </p:sp>
      <p:sp>
        <p:nvSpPr>
          <p:cNvPr id="3074" name="AutoShape 2" descr="https://eranistis2.files.wordpress.com/2011/02/ceb5cebecf89cf86cf85cebbcebbceb1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https://eranistis2.files.wordpress.com/2011/02/ceb5cebecf89cf86cf85cebbcebbceb1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7 - Εικόνα" descr="http://thumbs.dreamstime.com/z/%CE%AD%CE%BD%CF%84%CF%81%CE%BF-%CE%B2%CE%B9%CE%B2-%CE%AF%CF%89%CE%BD-%CE%AD%CE%BD%CE%BD%CE%BF%CE%B9%CE%B1%CF%82-32018640.jpg"/>
          <p:cNvPicPr/>
          <p:nvPr/>
        </p:nvPicPr>
        <p:blipFill>
          <a:blip r:embed="rId2"/>
          <a:srcRect l="7047" t="7557" r="14071" b="6402"/>
          <a:stretch>
            <a:fillRect/>
          </a:stretch>
        </p:blipFill>
        <p:spPr bwMode="auto">
          <a:xfrm>
            <a:off x="4929190" y="2214554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1538" y="642918"/>
            <a:ext cx="72866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Musical Education</a:t>
            </a:r>
          </a:p>
          <a:p>
            <a:endParaRPr lang="en-US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Theory of musical scales – the tonic  system/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Solfege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Theory of Byzantine music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Harmony of Music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 of Music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Choir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Byzantine Choir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Orchestra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Piano lessons</a:t>
            </a:r>
          </a:p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Tampouras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lessons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instruments lessons</a:t>
            </a:r>
            <a:endParaRPr lang="el-GR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4071934" y="45496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6 - Εικόνα" descr="http://www.cityportal.gr/photos/23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47541">
            <a:off x="4416330" y="1864620"/>
            <a:ext cx="3540044" cy="217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142976" y="485776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Music is a heart’s soul and  a mind ’s wings” ,   Ancient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Platon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285992"/>
            <a:ext cx="814393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Classes with only 20 students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musical lessons are free of charge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 transportation from and to school by bus or even by taxi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84250" marR="0" lvl="0" indent="184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870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lunch to the students daily  due to 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  hours of operation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the students participate in concerts or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other cultural events getting the chance to practice everything they learn at school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Αποτέλεσμα εικόνας για λεωφορει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85992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alpha-omega.gr/images/05-shedu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6890">
            <a:off x="234103" y="2126487"/>
            <a:ext cx="2174936" cy="11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lakonikanea.gr/image.php?src=/assets/images/dnhost-3/notes-265s.jpg&amp;w=265&amp;h=16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21542">
            <a:off x="172007" y="4085405"/>
            <a:ext cx="1579573" cy="6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s://encrypted-tbn3.gstatic.com/images?q=tbn:ANd9GcQYyjLIB-9EsHDEjpjGMa6ZT0RiJGQH_Bx_MYxS7F1wG5LEJUAm8w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500702"/>
            <a:ext cx="1940259" cy="121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ACTIVITIES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Concerts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Erasmus+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Euroscuola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Choir Festivals 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Projects for the environment, Health, Society 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Educational visits at the museums, national libraries, Hellenic Parliament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Competitions for students in and out of school 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Sports Competitions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2400" b="1" dirty="0"/>
          </a:p>
        </p:txBody>
      </p:sp>
      <p:pic>
        <p:nvPicPr>
          <p:cNvPr id="3" name="2 - Εικόνα" descr="http://www.arcadiaportal.gr/sites/default/files/field/image/diokitiki_paradosi_moysikoy_15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www.lakonikanea.gr/image.php?src=/assets/images/dnhost-3/notes-265s.jpg&amp;w=265&amp;h=1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29907">
            <a:off x="478336" y="849239"/>
            <a:ext cx="2434923" cy="11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arcadiaportal.gr/sites/default/files/styles/large/public/field/image/afiervma_smyrni_12.jpg?itok=MMDHc9sZ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342</Words>
  <Application>Microsoft Office PowerPoint</Application>
  <PresentationFormat>Προβολή στην οθόνη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Αστικό</vt:lpstr>
      <vt:lpstr> “«I»dentity – «We»dentity :Living together in the 21st century Europe”</vt:lpstr>
      <vt:lpstr>THE NEW BUILDING</vt:lpstr>
      <vt:lpstr>Χωροταξία</vt:lpstr>
      <vt:lpstr>Διαφάνεια 4</vt:lpstr>
      <vt:lpstr>Διαφάνεια 5</vt:lpstr>
      <vt:lpstr>Διαφάνεια 6</vt:lpstr>
      <vt:lpstr>Διαφάνεια 7</vt:lpstr>
      <vt:lpstr>Διαφάνεια 8</vt:lpstr>
      <vt:lpstr>    ACTIVITIES  Concerts  Erasmus+  Euroscuola  Choir Festivals   Projects for the environment, Health, Society  Educational visits at the museums, national libraries, Hellenic Parliament  Competitions for students in and out of school  Sports Competitions      </vt:lpstr>
      <vt:lpstr>Στιγμιότυπα μαθητικ</vt:lpstr>
      <vt:lpstr>Διαφάνεια 11</vt:lpstr>
      <vt:lpstr>Διαφάνεια 12</vt:lpstr>
      <vt:lpstr>Διαφάνεια 13</vt:lpstr>
      <vt:lpstr>Σεπτέμβριος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81</cp:revision>
  <dcterms:created xsi:type="dcterms:W3CDTF">2016-04-17T08:38:54Z</dcterms:created>
  <dcterms:modified xsi:type="dcterms:W3CDTF">2019-02-27T21:22:03Z</dcterms:modified>
</cp:coreProperties>
</file>