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9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30269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dd819bb95_2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4dd819bb95_2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902373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dd819bb95_2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4dd819bb95_2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510060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dd819bb9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4dd819bb9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399166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dd819bb95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4dd819bb95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450243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dd819bb95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4dd819bb95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059394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dd819bb95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4dd819bb95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464070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dd819bb95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4dd819bb95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961285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dd819bb95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4dd819bb95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439787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dd819bb95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4dd819bb95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034391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dd819bb95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4dd819bb95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714064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dd819bb95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4dd819bb95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7932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dd819bb95_2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4dd819bb95_2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303136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dd819bb95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4dd819bb95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88720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dd819bb95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4dd819bb95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82797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dd819bb95_1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4dd819bb95_1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021834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4dd819bb95_13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4dd819bb95_13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5778035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4dd819bb95_13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4dd819bb95_13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6608677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4dd819bb95_13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4dd819bb95_13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8887261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4dd819bb95_13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4dd819bb95_13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796898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4dd819bb95_13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4dd819bb95_13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7916603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dd819bb95_13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4dd819bb95_13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3466078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dd819bb95_1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4dd819bb95_1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85043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dd819bb95_2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4dd819bb95_2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6242922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4dd819bb95_1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4dd819bb95_1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8768583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dd819bb95_18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4dd819bb95_18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1855845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4dd819bb95_18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4dd819bb95_18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9531523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4dd819bb95_18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4dd819bb95_18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4043671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4dd819bb95_18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4dd819bb95_18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6083002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4dd819bb95_18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4dd819bb95_18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892453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dd819bb95_2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4dd819bb95_2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030337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dd819bb95_2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4dd819bb95_2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412184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dd819bb95_22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4dd819bb95_2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734226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dd819bb95_2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4dd819bb95_2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4dd819bb95_22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08869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dd819bb95_22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4dd819bb95_2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637536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dd819bb95_2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4dd819bb95_2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99450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49110859"/>
      </p:ext>
    </p:extLst>
  </p:cSld>
  <p:clrMapOvr>
    <a:masterClrMapping/>
  </p:clrMapOvr>
  <p:transition spd="slow" advClick="0" advTm="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5687660"/>
      </p:ext>
    </p:extLst>
  </p:cSld>
  <p:clrMapOvr>
    <a:masterClrMapping/>
  </p:clrMapOvr>
  <p:transition spd="slow" advClick="0" advTm="9000"/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14706667"/>
      </p:ext>
    </p:extLst>
  </p:cSld>
  <p:clrMapOvr>
    <a:masterClrMapping/>
  </p:clrMapOvr>
  <p:transition spd="slow" advClick="0" advTm="9000"/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01692524"/>
      </p:ext>
    </p:extLst>
  </p:cSld>
  <p:clrMapOvr>
    <a:masterClrMapping/>
  </p:clrMapOvr>
  <p:transition spd="slow" advClick="0" advTm="9000"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081405102"/>
      </p:ext>
    </p:extLst>
  </p:cSld>
  <p:clrMapOvr>
    <a:masterClrMapping/>
  </p:clrMapOvr>
  <p:transition spd="slow" advClick="0" advTm="9000"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6975358"/>
      </p:ext>
    </p:extLst>
  </p:cSld>
  <p:clrMapOvr>
    <a:masterClrMapping/>
  </p:clrMapOvr>
  <p:transition spd="slow" advClick="0" advTm="9000"/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77988184"/>
      </p:ext>
    </p:extLst>
  </p:cSld>
  <p:clrMapOvr>
    <a:masterClrMapping/>
  </p:clrMapOvr>
  <p:transition spd="slow" advClick="0" advTm="9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91418765"/>
      </p:ext>
    </p:extLst>
  </p:cSld>
  <p:clrMapOvr>
    <a:masterClrMapping/>
  </p:clrMapOvr>
  <p:transition spd="slow" advClick="0" advTm="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16505404"/>
      </p:ext>
    </p:extLst>
  </p:cSld>
  <p:clrMapOvr>
    <a:masterClrMapping/>
  </p:clrMapOvr>
  <p:transition spd="slow" advClick="0" advTm="9000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63694031"/>
      </p:ext>
    </p:extLst>
  </p:cSld>
  <p:clrMapOvr>
    <a:masterClrMapping/>
  </p:clrMapOvr>
  <p:transition spd="slow" advClick="0" advTm="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18810028"/>
      </p:ext>
    </p:extLst>
  </p:cSld>
  <p:clrMapOvr>
    <a:masterClrMapping/>
  </p:clrMapOvr>
  <p:transition spd="slow" advClick="0" advTm="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17353882"/>
      </p:ext>
    </p:extLst>
  </p:cSld>
  <p:clrMapOvr>
    <a:masterClrMapping/>
  </p:clrMapOvr>
  <p:transition spd="slow" advClick="0" advTm="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44706991"/>
      </p:ext>
    </p:extLst>
  </p:cSld>
  <p:clrMapOvr>
    <a:masterClrMapping/>
  </p:clrMapOvr>
  <p:transition spd="slow" advClick="0" advTm="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15869991"/>
      </p:ext>
    </p:extLst>
  </p:cSld>
  <p:clrMapOvr>
    <a:masterClrMapping/>
  </p:clrMapOvr>
  <p:transition spd="slow" advClick="0" advTm="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64811493"/>
      </p:ext>
    </p:extLst>
  </p:cSld>
  <p:clrMapOvr>
    <a:masterClrMapping/>
  </p:clrMapOvr>
  <p:transition spd="slow" advClick="0" advTm="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59767169"/>
      </p:ext>
    </p:extLst>
  </p:cSld>
  <p:clrMapOvr>
    <a:masterClrMapping/>
  </p:clrMapOvr>
  <p:transition spd="slow" advClick="0" advTm="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6649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 advClick="0" advTm="9000"/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cs-CZ" sz="3959" dirty="0"/>
              <a:t>Czech Republic </a:t>
            </a:r>
            <a:br>
              <a:rPr lang="cs-CZ" sz="3959" dirty="0"/>
            </a:br>
            <a:r>
              <a:rPr lang="cs-CZ" sz="3959" dirty="0"/>
              <a:t>and </a:t>
            </a:r>
            <a:r>
              <a:rPr lang="cs-CZ" sz="3959" dirty="0" err="1"/>
              <a:t>South</a:t>
            </a:r>
            <a:r>
              <a:rPr lang="cs-CZ" sz="3959" dirty="0"/>
              <a:t> </a:t>
            </a:r>
            <a:r>
              <a:rPr lang="cs-CZ" sz="3959" dirty="0" smtClean="0"/>
              <a:t>Moravia,</a:t>
            </a:r>
            <a:br>
              <a:rPr lang="cs-CZ" sz="3959" dirty="0" smtClean="0"/>
            </a:br>
            <a:r>
              <a:rPr lang="cs-CZ" sz="3959" dirty="0" err="1" smtClean="0"/>
              <a:t>our</a:t>
            </a:r>
            <a:r>
              <a:rPr lang="cs-CZ" sz="3959" dirty="0" smtClean="0"/>
              <a:t> </a:t>
            </a:r>
            <a:r>
              <a:rPr lang="cs-CZ" sz="3959" dirty="0" err="1" smtClean="0"/>
              <a:t>school</a:t>
            </a:r>
            <a:r>
              <a:rPr lang="cs-CZ" sz="3959" dirty="0" smtClean="0"/>
              <a:t> and study </a:t>
            </a:r>
            <a:r>
              <a:rPr lang="cs-CZ" sz="3959" dirty="0" err="1" smtClean="0"/>
              <a:t>programmes</a:t>
            </a:r>
            <a:r>
              <a:rPr lang="cs-CZ" sz="3959" dirty="0"/>
              <a:t/>
            </a:r>
            <a:br>
              <a:rPr lang="cs-CZ" sz="3959" dirty="0"/>
            </a:br>
            <a:endParaRPr sz="3959"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130595" y="4787813"/>
            <a:ext cx="5826719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cs-CZ" dirty="0" smtClean="0"/>
              <a:t>Made by Czech </a:t>
            </a:r>
            <a:r>
              <a:rPr lang="cs-CZ" dirty="0" err="1" smtClean="0"/>
              <a:t>students</a:t>
            </a:r>
            <a:endParaRPr dirty="0"/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cs-CZ" sz="3959"/>
              <a:t>What about Politics? Are there any special ones?</a:t>
            </a:r>
            <a:endParaRPr sz="3959"/>
          </a:p>
        </p:txBody>
      </p:sp>
      <p:pic>
        <p:nvPicPr>
          <p:cNvPr id="165" name="Google Shape;165;p22" descr="C:\Users\kurka.jakub\Downloads\tomi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35593"/>
            <a:ext cx="3923928" cy="2476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 descr="C:\Users\kurka.jakub\Downloads\Ivan_Bartoš_Praha_201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4088" y="1779440"/>
            <a:ext cx="3528392" cy="293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 descr="C:\Users\kurka.jakub\Downloads\BK68bc0e_8021526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43808" y="3473624"/>
            <a:ext cx="3384376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/>
        </p:nvSpPr>
        <p:spPr>
          <a:xfrm>
            <a:off x="6588224" y="5157192"/>
            <a:ext cx="230425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cs-CZ" sz="8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</a:t>
            </a:r>
            <a:endParaRPr sz="8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ctrTitle"/>
          </p:nvPr>
        </p:nvSpPr>
        <p:spPr>
          <a:xfrm>
            <a:off x="2620369" y="1433847"/>
            <a:ext cx="2669317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4200"/>
              <a:buFont typeface="Trebuchet MS"/>
              <a:buNone/>
            </a:pPr>
            <a:r>
              <a:rPr lang="cs-CZ" u="sng" dirty="0"/>
              <a:t>BRNO</a:t>
            </a:r>
            <a:endParaRPr u="sng" dirty="0"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1"/>
          </p:nvPr>
        </p:nvSpPr>
        <p:spPr>
          <a:xfrm>
            <a:off x="4185307" y="3299025"/>
            <a:ext cx="1216224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606"/>
              <a:buNone/>
            </a:pPr>
            <a:r>
              <a:rPr lang="cs-CZ" b="1" dirty="0" err="1"/>
              <a:t>Our</a:t>
            </a:r>
            <a:r>
              <a:rPr lang="cs-CZ" b="1" dirty="0"/>
              <a:t> city</a:t>
            </a:r>
            <a:endParaRPr b="1" dirty="0"/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307975" y="160337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cs-CZ"/>
              <a:t>BRNO TRIVIA</a:t>
            </a:r>
            <a:endParaRPr/>
          </a:p>
        </p:txBody>
      </p:sp>
      <p:sp>
        <p:nvSpPr>
          <p:cNvPr id="188" name="Google Shape;188;p25" descr="VÃ½sledek obrÃ¡zku pro brno map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9" name="Google Shape;189;p25" descr="VÃ½sledek obrÃ¡zku pro brno mapa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0" name="Google Shape;190;p25" descr="VÃ½sledek obrÃ¡zku pro brno map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40768"/>
            <a:ext cx="5500051" cy="319794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5"/>
          <p:cNvSpPr txBox="1"/>
          <p:nvPr/>
        </p:nvSpPr>
        <p:spPr>
          <a:xfrm>
            <a:off x="5292080" y="1556792"/>
            <a:ext cx="2808312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have 380 000 inhabitants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Brno is placed in South Moravian region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area of Brno takes: 230,22 km²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pay with Czech crowns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1€ = 25,76Kč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idx="1"/>
          </p:nvPr>
        </p:nvSpPr>
        <p:spPr>
          <a:xfrm>
            <a:off x="467544" y="404664"/>
            <a:ext cx="8229600" cy="6264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98"/>
              <a:buNone/>
            </a:pPr>
            <a:r>
              <a:rPr lang="cs-CZ"/>
              <a:t>Astronomical clock</a:t>
            </a:r>
            <a:endParaRPr/>
          </a:p>
          <a:p>
            <a:pPr marL="274320" lvl="0" indent="-223329" algn="l" rtl="0">
              <a:spcBef>
                <a:spcPts val="600"/>
              </a:spcBef>
              <a:spcAft>
                <a:spcPts val="0"/>
              </a:spcAft>
              <a:buSzPts val="803"/>
              <a:buNone/>
            </a:pPr>
            <a:endParaRPr sz="110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168"/>
              <a:buChar char="•"/>
            </a:pPr>
            <a:r>
              <a:rPr lang="cs-CZ" sz="1600"/>
              <a:t>It cost around 12.000.000Kč = 470.000€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168"/>
              <a:buChar char="•"/>
            </a:pPr>
            <a:r>
              <a:rPr lang="cs-CZ" sz="1600"/>
              <a:t>Its placed on Náměstí Svobody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168"/>
              <a:buChar char="•"/>
            </a:pPr>
            <a:r>
              <a:rPr lang="cs-CZ" sz="1600"/>
              <a:t>Every day at 11:00 it releases a glass marble</a:t>
            </a:r>
            <a:endParaRPr sz="1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898"/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898"/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898"/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898"/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898"/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803"/>
              <a:buNone/>
            </a:pPr>
            <a:endParaRPr sz="11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803"/>
              <a:buNone/>
            </a:pPr>
            <a:endParaRPr sz="11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803"/>
              <a:buNone/>
            </a:pPr>
            <a:endParaRPr sz="1100"/>
          </a:p>
        </p:txBody>
      </p:sp>
      <p:pic>
        <p:nvPicPr>
          <p:cNvPr id="197" name="Google Shape;197;p26" descr="VÃ½sledek obrÃ¡zku pro brno orloj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707" y="2420888"/>
            <a:ext cx="6910165" cy="38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cs-CZ"/>
              <a:t>CASTLE AND FORT ŠPILBERK</a:t>
            </a:r>
            <a:endParaRPr/>
          </a:p>
        </p:txBody>
      </p:sp>
      <p:pic>
        <p:nvPicPr>
          <p:cNvPr id="203" name="Google Shape;203;p27" descr="VÃ½sledek obrÃ¡zku pro brno Å¡pilbe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80" y="4293096"/>
            <a:ext cx="7944302" cy="247445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7"/>
          <p:cNvSpPr txBox="1"/>
          <p:nvPr/>
        </p:nvSpPr>
        <p:spPr>
          <a:xfrm>
            <a:off x="311661" y="2307419"/>
            <a:ext cx="740854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It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was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built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 13th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century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It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was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used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as a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prison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Now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it’s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only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tourist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attraction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cs-CZ"/>
              <a:t>AZ TOWER</a:t>
            </a:r>
            <a:endParaRPr/>
          </a:p>
        </p:txBody>
      </p:sp>
      <p:pic>
        <p:nvPicPr>
          <p:cNvPr id="210" name="Google Shape;210;p28" descr="SouvisejÃ­cÃ­ obrÃ¡ze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7626" y="89248"/>
            <a:ext cx="4434746" cy="665212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8"/>
          <p:cNvSpPr txBox="1"/>
          <p:nvPr/>
        </p:nvSpPr>
        <p:spPr>
          <a:xfrm>
            <a:off x="251520" y="1700808"/>
            <a:ext cx="295232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Tallest building in Brno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111 m/364 ft tall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It is used as office and residential spaces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cs-CZ"/>
              <a:t>PETROV</a:t>
            </a:r>
            <a:endParaRPr/>
          </a:p>
        </p:txBody>
      </p:sp>
      <p:pic>
        <p:nvPicPr>
          <p:cNvPr id="217" name="Google Shape;217;p29" descr="VÃ½sledek obrÃ¡zku pro petrov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1840" y="116632"/>
            <a:ext cx="5820138" cy="436510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9"/>
          <p:cNvSpPr txBox="1"/>
          <p:nvPr/>
        </p:nvSpPr>
        <p:spPr>
          <a:xfrm>
            <a:off x="759120" y="4741741"/>
            <a:ext cx="302433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centre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of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Brno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It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on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one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side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of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</a:t>
            </a:r>
            <a:r>
              <a:rPr lang="cs-CZ" sz="18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zech </a:t>
            </a:r>
            <a:r>
              <a:rPr lang="cs-CZ" sz="1800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crown</a:t>
            </a:r>
            <a:r>
              <a:rPr lang="cs-CZ" sz="18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coin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It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was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build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 12th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century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cs-CZ"/>
              <a:t>VILLA TUGENDHAT</a:t>
            </a:r>
            <a:endParaRPr/>
          </a:p>
        </p:txBody>
      </p:sp>
      <p:pic>
        <p:nvPicPr>
          <p:cNvPr id="224" name="Google Shape;224;p30" descr="SouvisejÃ­cÃ­ obrÃ¡ze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3928" y="1988840"/>
            <a:ext cx="4896544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0"/>
          <p:cNvSpPr txBox="1"/>
          <p:nvPr/>
        </p:nvSpPr>
        <p:spPr>
          <a:xfrm>
            <a:off x="380882" y="2521927"/>
            <a:ext cx="3384376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It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was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build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summer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1929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It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took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14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months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to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build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It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one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of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most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known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villa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It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not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available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to </a:t>
            </a:r>
            <a:r>
              <a:rPr lang="cs-CZ" sz="1800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buy</a:t>
            </a:r>
            <a:r>
              <a:rPr lang="cs-CZ" sz="18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 on UNESCO list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>
            <a:spLocks noGrp="1"/>
          </p:cNvSpPr>
          <p:nvPr>
            <p:ph type="title"/>
          </p:nvPr>
        </p:nvSpPr>
        <p:spPr>
          <a:xfrm>
            <a:off x="460375" y="465137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cs-CZ"/>
              <a:t>HC KOMETA BRNO</a:t>
            </a:r>
            <a:endParaRPr/>
          </a:p>
        </p:txBody>
      </p:sp>
      <p:sp>
        <p:nvSpPr>
          <p:cNvPr id="231" name="Google Shape;231;p31" descr="VÃ½sledek obrÃ¡zku pro kometa brno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2" name="Google Shape;232;p31" descr="VÃ½sledek obrÃ¡zku pro kometa brno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3" name="Google Shape;233;p31" descr="VÃ½sledek obrÃ¡zku pro kometa brno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4" name="Google Shape;234;p31" descr="VÃ½sledek obrÃ¡zku pro kometa brno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5" name="Google Shape;235;p31" descr="SouvisejÃ­cÃ­ obrÃ¡ze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5896" y="-6409"/>
            <a:ext cx="5238750" cy="52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1"/>
          <p:cNvSpPr txBox="1"/>
          <p:nvPr/>
        </p:nvSpPr>
        <p:spPr>
          <a:xfrm>
            <a:off x="307975" y="1844824"/>
            <a:ext cx="3543945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Profesional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hockey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team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of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Brno – </a:t>
            </a:r>
            <a:r>
              <a:rPr lang="cs-CZ" sz="1800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People</a:t>
            </a:r>
            <a:r>
              <a:rPr lang="cs-CZ" sz="18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are proud </a:t>
            </a:r>
            <a:r>
              <a:rPr lang="cs-CZ" sz="1800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of</a:t>
            </a:r>
            <a:r>
              <a:rPr lang="cs-CZ" sz="18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it</a:t>
            </a:r>
            <a:r>
              <a:rPr lang="cs-CZ" sz="18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!!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Most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successful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hockey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team in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Czech Republic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They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have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won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2 Czech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championships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 a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row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98970"/>
            <a:ext cx="4984406" cy="2384515"/>
          </a:xfrm>
          <a:prstGeom prst="rect">
            <a:avLst/>
          </a:prstGeom>
        </p:spPr>
      </p:pic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5397" y="322100"/>
            <a:ext cx="6347714" cy="1320800"/>
          </a:xfrm>
        </p:spPr>
        <p:txBody>
          <a:bodyPr/>
          <a:lstStyle/>
          <a:p>
            <a:r>
              <a:rPr lang="cs-CZ" dirty="0" smtClean="0"/>
              <a:t>Brno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students</a:t>
            </a:r>
            <a:r>
              <a:rPr lang="cs-CZ" dirty="0" smtClean="0"/>
              <a:t> city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5397" y="1056633"/>
            <a:ext cx="5785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Brno has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around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 70 000 university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students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every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year</a:t>
            </a:r>
            <a:endParaRPr lang="cs-CZ" sz="1800" dirty="0">
              <a:solidFill>
                <a:schemeClr val="dk1"/>
              </a:solidFill>
              <a:latin typeface="Trebuchet MS"/>
              <a:ea typeface="Trebuchet MS"/>
              <a:cs typeface="Trebuchet MS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771" y="3063106"/>
            <a:ext cx="5275236" cy="367288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65" y="2125562"/>
            <a:ext cx="3658582" cy="206100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339" y="1519479"/>
            <a:ext cx="4147384" cy="28772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870835"/>
      </p:ext>
    </p:extLst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Where is South Moravia?</a:t>
            </a:r>
            <a:endParaRPr/>
          </a:p>
        </p:txBody>
      </p:sp>
      <p:pic>
        <p:nvPicPr>
          <p:cNvPr id="95" name="Google Shape;95;p14" descr="C:\Users\kurka.jakub\Downloads\mapa_7.gif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609600" y="2274005"/>
            <a:ext cx="6348413" cy="365460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4716016" y="5949280"/>
            <a:ext cx="30243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 here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" name="Google Shape;97;p14"/>
          <p:cNvCxnSpPr/>
          <p:nvPr/>
        </p:nvCxnSpPr>
        <p:spPr>
          <a:xfrm rot="10800000" flipH="1">
            <a:off x="5292080" y="5445224"/>
            <a:ext cx="288032" cy="504056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cs-CZ"/>
              <a:t>CLUBS</a:t>
            </a:r>
            <a:endParaRPr/>
          </a:p>
        </p:txBody>
      </p:sp>
      <p:sp>
        <p:nvSpPr>
          <p:cNvPr id="242" name="Google Shape;242;p32"/>
          <p:cNvSpPr txBox="1"/>
          <p:nvPr/>
        </p:nvSpPr>
        <p:spPr>
          <a:xfrm>
            <a:off x="755576" y="2204864"/>
            <a:ext cx="2376264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Young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people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like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to visit these </a:t>
            </a: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clubs</a:t>
            </a: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Watt Club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Tabarin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Caribic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Sono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Mandarin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3" name="Google Shape;243;p32" descr="C:\Users\kricka.jakub\Downloads\stažený soubo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5713" y="750627"/>
            <a:ext cx="2971053" cy="163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2" descr="C:\Users\kricka.jakub\Downloads\stažený soubor 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1121" y="2676525"/>
            <a:ext cx="3028950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2" descr="C:\Users\kricka.jakub\Downloads\Sono_Centrum_Brno_zmensene_panoram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7600" y="3017520"/>
            <a:ext cx="182880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2" descr="C:\Users\kricka.jakub\Downloads\Sono_Centrum_Brno_zmensene_panorama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31121" y="4437111"/>
            <a:ext cx="3015646" cy="158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/>
              <a:t>OUR SCHOOL</a:t>
            </a:r>
            <a:endParaRPr b="1"/>
          </a:p>
        </p:txBody>
      </p:sp>
      <p:sp>
        <p:nvSpPr>
          <p:cNvPr id="252" name="Google Shape;252;p3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cs-CZ"/>
              <a:t>SSP Purkyňova</a:t>
            </a:r>
            <a:endParaRPr/>
          </a:p>
        </p:txBody>
      </p:sp>
      <p:pic>
        <p:nvPicPr>
          <p:cNvPr id="253" name="Google Shape;253;p33" descr="C:\Users\dombai.david.SSP\Desktop\1200px-SPŠeIT_Purkyňov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003" y="1484784"/>
            <a:ext cx="7304405" cy="410872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3"/>
          <p:cNvSpPr txBox="1"/>
          <p:nvPr/>
        </p:nvSpPr>
        <p:spPr>
          <a:xfrm>
            <a:off x="683568" y="53879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SSP Purkyňova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608" y="287525"/>
            <a:ext cx="136207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The past of our school</a:t>
            </a:r>
            <a:endParaRPr/>
          </a:p>
        </p:txBody>
      </p:sp>
      <p:sp>
        <p:nvSpPr>
          <p:cNvPr id="261" name="Google Shape;261;p34"/>
          <p:cNvSpPr txBox="1">
            <a:spLocks noGrp="1"/>
          </p:cNvSpPr>
          <p:nvPr>
            <p:ph idx="1"/>
          </p:nvPr>
        </p:nvSpPr>
        <p:spPr>
          <a:xfrm>
            <a:off x="290123" y="256906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 err="1">
                <a:solidFill>
                  <a:schemeClr val="tx1"/>
                </a:solidFill>
              </a:rPr>
              <a:t>The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history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of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our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school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goes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back</a:t>
            </a:r>
            <a:r>
              <a:rPr lang="cs-CZ" sz="2400" dirty="0">
                <a:solidFill>
                  <a:schemeClr val="tx1"/>
                </a:solidFill>
              </a:rPr>
              <a:t> to 1949 </a:t>
            </a:r>
            <a:r>
              <a:rPr lang="cs-CZ" sz="2400" dirty="0" err="1">
                <a:solidFill>
                  <a:schemeClr val="tx1"/>
                </a:solidFill>
              </a:rPr>
              <a:t>when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it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was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created</a:t>
            </a:r>
            <a:r>
              <a:rPr lang="cs-CZ" sz="2400" dirty="0">
                <a:solidFill>
                  <a:schemeClr val="tx1"/>
                </a:solidFill>
              </a:rPr>
              <a:t> as a </a:t>
            </a:r>
            <a:r>
              <a:rPr lang="cs-CZ" sz="2400" dirty="0" err="1">
                <a:solidFill>
                  <a:schemeClr val="tx1"/>
                </a:solidFill>
              </a:rPr>
              <a:t>school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for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apprentices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for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the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company</a:t>
            </a:r>
            <a:r>
              <a:rPr lang="cs-CZ" sz="2400" dirty="0">
                <a:solidFill>
                  <a:schemeClr val="tx1"/>
                </a:solidFill>
              </a:rPr>
              <a:t> Tesla Brno.</a:t>
            </a:r>
            <a:endParaRPr sz="2400" dirty="0"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 err="1">
                <a:solidFill>
                  <a:schemeClr val="tx1"/>
                </a:solidFill>
              </a:rPr>
              <a:t>The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current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building</a:t>
            </a:r>
            <a:r>
              <a:rPr lang="cs-CZ" sz="2400" dirty="0">
                <a:solidFill>
                  <a:schemeClr val="tx1"/>
                </a:solidFill>
              </a:rPr>
              <a:t> in </a:t>
            </a:r>
            <a:r>
              <a:rPr lang="cs-CZ" sz="2400" dirty="0" err="1">
                <a:solidFill>
                  <a:schemeClr val="tx1"/>
                </a:solidFill>
              </a:rPr>
              <a:t>the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first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picture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was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built</a:t>
            </a:r>
            <a:r>
              <a:rPr lang="cs-CZ" sz="2400" dirty="0" smtClean="0">
                <a:solidFill>
                  <a:schemeClr val="tx1"/>
                </a:solidFill>
              </a:rPr>
              <a:t> in 1984 </a:t>
            </a:r>
            <a:r>
              <a:rPr lang="cs-CZ" sz="2400" dirty="0">
                <a:solidFill>
                  <a:schemeClr val="tx1"/>
                </a:solidFill>
              </a:rPr>
              <a:t>. And </a:t>
            </a:r>
            <a:r>
              <a:rPr lang="cs-CZ" sz="2400" dirty="0" err="1">
                <a:solidFill>
                  <a:schemeClr val="tx1"/>
                </a:solidFill>
              </a:rPr>
              <a:t>it</a:t>
            </a:r>
            <a:r>
              <a:rPr lang="cs-CZ" sz="2400" dirty="0">
                <a:solidFill>
                  <a:schemeClr val="tx1"/>
                </a:solidFill>
              </a:rPr>
              <a:t> has </a:t>
            </a:r>
            <a:r>
              <a:rPr lang="cs-CZ" sz="2400" dirty="0" err="1">
                <a:solidFill>
                  <a:schemeClr val="tx1"/>
                </a:solidFill>
              </a:rPr>
              <a:t>been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the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main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building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ever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since</a:t>
            </a:r>
            <a:r>
              <a:rPr lang="cs-CZ" sz="2400" dirty="0" smtClean="0">
                <a:solidFill>
                  <a:schemeClr val="tx1"/>
                </a:solidFill>
              </a:rPr>
              <a:t>.</a:t>
            </a: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sz="2400" dirty="0"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In 2013 </a:t>
            </a:r>
            <a:r>
              <a:rPr lang="cs-CZ" sz="2400" dirty="0" err="1">
                <a:solidFill>
                  <a:schemeClr val="tx1"/>
                </a:solidFill>
              </a:rPr>
              <a:t>we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merged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with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another</a:t>
            </a:r>
            <a:r>
              <a:rPr lang="cs-CZ" sz="2400" dirty="0" smtClean="0">
                <a:solidFill>
                  <a:schemeClr val="tx1"/>
                </a:solidFill>
              </a:rPr>
              <a:t> big </a:t>
            </a:r>
            <a:r>
              <a:rPr lang="cs-CZ" sz="2400" dirty="0" err="1">
                <a:solidFill>
                  <a:schemeClr val="tx1"/>
                </a:solidFill>
              </a:rPr>
              <a:t>technical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school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 txBox="1">
            <a:spLocks noGrp="1"/>
          </p:cNvSpPr>
          <p:nvPr>
            <p:ph type="title"/>
          </p:nvPr>
        </p:nvSpPr>
        <p:spPr>
          <a:xfrm>
            <a:off x="609599" y="145576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times</a:t>
            </a:r>
            <a:endParaRPr dirty="0"/>
          </a:p>
        </p:txBody>
      </p:sp>
      <p:sp>
        <p:nvSpPr>
          <p:cNvPr id="267" name="Google Shape;267;p35"/>
          <p:cNvSpPr txBox="1">
            <a:spLocks noGrp="1"/>
          </p:cNvSpPr>
          <p:nvPr>
            <p:ph idx="1"/>
          </p:nvPr>
        </p:nvSpPr>
        <p:spPr>
          <a:xfrm>
            <a:off x="609599" y="1655623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960"/>
              <a:buNone/>
            </a:pPr>
            <a:r>
              <a:rPr lang="cs-CZ" sz="2800" dirty="0" err="1" smtClean="0"/>
              <a:t>Our</a:t>
            </a:r>
            <a:r>
              <a:rPr lang="cs-CZ" sz="2800" dirty="0" smtClean="0"/>
              <a:t> </a:t>
            </a:r>
            <a:r>
              <a:rPr lang="cs-CZ" sz="2800" dirty="0" err="1"/>
              <a:t>school</a:t>
            </a:r>
            <a:r>
              <a:rPr lang="cs-CZ" sz="2800" dirty="0"/>
              <a:t> has </a:t>
            </a:r>
            <a:r>
              <a:rPr lang="cs-CZ" sz="2800" dirty="0" err="1"/>
              <a:t>over</a:t>
            </a:r>
            <a:r>
              <a:rPr lang="cs-CZ" sz="2800" dirty="0"/>
              <a:t> 1300 </a:t>
            </a:r>
            <a:r>
              <a:rPr lang="cs-CZ" sz="2400" dirty="0" err="1"/>
              <a:t>students</a:t>
            </a:r>
            <a:endParaRPr sz="2400" dirty="0"/>
          </a:p>
          <a:p>
            <a:pPr marL="0" indent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r>
              <a:rPr lang="cs-CZ" sz="2800" dirty="0" err="1"/>
              <a:t>We</a:t>
            </a:r>
            <a:r>
              <a:rPr lang="cs-CZ" sz="2800" dirty="0"/>
              <a:t> </a:t>
            </a:r>
            <a:r>
              <a:rPr lang="cs-CZ" sz="2800" dirty="0" err="1"/>
              <a:t>have</a:t>
            </a:r>
            <a:r>
              <a:rPr lang="cs-CZ" sz="2800" dirty="0"/>
              <a:t> many study </a:t>
            </a:r>
            <a:r>
              <a:rPr lang="cs-CZ" sz="2800" dirty="0" err="1"/>
              <a:t>progammes</a:t>
            </a:r>
            <a:r>
              <a:rPr lang="cs-CZ" sz="2800" dirty="0"/>
              <a:t> </a:t>
            </a:r>
            <a:r>
              <a:rPr lang="cs-CZ" sz="2800" dirty="0" err="1"/>
              <a:t>ranging</a:t>
            </a:r>
            <a:r>
              <a:rPr lang="cs-CZ" sz="2800" dirty="0"/>
              <a:t> </a:t>
            </a:r>
            <a:r>
              <a:rPr lang="cs-CZ" sz="2800" dirty="0" err="1"/>
              <a:t>from</a:t>
            </a:r>
            <a:r>
              <a:rPr lang="cs-CZ" sz="2800" dirty="0"/>
              <a:t> IT to </a:t>
            </a:r>
            <a:r>
              <a:rPr lang="cs-CZ" sz="2800" dirty="0" err="1"/>
              <a:t>economics</a:t>
            </a:r>
            <a:r>
              <a:rPr lang="cs-CZ" sz="2800" dirty="0"/>
              <a:t>, </a:t>
            </a:r>
            <a:r>
              <a:rPr lang="cs-CZ" sz="2800" dirty="0" err="1"/>
              <a:t>those</a:t>
            </a:r>
            <a:r>
              <a:rPr lang="cs-CZ" sz="2800" dirty="0"/>
              <a:t> </a:t>
            </a:r>
            <a:r>
              <a:rPr lang="cs-CZ" sz="2800" dirty="0" err="1"/>
              <a:t>two</a:t>
            </a:r>
            <a:r>
              <a:rPr lang="cs-CZ" sz="2800" dirty="0"/>
              <a:t> </a:t>
            </a:r>
            <a:r>
              <a:rPr lang="cs-CZ" sz="2800" dirty="0" err="1"/>
              <a:t>being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main</a:t>
            </a:r>
            <a:r>
              <a:rPr lang="cs-CZ" sz="2800" dirty="0"/>
              <a:t> </a:t>
            </a:r>
            <a:r>
              <a:rPr lang="cs-CZ" sz="2800" dirty="0" err="1"/>
              <a:t>programmes</a:t>
            </a:r>
            <a:r>
              <a:rPr lang="cs-CZ" sz="2800" dirty="0"/>
              <a:t>.</a:t>
            </a:r>
            <a:endParaRPr sz="2800" dirty="0"/>
          </a:p>
          <a:p>
            <a:pPr marL="0" indent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r>
              <a:rPr lang="cs-CZ" sz="2800" dirty="0" err="1"/>
              <a:t>For</a:t>
            </a:r>
            <a:r>
              <a:rPr lang="cs-CZ" sz="2800" dirty="0"/>
              <a:t> IT </a:t>
            </a:r>
            <a:r>
              <a:rPr lang="cs-CZ" sz="2800" dirty="0" err="1"/>
              <a:t>we</a:t>
            </a:r>
            <a:r>
              <a:rPr lang="cs-CZ" sz="2800" dirty="0"/>
              <a:t> </a:t>
            </a:r>
            <a:r>
              <a:rPr lang="cs-CZ" sz="2800" dirty="0" err="1"/>
              <a:t>have</a:t>
            </a:r>
            <a:r>
              <a:rPr lang="cs-CZ" sz="2800" dirty="0"/>
              <a:t> </a:t>
            </a:r>
            <a:r>
              <a:rPr lang="cs-CZ" sz="2800" dirty="0" err="1"/>
              <a:t>four</a:t>
            </a:r>
            <a:r>
              <a:rPr lang="cs-CZ" sz="2800" dirty="0"/>
              <a:t> </a:t>
            </a:r>
            <a:r>
              <a:rPr lang="cs-CZ" sz="2800" dirty="0" err="1"/>
              <a:t>main</a:t>
            </a:r>
            <a:r>
              <a:rPr lang="cs-CZ" sz="2800" dirty="0"/>
              <a:t> </a:t>
            </a:r>
            <a:r>
              <a:rPr lang="cs-CZ" sz="2800" dirty="0" err="1"/>
              <a:t>specializations</a:t>
            </a:r>
            <a:r>
              <a:rPr lang="cs-CZ" sz="2800" dirty="0"/>
              <a:t>:</a:t>
            </a:r>
            <a:endParaRPr sz="2800" dirty="0"/>
          </a:p>
          <a:p>
            <a:pPr marL="0" indent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r>
              <a:rPr lang="cs-CZ" sz="2800" dirty="0"/>
              <a:t>	- 	</a:t>
            </a:r>
            <a:r>
              <a:rPr lang="cs-CZ" sz="2800" dirty="0" err="1"/>
              <a:t>Programming</a:t>
            </a:r>
            <a:endParaRPr sz="2800" dirty="0"/>
          </a:p>
          <a:p>
            <a:pPr marL="0" indent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r>
              <a:rPr lang="cs-CZ" sz="2800" dirty="0"/>
              <a:t>	-	</a:t>
            </a:r>
            <a:r>
              <a:rPr lang="cs-CZ" sz="2800" dirty="0" err="1"/>
              <a:t>Graphics</a:t>
            </a:r>
            <a:r>
              <a:rPr lang="cs-CZ" sz="2800" dirty="0"/>
              <a:t> and Web design</a:t>
            </a:r>
            <a:endParaRPr sz="2800" dirty="0"/>
          </a:p>
          <a:p>
            <a:pPr marL="0" indent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r>
              <a:rPr lang="cs-CZ" sz="2800" dirty="0"/>
              <a:t>	-	</a:t>
            </a:r>
            <a:r>
              <a:rPr lang="cs-CZ" sz="2800" dirty="0" err="1"/>
              <a:t>Automation</a:t>
            </a:r>
            <a:endParaRPr sz="2800" dirty="0"/>
          </a:p>
          <a:p>
            <a:pPr marL="0" indent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r>
              <a:rPr lang="cs-CZ" sz="2800" dirty="0"/>
              <a:t>	-	</a:t>
            </a:r>
            <a:r>
              <a:rPr lang="cs-CZ" sz="2800" dirty="0" err="1"/>
              <a:t>Networking</a:t>
            </a:r>
            <a:endParaRPr sz="2800" dirty="0"/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>
            <a:spLocks noGrp="1"/>
          </p:cNvSpPr>
          <p:nvPr>
            <p:ph type="title"/>
          </p:nvPr>
        </p:nvSpPr>
        <p:spPr>
          <a:xfrm>
            <a:off x="611560" y="-2434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How our school looks inside</a:t>
            </a:r>
            <a:endParaRPr/>
          </a:p>
        </p:txBody>
      </p:sp>
      <p:sp>
        <p:nvSpPr>
          <p:cNvPr id="273" name="Google Shape;273;p3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74" name="Google Shape;274;p36" descr="H:\erasmus\49312074_528920274279874_8310593058689253376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859" y="647907"/>
            <a:ext cx="7836581" cy="580542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6"/>
          <p:cNvSpPr txBox="1"/>
          <p:nvPr/>
        </p:nvSpPr>
        <p:spPr>
          <a:xfrm>
            <a:off x="2195736" y="537321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cs-CZ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Main entrance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7"/>
          <p:cNvSpPr txBox="1">
            <a:spLocks noGrp="1"/>
          </p:cNvSpPr>
          <p:nvPr>
            <p:ph type="title"/>
          </p:nvPr>
        </p:nvSpPr>
        <p:spPr>
          <a:xfrm>
            <a:off x="2051720" y="5301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cs-CZ" b="1">
                <a:solidFill>
                  <a:schemeClr val="lt1"/>
                </a:solidFill>
              </a:rPr>
              <a:t>Hallway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80" name="Google Shape;280;p3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81" name="Google Shape;281;p37" descr="H:\erasmus\49855679_749414878757639_5322485818672021504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476672"/>
            <a:ext cx="7942262" cy="5956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88" name="Google Shape;288;p3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89" name="Google Shape;289;p38" descr="H:\erasmus\50026210_380192002525813_6128783791541452800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064" y="476672"/>
            <a:ext cx="8100392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8"/>
          <p:cNvSpPr txBox="1"/>
          <p:nvPr/>
        </p:nvSpPr>
        <p:spPr>
          <a:xfrm>
            <a:off x="2123728" y="537321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cs-CZ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Language class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96" name="Google Shape;296;p3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97" name="Google Shape;297;p39" descr="H:\erasmus\49723855_743810469311184_2914675320869093376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422666"/>
            <a:ext cx="8136904" cy="595866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9"/>
          <p:cNvSpPr txBox="1"/>
          <p:nvPr/>
        </p:nvSpPr>
        <p:spPr>
          <a:xfrm>
            <a:off x="2247056" y="531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cs-CZ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class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04" name="Google Shape;304;p4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05" name="Google Shape;305;p40" descr="H:\erasmus\49206756_375923413180978_2003313106385633280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404664"/>
            <a:ext cx="8034089" cy="6025567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0"/>
          <p:cNvSpPr txBox="1"/>
          <p:nvPr/>
        </p:nvSpPr>
        <p:spPr>
          <a:xfrm>
            <a:off x="2247056" y="531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cs-CZ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Lobby area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12" name="Google Shape;312;p4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13" name="Google Shape;313;p41" descr="H:\erasmus\49564165_535035856978161_48684845869563904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368660"/>
            <a:ext cx="8208912" cy="6156684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1"/>
          <p:cNvSpPr txBox="1"/>
          <p:nvPr/>
        </p:nvSpPr>
        <p:spPr>
          <a:xfrm>
            <a:off x="1763688" y="47971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cs-CZ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 unofficial mascot 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1"/>
          <p:cNvSpPr txBox="1"/>
          <p:nvPr/>
        </p:nvSpPr>
        <p:spPr>
          <a:xfrm>
            <a:off x="2679104" y="54452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cs-CZ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Rubber ducks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South Moravia facts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Low unemployment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Capital Brno – multicultural city of students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Lots of Wineyards around Pálava hills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Really big Lake Mušov [Mushov]</a:t>
            </a:r>
            <a:endParaRPr/>
          </a:p>
        </p:txBody>
      </p:sp>
      <p:pic>
        <p:nvPicPr>
          <p:cNvPr id="104" name="Google Shape;104;p15" descr="C:\Users\kurka.jakub\Downloads\palava-ze-stolove-hory-1088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8" y="4653136"/>
            <a:ext cx="4671495" cy="2100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 descr="C:\Users\kurka.jakub\Downloads\2780722_kostel-nove-mlyny-musov-v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1876" y="4509120"/>
            <a:ext cx="5062124" cy="224425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5758105" y="3985900"/>
            <a:ext cx="29410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Mušov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179512" y="4221088"/>
            <a:ext cx="32403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Pálava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21" name="Google Shape;321;p4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22" name="Google Shape;322;p42" descr="H:\erasmus\49257761_489895728083921_2675922727449133056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260649"/>
            <a:ext cx="8424936" cy="631870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2"/>
          <p:cNvSpPr txBox="1"/>
          <p:nvPr/>
        </p:nvSpPr>
        <p:spPr>
          <a:xfrm>
            <a:off x="878904" y="552636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cs-CZ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Most </a:t>
            </a:r>
            <a:r>
              <a:rPr lang="cs-CZ" sz="4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r>
              <a:rPr lang="cs-CZ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cs-CZ" sz="4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</a:t>
            </a:r>
            <a:r>
              <a:rPr lang="cs-CZ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44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cafeteria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3" descr="VÃ½sledek obrÃ¡zku pro sspb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12" y="2636911"/>
            <a:ext cx="5285317" cy="297299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3"/>
          <p:cNvSpPr txBox="1">
            <a:spLocks noGrp="1"/>
          </p:cNvSpPr>
          <p:nvPr>
            <p:ph type="ctrTitle"/>
          </p:nvPr>
        </p:nvSpPr>
        <p:spPr>
          <a:xfrm>
            <a:off x="685800" y="764704"/>
            <a:ext cx="7772400" cy="172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cs-CZ" sz="3959"/>
              <a:t>Study programmes in our school</a:t>
            </a:r>
            <a:br>
              <a:rPr lang="cs-CZ" sz="3959"/>
            </a:br>
            <a:r>
              <a:rPr lang="cs-CZ" sz="3959"/>
              <a:t/>
            </a:r>
            <a:br>
              <a:rPr lang="cs-CZ" sz="3959"/>
            </a:br>
            <a:endParaRPr sz="3959"/>
          </a:p>
        </p:txBody>
      </p:sp>
      <p:sp>
        <p:nvSpPr>
          <p:cNvPr id="330" name="Google Shape;330;p43"/>
          <p:cNvSpPr txBox="1">
            <a:spLocks noGrp="1"/>
          </p:cNvSpPr>
          <p:nvPr>
            <p:ph type="subTitle" idx="1"/>
          </p:nvPr>
        </p:nvSpPr>
        <p:spPr>
          <a:xfrm>
            <a:off x="1403648" y="126876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>
                <a:solidFill>
                  <a:schemeClr val="dk1"/>
                </a:solidFill>
              </a:rPr>
              <a:t>Střední průmyslová škola Brno, Purkyňova, příspěvková organizace</a:t>
            </a:r>
            <a:endParaRPr/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621"/>
          <a:stretch/>
        </p:blipFill>
        <p:spPr>
          <a:xfrm>
            <a:off x="4202302" y="3578227"/>
            <a:ext cx="3415114" cy="3279773"/>
          </a:xfrm>
          <a:prstGeom prst="rect">
            <a:avLst/>
          </a:prstGeom>
        </p:spPr>
      </p:pic>
      <p:sp>
        <p:nvSpPr>
          <p:cNvPr id="335" name="Google Shape;335;p44"/>
          <p:cNvSpPr txBox="1">
            <a:spLocks noGrp="1"/>
          </p:cNvSpPr>
          <p:nvPr>
            <p:ph type="title"/>
          </p:nvPr>
        </p:nvSpPr>
        <p:spPr>
          <a:xfrm>
            <a:off x="609599" y="266584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/>
              <a:t>Basic </a:t>
            </a:r>
            <a:r>
              <a:rPr lang="cs-CZ" dirty="0" err="1"/>
              <a:t>information</a:t>
            </a:r>
            <a:endParaRPr dirty="0"/>
          </a:p>
        </p:txBody>
      </p:sp>
      <p:sp>
        <p:nvSpPr>
          <p:cNvPr id="336" name="Google Shape;336;p44"/>
          <p:cNvSpPr txBox="1">
            <a:spLocks noGrp="1"/>
          </p:cNvSpPr>
          <p:nvPr>
            <p:ph idx="1"/>
          </p:nvPr>
        </p:nvSpPr>
        <p:spPr>
          <a:xfrm>
            <a:off x="609599" y="1587384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 err="1">
                <a:solidFill>
                  <a:schemeClr val="tx1"/>
                </a:solidFill>
              </a:rPr>
              <a:t>We‘re</a:t>
            </a:r>
            <a:r>
              <a:rPr lang="cs-CZ" sz="2400" dirty="0">
                <a:solidFill>
                  <a:schemeClr val="tx1"/>
                </a:solidFill>
              </a:rPr>
              <a:t> a </a:t>
            </a:r>
            <a:r>
              <a:rPr lang="cs-CZ" sz="2400" dirty="0" err="1">
                <a:solidFill>
                  <a:schemeClr val="tx1"/>
                </a:solidFill>
              </a:rPr>
              <a:t>state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school</a:t>
            </a:r>
            <a:endParaRPr sz="2400" dirty="0"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 err="1">
                <a:solidFill>
                  <a:schemeClr val="tx1"/>
                </a:solidFill>
              </a:rPr>
              <a:t>We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have</a:t>
            </a:r>
            <a:r>
              <a:rPr lang="cs-CZ" sz="2400" dirty="0">
                <a:solidFill>
                  <a:schemeClr val="tx1"/>
                </a:solidFill>
              </a:rPr>
              <a:t> more </a:t>
            </a:r>
            <a:r>
              <a:rPr lang="cs-CZ" sz="2400" dirty="0" err="1">
                <a:solidFill>
                  <a:schemeClr val="tx1"/>
                </a:solidFill>
              </a:rPr>
              <a:t>than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1200 </a:t>
            </a:r>
            <a:r>
              <a:rPr lang="cs-CZ" sz="2400" dirty="0" err="1">
                <a:solidFill>
                  <a:schemeClr val="tx1"/>
                </a:solidFill>
              </a:rPr>
              <a:t>students</a:t>
            </a:r>
            <a:endParaRPr sz="2400" dirty="0"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Many study </a:t>
            </a:r>
            <a:r>
              <a:rPr lang="cs-CZ" sz="2400" dirty="0" err="1">
                <a:solidFill>
                  <a:schemeClr val="tx1"/>
                </a:solidFill>
              </a:rPr>
              <a:t>programmes</a:t>
            </a:r>
            <a:endParaRPr sz="2400" dirty="0"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 err="1">
                <a:solidFill>
                  <a:schemeClr val="tx1"/>
                </a:solidFill>
              </a:rPr>
              <a:t>Our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school</a:t>
            </a:r>
            <a:r>
              <a:rPr lang="cs-CZ" sz="2400" dirty="0">
                <a:solidFill>
                  <a:schemeClr val="tx1"/>
                </a:solidFill>
              </a:rPr>
              <a:t> has a </a:t>
            </a:r>
            <a:r>
              <a:rPr lang="cs-CZ" sz="2400" dirty="0" err="1">
                <a:solidFill>
                  <a:schemeClr val="tx1"/>
                </a:solidFill>
              </a:rPr>
              <a:t>great</a:t>
            </a:r>
            <a:r>
              <a:rPr lang="cs-CZ" sz="2400" dirty="0">
                <a:solidFill>
                  <a:schemeClr val="tx1"/>
                </a:solidFill>
              </a:rPr>
              <a:t> soda </a:t>
            </a:r>
            <a:r>
              <a:rPr lang="cs-CZ" sz="2400" dirty="0" err="1" smtClean="0">
                <a:solidFill>
                  <a:schemeClr val="tx1"/>
                </a:solidFill>
              </a:rPr>
              <a:t>water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for</a:t>
            </a:r>
            <a:r>
              <a:rPr lang="cs-CZ" sz="2400" dirty="0" smtClean="0">
                <a:solidFill>
                  <a:schemeClr val="tx1"/>
                </a:solidFill>
              </a:rPr>
              <a:t> free </a:t>
            </a:r>
            <a:r>
              <a:rPr lang="cs-CZ" sz="2400" dirty="0" smtClean="0"/>
              <a:t>☺ </a:t>
            </a:r>
            <a:endParaRPr sz="2400" dirty="0"/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Study programmes</a:t>
            </a:r>
            <a:endParaRPr/>
          </a:p>
        </p:txBody>
      </p:sp>
      <p:sp>
        <p:nvSpPr>
          <p:cNvPr id="342" name="Google Shape;342;p4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IT</a:t>
            </a: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 err="1"/>
              <a:t>Electrotechnics</a:t>
            </a: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 err="1"/>
              <a:t>Social</a:t>
            </a:r>
            <a:r>
              <a:rPr lang="cs-CZ" sz="2400" dirty="0"/>
              <a:t> </a:t>
            </a:r>
            <a:r>
              <a:rPr lang="cs-CZ" sz="2400" dirty="0" err="1"/>
              <a:t>administration</a:t>
            </a: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 err="1"/>
              <a:t>Economics</a:t>
            </a:r>
            <a:r>
              <a:rPr lang="cs-CZ" sz="2400" dirty="0"/>
              <a:t> &amp; business</a:t>
            </a: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 err="1"/>
              <a:t>Ecology</a:t>
            </a:r>
            <a:endParaRPr sz="24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343" name="Google Shape;343;p45" descr="VÃ½sledek obrÃ¡zku pro child in schoolÂ¨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7072" y="3541391"/>
            <a:ext cx="4320480" cy="2730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technologies</a:t>
            </a:r>
            <a:endParaRPr dirty="0"/>
          </a:p>
        </p:txBody>
      </p:sp>
      <p:sp>
        <p:nvSpPr>
          <p:cNvPr id="349" name="Google Shape;349;p46"/>
          <p:cNvSpPr txBox="1">
            <a:spLocks noGrp="1"/>
          </p:cNvSpPr>
          <p:nvPr>
            <p:ph idx="1"/>
          </p:nvPr>
        </p:nvSpPr>
        <p:spPr>
          <a:xfrm>
            <a:off x="508488" y="178126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200"/>
              <a:buFont typeface="Wingdings 3" charset="2"/>
              <a:buChar char="•"/>
            </a:pPr>
            <a:r>
              <a:rPr lang="cs-CZ" sz="2400" dirty="0" err="1" smtClean="0"/>
              <a:t>Installation</a:t>
            </a:r>
            <a:r>
              <a:rPr lang="cs-CZ" sz="2400" dirty="0"/>
              <a:t>, </a:t>
            </a:r>
            <a:r>
              <a:rPr lang="cs-CZ" sz="2400" dirty="0" err="1"/>
              <a:t>repair</a:t>
            </a:r>
            <a:r>
              <a:rPr lang="cs-CZ" sz="2400" dirty="0"/>
              <a:t> and </a:t>
            </a:r>
            <a:r>
              <a:rPr lang="cs-CZ" sz="2400" dirty="0" err="1"/>
              <a:t>maintenance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PC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3200"/>
              <a:buFont typeface="Wingdings 3" charset="2"/>
              <a:buChar char="•"/>
            </a:pPr>
            <a:r>
              <a:rPr lang="cs-CZ" sz="2400" dirty="0" smtClean="0"/>
              <a:t>Design </a:t>
            </a:r>
            <a:r>
              <a:rPr lang="cs-CZ" sz="2400" dirty="0"/>
              <a:t>and management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computer</a:t>
            </a:r>
            <a:r>
              <a:rPr lang="cs-CZ" sz="2400" dirty="0"/>
              <a:t> </a:t>
            </a:r>
            <a:r>
              <a:rPr lang="cs-CZ" sz="2400" dirty="0" err="1"/>
              <a:t>networks</a:t>
            </a:r>
            <a:r>
              <a:rPr lang="cs-CZ" sz="2400" dirty="0"/>
              <a:t> and IT </a:t>
            </a:r>
            <a:r>
              <a:rPr lang="cs-CZ" sz="2400" dirty="0" err="1"/>
              <a:t>resources</a:t>
            </a:r>
            <a:r>
              <a:rPr lang="cs-CZ" sz="2400" dirty="0"/>
              <a:t> </a:t>
            </a:r>
            <a:endParaRPr sz="2400" dirty="0"/>
          </a:p>
          <a:p>
            <a:pPr>
              <a:spcBef>
                <a:spcPts val="640"/>
              </a:spcBef>
              <a:buClr>
                <a:schemeClr val="dk1"/>
              </a:buClr>
              <a:buSzPts val="3200"/>
              <a:buFont typeface="Wingdings 3" charset="2"/>
              <a:buChar char="•"/>
            </a:pPr>
            <a:r>
              <a:rPr lang="cs-CZ" sz="2400" dirty="0" err="1"/>
              <a:t>C</a:t>
            </a:r>
            <a:r>
              <a:rPr lang="cs-CZ" sz="2400" dirty="0" err="1" smtClean="0"/>
              <a:t>reation</a:t>
            </a:r>
            <a:r>
              <a:rPr lang="cs-CZ" sz="2400" dirty="0" smtClean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websites</a:t>
            </a:r>
            <a:r>
              <a:rPr lang="cs-CZ" sz="2400" dirty="0"/>
              <a:t>, </a:t>
            </a:r>
            <a:r>
              <a:rPr lang="cs-CZ" sz="2400" dirty="0" err="1"/>
              <a:t>work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graphical</a:t>
            </a:r>
            <a:r>
              <a:rPr lang="cs-CZ" sz="2400" dirty="0"/>
              <a:t> </a:t>
            </a:r>
            <a:r>
              <a:rPr lang="cs-CZ" sz="2400" dirty="0" err="1"/>
              <a:t>material</a:t>
            </a:r>
            <a:r>
              <a:rPr lang="cs-CZ" sz="2400" dirty="0"/>
              <a:t>, </a:t>
            </a:r>
            <a:r>
              <a:rPr lang="cs-CZ" sz="2400" dirty="0" err="1"/>
              <a:t>advertising</a:t>
            </a:r>
            <a:r>
              <a:rPr lang="cs-CZ" sz="2400" dirty="0"/>
              <a:t>, </a:t>
            </a:r>
            <a:r>
              <a:rPr lang="cs-CZ" sz="2400" dirty="0" err="1"/>
              <a:t>company</a:t>
            </a:r>
            <a:r>
              <a:rPr lang="cs-CZ" sz="2400" dirty="0"/>
              <a:t> </a:t>
            </a:r>
            <a:r>
              <a:rPr lang="cs-CZ" sz="2400" dirty="0" err="1"/>
              <a:t>presentation</a:t>
            </a:r>
            <a:r>
              <a:rPr lang="cs-CZ" sz="2400" dirty="0"/>
              <a:t>, </a:t>
            </a:r>
            <a:r>
              <a:rPr lang="cs-CZ" sz="2400" dirty="0" err="1"/>
              <a:t>presentation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data, </a:t>
            </a:r>
            <a:r>
              <a:rPr lang="cs-CZ" sz="2400" dirty="0" err="1"/>
              <a:t>programming</a:t>
            </a:r>
            <a:endParaRPr sz="2400" dirty="0"/>
          </a:p>
          <a:p>
            <a:pPr>
              <a:spcBef>
                <a:spcPts val="640"/>
              </a:spcBef>
              <a:buClr>
                <a:schemeClr val="dk1"/>
              </a:buClr>
              <a:buSzPts val="3200"/>
              <a:buFont typeface="Wingdings 3" charset="2"/>
              <a:buChar char="•"/>
            </a:pPr>
            <a:r>
              <a:rPr lang="cs-CZ" sz="2400" dirty="0" err="1"/>
              <a:t>A</a:t>
            </a:r>
            <a:r>
              <a:rPr lang="cs-CZ" sz="2400" dirty="0" err="1" smtClean="0"/>
              <a:t>utomation</a:t>
            </a:r>
            <a:r>
              <a:rPr lang="cs-CZ" sz="2400" dirty="0"/>
              <a:t>, </a:t>
            </a:r>
            <a:r>
              <a:rPr lang="cs-CZ" sz="2400" dirty="0" err="1"/>
              <a:t>control</a:t>
            </a:r>
            <a:r>
              <a:rPr lang="cs-CZ" sz="2400" dirty="0"/>
              <a:t> and </a:t>
            </a:r>
            <a:r>
              <a:rPr lang="cs-CZ" sz="2400" dirty="0" err="1"/>
              <a:t>regulation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production</a:t>
            </a:r>
            <a:r>
              <a:rPr lang="cs-CZ" sz="2400" dirty="0"/>
              <a:t> </a:t>
            </a:r>
            <a:r>
              <a:rPr lang="cs-CZ" sz="2400" dirty="0" err="1"/>
              <a:t>process</a:t>
            </a:r>
            <a:endParaRPr sz="2400" dirty="0"/>
          </a:p>
        </p:txBody>
      </p:sp>
      <p:pic>
        <p:nvPicPr>
          <p:cNvPr id="350" name="Google Shape;350;p46" descr="VÃ½sledek obrÃ¡zku pro pc less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0032" y="5080238"/>
            <a:ext cx="3096344" cy="1744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 err="1"/>
              <a:t>Economics</a:t>
            </a:r>
            <a:endParaRPr dirty="0"/>
          </a:p>
        </p:txBody>
      </p:sp>
      <p:sp>
        <p:nvSpPr>
          <p:cNvPr id="356" name="Google Shape;356;p47"/>
          <p:cNvSpPr txBox="1">
            <a:spLocks noGrp="1"/>
          </p:cNvSpPr>
          <p:nvPr>
            <p:ph idx="1"/>
          </p:nvPr>
        </p:nvSpPr>
        <p:spPr>
          <a:xfrm>
            <a:off x="179512" y="184482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 err="1"/>
              <a:t>knowledge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basic </a:t>
            </a:r>
            <a:r>
              <a:rPr lang="cs-CZ" sz="2400" dirty="0" err="1"/>
              <a:t>economic</a:t>
            </a:r>
            <a:r>
              <a:rPr lang="cs-CZ" sz="2400" dirty="0"/>
              <a:t> </a:t>
            </a:r>
            <a:r>
              <a:rPr lang="cs-CZ" sz="2400" dirty="0" err="1"/>
              <a:t>concepts</a:t>
            </a:r>
            <a:r>
              <a:rPr lang="cs-CZ" sz="2400" dirty="0"/>
              <a:t> and </a:t>
            </a:r>
            <a:r>
              <a:rPr lang="cs-CZ" sz="2400" dirty="0" err="1"/>
              <a:t>principles</a:t>
            </a:r>
            <a:r>
              <a:rPr lang="cs-CZ" sz="2400" dirty="0"/>
              <a:t> business </a:t>
            </a:r>
            <a:r>
              <a:rPr lang="cs-CZ" sz="2400" dirty="0" err="1"/>
              <a:t>activities</a:t>
            </a:r>
            <a:r>
              <a:rPr lang="cs-CZ" sz="2400" dirty="0"/>
              <a:t> </a:t>
            </a: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 err="1"/>
              <a:t>making</a:t>
            </a:r>
            <a:r>
              <a:rPr lang="cs-CZ" sz="2400" dirty="0"/>
              <a:t> business </a:t>
            </a:r>
            <a:r>
              <a:rPr lang="cs-CZ" sz="2400" dirty="0" err="1"/>
              <a:t>correspondence</a:t>
            </a: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 err="1"/>
              <a:t>accounting</a:t>
            </a:r>
            <a:r>
              <a:rPr lang="cs-CZ" sz="2400" dirty="0"/>
              <a:t> and tax </a:t>
            </a:r>
            <a:r>
              <a:rPr lang="cs-CZ" sz="2400" dirty="0" err="1"/>
              <a:t>records</a:t>
            </a:r>
            <a:r>
              <a:rPr lang="cs-CZ" sz="2400" dirty="0"/>
              <a:t> </a:t>
            </a: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 err="1"/>
              <a:t>teaching</a:t>
            </a:r>
            <a:r>
              <a:rPr lang="cs-CZ" sz="2400" dirty="0"/>
              <a:t> </a:t>
            </a:r>
            <a:r>
              <a:rPr lang="cs-CZ" sz="2400" dirty="0" err="1"/>
              <a:t>world</a:t>
            </a:r>
            <a:r>
              <a:rPr lang="cs-CZ" sz="2400" dirty="0"/>
              <a:t> </a:t>
            </a:r>
            <a:r>
              <a:rPr lang="cs-CZ" sz="2400" dirty="0" err="1"/>
              <a:t>languages</a:t>
            </a: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basic </a:t>
            </a:r>
            <a:r>
              <a:rPr lang="cs-CZ" sz="2400" dirty="0" err="1"/>
              <a:t>orientation</a:t>
            </a:r>
            <a:r>
              <a:rPr lang="cs-CZ" sz="2400" dirty="0"/>
              <a:t> in </a:t>
            </a:r>
            <a:r>
              <a:rPr lang="cs-CZ" sz="2400" dirty="0" err="1"/>
              <a:t>legal</a:t>
            </a:r>
            <a:r>
              <a:rPr lang="cs-CZ" sz="2400" dirty="0"/>
              <a:t> </a:t>
            </a:r>
            <a:r>
              <a:rPr lang="cs-CZ" sz="2400" dirty="0" err="1"/>
              <a:t>standards</a:t>
            </a:r>
            <a:endParaRPr sz="2400" dirty="0"/>
          </a:p>
        </p:txBody>
      </p:sp>
      <p:pic>
        <p:nvPicPr>
          <p:cNvPr id="357" name="Google Shape;357;p47" descr="VÃ½sledek obrÃ¡zku pro economic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4208" y="5085184"/>
            <a:ext cx="2464862" cy="1632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48" descr="http://etc.sues.edu.cn/_upload/article/images/61/86/91d1e38a454a972185a09bc3beb8/a4e8630a-8db9-46c2-b7d6-bb9e16132ed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6392" y="4404175"/>
            <a:ext cx="3072341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8"/>
          <p:cNvSpPr txBox="1">
            <a:spLocks noGrp="1"/>
          </p:cNvSpPr>
          <p:nvPr>
            <p:ph type="title"/>
          </p:nvPr>
        </p:nvSpPr>
        <p:spPr>
          <a:xfrm>
            <a:off x="500417" y="90836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 err="1"/>
              <a:t>Electrotechnics</a:t>
            </a:r>
            <a:endParaRPr dirty="0"/>
          </a:p>
        </p:txBody>
      </p:sp>
      <p:sp>
        <p:nvSpPr>
          <p:cNvPr id="363" name="Google Shape;363;p48"/>
          <p:cNvSpPr txBox="1">
            <a:spLocks noGrp="1"/>
          </p:cNvSpPr>
          <p:nvPr>
            <p:ph idx="1"/>
          </p:nvPr>
        </p:nvSpPr>
        <p:spPr>
          <a:xfrm>
            <a:off x="595951" y="1205247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/>
              <a:t>network </a:t>
            </a:r>
            <a:r>
              <a:rPr lang="cs-CZ" sz="2400" dirty="0" err="1"/>
              <a:t>traffic</a:t>
            </a:r>
            <a:r>
              <a:rPr lang="cs-CZ" sz="2400" dirty="0"/>
              <a:t> </a:t>
            </a:r>
            <a:r>
              <a:rPr lang="cs-CZ" sz="2400" dirty="0" err="1"/>
              <a:t>analysis</a:t>
            </a:r>
            <a:endParaRPr sz="24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 err="1"/>
              <a:t>securing</a:t>
            </a:r>
            <a:r>
              <a:rPr lang="cs-CZ" sz="2400" dirty="0"/>
              <a:t> network </a:t>
            </a:r>
            <a:r>
              <a:rPr lang="cs-CZ" sz="2400" dirty="0" err="1"/>
              <a:t>elements</a:t>
            </a:r>
            <a:r>
              <a:rPr lang="cs-CZ" sz="2400" dirty="0"/>
              <a:t> </a:t>
            </a:r>
            <a:r>
              <a:rPr lang="cs-CZ" sz="2400" dirty="0" err="1"/>
              <a:t>against</a:t>
            </a:r>
            <a:r>
              <a:rPr lang="cs-CZ" sz="2400" dirty="0"/>
              <a:t> </a:t>
            </a:r>
            <a:r>
              <a:rPr lang="cs-CZ" sz="2400" dirty="0" err="1"/>
              <a:t>unauthorized</a:t>
            </a:r>
            <a:r>
              <a:rPr lang="cs-CZ" sz="2400" dirty="0"/>
              <a:t> </a:t>
            </a:r>
            <a:r>
              <a:rPr lang="cs-CZ" sz="2400" dirty="0" err="1"/>
              <a:t>access</a:t>
            </a:r>
            <a:r>
              <a:rPr lang="cs-CZ" sz="2400" dirty="0"/>
              <a:t> input</a:t>
            </a:r>
            <a:endParaRPr sz="24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 err="1"/>
              <a:t>Installation</a:t>
            </a:r>
            <a:r>
              <a:rPr lang="cs-CZ" sz="2400" dirty="0"/>
              <a:t>, </a:t>
            </a:r>
            <a:r>
              <a:rPr lang="cs-CZ" sz="2400" dirty="0" err="1"/>
              <a:t>repair</a:t>
            </a:r>
            <a:r>
              <a:rPr lang="cs-CZ" sz="2400" dirty="0"/>
              <a:t> and </a:t>
            </a:r>
            <a:r>
              <a:rPr lang="cs-CZ" sz="2400" dirty="0" err="1"/>
              <a:t>maintenance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PC </a:t>
            </a:r>
            <a:endParaRPr sz="24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/>
              <a:t>Design and management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computer</a:t>
            </a:r>
            <a:r>
              <a:rPr lang="cs-CZ" sz="2400" dirty="0"/>
              <a:t> </a:t>
            </a:r>
            <a:r>
              <a:rPr lang="cs-CZ" sz="2400" dirty="0" err="1"/>
              <a:t>networks</a:t>
            </a:r>
            <a:r>
              <a:rPr lang="cs-CZ" sz="2400" dirty="0"/>
              <a:t> and IT </a:t>
            </a:r>
            <a:r>
              <a:rPr lang="cs-CZ" sz="2400" dirty="0" err="1"/>
              <a:t>resources</a:t>
            </a:r>
            <a:endParaRPr sz="24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 err="1"/>
              <a:t>creating</a:t>
            </a:r>
            <a:r>
              <a:rPr lang="cs-CZ" sz="2400" dirty="0"/>
              <a:t> </a:t>
            </a:r>
            <a:r>
              <a:rPr lang="cs-CZ" sz="2400" dirty="0" err="1"/>
              <a:t>websites</a:t>
            </a:r>
            <a:r>
              <a:rPr lang="cs-CZ" sz="2400" dirty="0"/>
              <a:t>, </a:t>
            </a:r>
            <a:r>
              <a:rPr lang="cs-CZ" sz="2400" dirty="0" err="1"/>
              <a:t>working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graphs</a:t>
            </a:r>
            <a:r>
              <a:rPr lang="cs-CZ" sz="2400" dirty="0"/>
              <a:t> </a:t>
            </a:r>
            <a:r>
              <a:rPr lang="cs-CZ" sz="2400" dirty="0" err="1"/>
              <a:t>material</a:t>
            </a:r>
            <a:r>
              <a:rPr lang="cs-CZ" sz="2400" dirty="0"/>
              <a:t>, </a:t>
            </a:r>
            <a:r>
              <a:rPr lang="cs-CZ" sz="2400" dirty="0" err="1"/>
              <a:t>advertising</a:t>
            </a:r>
            <a:r>
              <a:rPr lang="cs-CZ" sz="2400" dirty="0"/>
              <a:t>, </a:t>
            </a:r>
            <a:r>
              <a:rPr lang="cs-CZ" sz="2400" dirty="0" err="1"/>
              <a:t>company</a:t>
            </a:r>
            <a:r>
              <a:rPr lang="cs-CZ" sz="2400" dirty="0"/>
              <a:t> </a:t>
            </a:r>
            <a:r>
              <a:rPr lang="cs-CZ" sz="2400" dirty="0" err="1"/>
              <a:t>presentation</a:t>
            </a:r>
            <a:r>
              <a:rPr lang="cs-CZ" sz="2400" dirty="0"/>
              <a:t>, </a:t>
            </a:r>
            <a:r>
              <a:rPr lang="cs-CZ" sz="2400" dirty="0" err="1"/>
              <a:t>presentation</a:t>
            </a:r>
            <a:r>
              <a:rPr lang="cs-CZ" sz="2400" dirty="0"/>
              <a:t> data </a:t>
            </a:r>
            <a:r>
              <a:rPr lang="cs-CZ" sz="2400" dirty="0" err="1"/>
              <a:t>processing</a:t>
            </a:r>
            <a:r>
              <a:rPr lang="cs-CZ" sz="2400" dirty="0"/>
              <a:t>, </a:t>
            </a:r>
            <a:r>
              <a:rPr lang="cs-CZ" sz="2400" dirty="0" err="1"/>
              <a:t>programming</a:t>
            </a:r>
            <a:endParaRPr sz="2400" dirty="0"/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8906" y="2656764"/>
            <a:ext cx="6347713" cy="1320800"/>
          </a:xfrm>
        </p:spPr>
        <p:txBody>
          <a:bodyPr/>
          <a:lstStyle/>
          <a:p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741502050"/>
      </p:ext>
    </p:extLst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Historical towns (Slavkov,Mikulov, Znojmo, Břeclav)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Lots of Villages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Weird dialects </a:t>
            </a:r>
            <a:endParaRPr/>
          </a:p>
        </p:txBody>
      </p:sp>
      <p:pic>
        <p:nvPicPr>
          <p:cNvPr id="113" name="Google Shape;113;p16" descr="C:\Users\kurka.jakub\Downloads\f62eafc1-0b07-4aba-bfdc-31808f03c530_500_375_cro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4437112"/>
            <a:ext cx="316835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 descr="C:\Users\kurka.jakub\Downloads\slide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3065" y="4725144"/>
            <a:ext cx="5369053" cy="205395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467544" y="3973706"/>
            <a:ext cx="15409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Slavkov u Brna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5220072" y="4158372"/>
            <a:ext cx="33843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Mikulov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South Moravia facts</a:t>
            </a:r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Beautiful old palaces, castles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South Moravia is pretty flat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Caves in Moravian Karst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23" name="Google Shape;123;p17" descr="C:\Users\kurka.jakub\Downloads\44612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942" y="3789040"/>
            <a:ext cx="3315778" cy="219320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/>
        </p:nvSpPr>
        <p:spPr>
          <a:xfrm>
            <a:off x="3563888" y="5373216"/>
            <a:ext cx="33843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Moravský kras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" name="Google Shape;125;p17"/>
          <p:cNvCxnSpPr/>
          <p:nvPr/>
        </p:nvCxnSpPr>
        <p:spPr>
          <a:xfrm rot="10800000">
            <a:off x="3563888" y="5157192"/>
            <a:ext cx="360040" cy="21602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26" name="Google Shape;126;p17" descr="C:\Users\kurka.jakub\Downloads\zamek-lednice-95d9-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8054" y="3863181"/>
            <a:ext cx="3780420" cy="222099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/>
          <p:nvPr/>
        </p:nvSpPr>
        <p:spPr>
          <a:xfrm>
            <a:off x="6444208" y="4139788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Lednice palace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cs-CZ" sz="3959" dirty="0"/>
              <a:t>Hody </a:t>
            </a:r>
            <a:r>
              <a:rPr lang="cs-CZ" sz="3959" dirty="0" smtClean="0"/>
              <a:t>(</a:t>
            </a:r>
            <a:r>
              <a:rPr lang="cs-CZ" sz="3959" dirty="0" err="1" smtClean="0"/>
              <a:t>local</a:t>
            </a:r>
            <a:r>
              <a:rPr lang="cs-CZ" sz="3959" dirty="0" smtClean="0"/>
              <a:t> </a:t>
            </a:r>
            <a:r>
              <a:rPr lang="cs-CZ" sz="3959" dirty="0" err="1" smtClean="0"/>
              <a:t>feasts</a:t>
            </a:r>
            <a:r>
              <a:rPr lang="cs-CZ" sz="3959" dirty="0" smtClean="0"/>
              <a:t>) </a:t>
            </a:r>
            <a:r>
              <a:rPr lang="cs-CZ" sz="3959" dirty="0"/>
              <a:t>and </a:t>
            </a:r>
            <a:r>
              <a:rPr lang="cs-CZ" sz="3959" dirty="0" err="1"/>
              <a:t>Wine</a:t>
            </a:r>
            <a:r>
              <a:rPr lang="cs-CZ" sz="3959" dirty="0"/>
              <a:t> (</a:t>
            </a:r>
            <a:r>
              <a:rPr lang="cs-CZ" sz="3959" dirty="0" err="1"/>
              <a:t>sometimes</a:t>
            </a:r>
            <a:r>
              <a:rPr lang="cs-CZ" sz="3959" dirty="0"/>
              <a:t> </a:t>
            </a:r>
            <a:r>
              <a:rPr lang="cs-CZ" sz="3959" dirty="0" err="1"/>
              <a:t>all</a:t>
            </a:r>
            <a:r>
              <a:rPr lang="cs-CZ" sz="3959" dirty="0"/>
              <a:t> </a:t>
            </a:r>
            <a:r>
              <a:rPr lang="cs-CZ" sz="3959" dirty="0" err="1"/>
              <a:t>kinds</a:t>
            </a:r>
            <a:r>
              <a:rPr lang="cs-CZ" sz="3959" dirty="0"/>
              <a:t> </a:t>
            </a:r>
            <a:r>
              <a:rPr lang="cs-CZ" sz="3959" dirty="0" err="1"/>
              <a:t>of</a:t>
            </a:r>
            <a:r>
              <a:rPr lang="cs-CZ" sz="3959" dirty="0"/>
              <a:t> </a:t>
            </a:r>
            <a:r>
              <a:rPr lang="cs-CZ" sz="3959" dirty="0" err="1"/>
              <a:t>Alcohol</a:t>
            </a:r>
            <a:r>
              <a:rPr lang="cs-CZ" sz="3959" dirty="0"/>
              <a:t> ☺)</a:t>
            </a:r>
            <a:endParaRPr sz="3959" dirty="0"/>
          </a:p>
        </p:txBody>
      </p:sp>
      <p:sp>
        <p:nvSpPr>
          <p:cNvPr id="133" name="Google Shape;133;p18"/>
          <p:cNvSpPr txBox="1">
            <a:spLocks noGrp="1"/>
          </p:cNvSpPr>
          <p:nvPr>
            <p:ph idx="1"/>
          </p:nvPr>
        </p:nvSpPr>
        <p:spPr>
          <a:xfrm>
            <a:off x="609598" y="2507922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 err="1"/>
              <a:t>Feasts</a:t>
            </a:r>
            <a:r>
              <a:rPr lang="cs-CZ" dirty="0"/>
              <a:t> are very </a:t>
            </a:r>
            <a:r>
              <a:rPr lang="cs-CZ" dirty="0" err="1"/>
              <a:t>popular</a:t>
            </a:r>
            <a:r>
              <a:rPr lang="cs-CZ" dirty="0"/>
              <a:t> in Moravia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tradition</a:t>
            </a:r>
            <a:r>
              <a:rPr lang="cs-CZ" dirty="0"/>
              <a:t> to </a:t>
            </a:r>
            <a:r>
              <a:rPr lang="cs-CZ" dirty="0" err="1"/>
              <a:t>dance</a:t>
            </a:r>
            <a:r>
              <a:rPr lang="cs-CZ" dirty="0"/>
              <a:t> </a:t>
            </a:r>
            <a:r>
              <a:rPr lang="cs-CZ" dirty="0" smtClean="0"/>
              <a:t>polka, </a:t>
            </a:r>
            <a:r>
              <a:rPr lang="cs-CZ" dirty="0" err="1" smtClean="0"/>
              <a:t>wear</a:t>
            </a:r>
            <a:r>
              <a:rPr lang="cs-CZ" dirty="0" smtClean="0"/>
              <a:t> folk </a:t>
            </a:r>
            <a:r>
              <a:rPr lang="cs-CZ" dirty="0" err="1" smtClean="0"/>
              <a:t>costumes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and taste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 smtClean="0"/>
              <a:t>wines</a:t>
            </a:r>
            <a:r>
              <a:rPr lang="cs-CZ" dirty="0" smtClean="0"/>
              <a:t>, 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Polka </a:t>
            </a:r>
            <a:r>
              <a:rPr lang="cs-CZ" dirty="0" err="1"/>
              <a:t>is</a:t>
            </a:r>
            <a:r>
              <a:rPr lang="cs-CZ" dirty="0"/>
              <a:t> style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dance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danced</a:t>
            </a:r>
            <a:r>
              <a:rPr lang="cs-CZ" dirty="0"/>
              <a:t> </a:t>
            </a:r>
            <a:r>
              <a:rPr lang="cs-CZ" dirty="0" err="1"/>
              <a:t>mostly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Feasts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134" name="Google Shape;134;p18" descr="VÃ½sledek obrÃ¡zku pro placatk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6336" y="1636011"/>
            <a:ext cx="1139999" cy="113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 descr="https://pixabay.com/get/e837b60a29f3063ed1534705fb0938c9bd22ffd41cb514439cf4c17ba4/music-note-1275177_192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9843" y="1052736"/>
            <a:ext cx="794612" cy="794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 descr="C:\Users\kurka.jakub\Downloads\dolni-nemci-hody-2018-krojovani-starci-pruvod-povoleni-hodu-26_denik-630-16x9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4048" y="4365257"/>
            <a:ext cx="4112728" cy="2310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457200" y="483666"/>
            <a:ext cx="8229600" cy="222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omic Sans MS"/>
              <a:buNone/>
            </a:pPr>
            <a:r>
              <a:rPr lang="cs-CZ" sz="3959">
                <a:latin typeface="Comic Sans MS"/>
                <a:ea typeface="Comic Sans MS"/>
                <a:cs typeface="Comic Sans MS"/>
                <a:sym typeface="Comic Sans MS"/>
              </a:rPr>
              <a:t>Beer is cheaper than water, but wine is cheaper than beer, so that means nobody drinks water (simple logic)</a:t>
            </a:r>
            <a:r>
              <a:rPr lang="cs-CZ" sz="3959"/>
              <a:t/>
            </a:r>
            <a:br>
              <a:rPr lang="cs-CZ" sz="3959"/>
            </a:br>
            <a:endParaRPr sz="3959" b="1"/>
          </a:p>
        </p:txBody>
      </p:sp>
      <p:pic>
        <p:nvPicPr>
          <p:cNvPr id="143" name="Google Shape;143;p19" descr="C:\Users\kurka.jakub\Downloads\09-roll-safe.w700.h7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9792" y="2564904"/>
            <a:ext cx="4067944" cy="4067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cs-CZ" sz="3959" dirty="0" err="1"/>
              <a:t>What</a:t>
            </a:r>
            <a:r>
              <a:rPr lang="cs-CZ" sz="3959" dirty="0"/>
              <a:t> </a:t>
            </a:r>
            <a:r>
              <a:rPr lang="cs-CZ" sz="3959" dirty="0" err="1"/>
              <a:t>is</a:t>
            </a:r>
            <a:r>
              <a:rPr lang="cs-CZ" sz="3959" dirty="0"/>
              <a:t> </a:t>
            </a:r>
            <a:r>
              <a:rPr lang="cs-CZ" sz="3959" dirty="0" err="1"/>
              <a:t>the</a:t>
            </a:r>
            <a:r>
              <a:rPr lang="cs-CZ" sz="3959" dirty="0"/>
              <a:t> </a:t>
            </a:r>
            <a:r>
              <a:rPr lang="cs-CZ" sz="3959" dirty="0" err="1"/>
              <a:t>best</a:t>
            </a:r>
            <a:r>
              <a:rPr lang="cs-CZ" sz="3959" dirty="0"/>
              <a:t> </a:t>
            </a:r>
            <a:r>
              <a:rPr lang="cs-CZ" sz="3959" dirty="0" err="1"/>
              <a:t>thing</a:t>
            </a:r>
            <a:r>
              <a:rPr lang="cs-CZ" sz="3959" dirty="0"/>
              <a:t> </a:t>
            </a:r>
            <a:r>
              <a:rPr lang="cs-CZ" sz="3959" dirty="0" err="1" smtClean="0"/>
              <a:t>about</a:t>
            </a:r>
            <a:r>
              <a:rPr lang="cs-CZ" sz="3959" dirty="0" smtClean="0"/>
              <a:t> </a:t>
            </a:r>
            <a:r>
              <a:rPr lang="cs-CZ" sz="3959" dirty="0" err="1"/>
              <a:t>South</a:t>
            </a:r>
            <a:r>
              <a:rPr lang="cs-CZ" sz="3959" dirty="0"/>
              <a:t> Moravia?</a:t>
            </a:r>
            <a:endParaRPr sz="3959" dirty="0"/>
          </a:p>
        </p:txBody>
      </p:sp>
      <p:sp>
        <p:nvSpPr>
          <p:cNvPr id="149" name="Google Shape;149;p20"/>
          <p:cNvSpPr txBox="1">
            <a:spLocks noGrp="1"/>
          </p:cNvSpPr>
          <p:nvPr>
            <p:ph idx="1"/>
          </p:nvPr>
        </p:nvSpPr>
        <p:spPr>
          <a:xfrm>
            <a:off x="623877" y="285761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cs-CZ" sz="3600" dirty="0" err="1" smtClean="0"/>
              <a:t>Us</a:t>
            </a:r>
            <a:r>
              <a:rPr lang="cs-CZ" sz="3600" dirty="0" smtClean="0"/>
              <a:t> (</a:t>
            </a:r>
            <a:r>
              <a:rPr lang="cs-CZ" sz="3600" dirty="0" err="1" smtClean="0"/>
              <a:t>Southmoravians</a:t>
            </a:r>
            <a:r>
              <a:rPr lang="cs-CZ" sz="3600" dirty="0" smtClean="0"/>
              <a:t>)</a:t>
            </a:r>
            <a:endParaRPr sz="3600" dirty="0"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cs-CZ" sz="3600" dirty="0" err="1" smtClean="0"/>
              <a:t>Wineyeards</a:t>
            </a:r>
            <a:r>
              <a:rPr lang="cs-CZ" sz="3600" dirty="0" err="1"/>
              <a:t>.</a:t>
            </a:r>
            <a:r>
              <a:rPr lang="cs-CZ" sz="3600" dirty="0" err="1" smtClean="0"/>
              <a:t>Wine</a:t>
            </a:r>
            <a:r>
              <a:rPr lang="cs-CZ" sz="3600" dirty="0"/>
              <a:t>. </a:t>
            </a:r>
            <a:endParaRPr lang="cs-CZ" sz="3600" dirty="0" smtClean="0"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cs-CZ" sz="3600" dirty="0" smtClean="0"/>
              <a:t>Nice and </a:t>
            </a:r>
            <a:r>
              <a:rPr lang="cs-CZ" sz="3600" dirty="0" err="1" smtClean="0"/>
              <a:t>friendly</a:t>
            </a:r>
            <a:endParaRPr lang="cs-CZ" sz="3600" dirty="0" smtClean="0"/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cs-CZ" sz="3600" dirty="0"/>
              <a:t> </a:t>
            </a:r>
            <a:r>
              <a:rPr lang="cs-CZ" sz="3600" dirty="0" smtClean="0"/>
              <a:t>  </a:t>
            </a:r>
            <a:r>
              <a:rPr lang="cs-CZ" sz="3600" dirty="0" err="1"/>
              <a:t>people</a:t>
            </a:r>
            <a:r>
              <a:rPr lang="cs-CZ" sz="3600" dirty="0"/>
              <a:t> </a:t>
            </a:r>
            <a:endParaRPr dirty="0"/>
          </a:p>
        </p:txBody>
      </p:sp>
      <p:pic>
        <p:nvPicPr>
          <p:cNvPr id="150" name="Google Shape;150;p20" descr="C:\Users\kurka.jakub\Downloads\napoleon-borntopart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5607" y="2564386"/>
            <a:ext cx="3387870" cy="2222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cs-CZ" sz="3959"/>
              <a:t>What is the worst thing about South Moravia?</a:t>
            </a:r>
            <a:endParaRPr sz="3959"/>
          </a:p>
        </p:txBody>
      </p:sp>
      <p:pic>
        <p:nvPicPr>
          <p:cNvPr id="156" name="Google Shape;156;p21" descr="C:\Users\kurka.jakub\Downloads\brno hodiny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599" y="2332037"/>
            <a:ext cx="2987136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/>
        </p:nvSpPr>
        <p:spPr>
          <a:xfrm>
            <a:off x="3783455" y="3257427"/>
            <a:ext cx="4478983" cy="659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„</a:t>
            </a:r>
            <a:r>
              <a:rPr lang="cs-CZ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Astronomical</a:t>
            </a: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Clock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 in Brno. </a:t>
            </a:r>
            <a:r>
              <a:rPr lang="cs-CZ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looks</a:t>
            </a: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699</Words>
  <Application>Microsoft Office PowerPoint</Application>
  <PresentationFormat>Προβολή στην οθόνη (4:3)</PresentationFormat>
  <Paragraphs>161</Paragraphs>
  <Slides>37</Slides>
  <Notes>35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38" baseType="lpstr">
      <vt:lpstr>Faseta</vt:lpstr>
      <vt:lpstr>Czech Republic  and South Moravia, our school and study programmes </vt:lpstr>
      <vt:lpstr>Where is South Moravia?</vt:lpstr>
      <vt:lpstr>South Moravia facts</vt:lpstr>
      <vt:lpstr>Διαφάνεια 4</vt:lpstr>
      <vt:lpstr>South Moravia facts</vt:lpstr>
      <vt:lpstr>Hody (local feasts) and Wine (sometimes all kinds of Alcohol ☺)</vt:lpstr>
      <vt:lpstr>Beer is cheaper than water, but wine is cheaper than beer, so that means nobody drinks water (simple logic) </vt:lpstr>
      <vt:lpstr>What is the best thing about South Moravia?</vt:lpstr>
      <vt:lpstr>What is the worst thing about South Moravia?</vt:lpstr>
      <vt:lpstr>What about Politics? Are there any special ones?</vt:lpstr>
      <vt:lpstr>BRNO</vt:lpstr>
      <vt:lpstr>BRNO TRIVIA</vt:lpstr>
      <vt:lpstr>Διαφάνεια 13</vt:lpstr>
      <vt:lpstr>CASTLE AND FORT ŠPILBERK</vt:lpstr>
      <vt:lpstr>AZ TOWER</vt:lpstr>
      <vt:lpstr>PETROV</vt:lpstr>
      <vt:lpstr>VILLA TUGENDHAT</vt:lpstr>
      <vt:lpstr>HC KOMETA BRNO</vt:lpstr>
      <vt:lpstr>Brno is a students city</vt:lpstr>
      <vt:lpstr>CLUBS</vt:lpstr>
      <vt:lpstr>OUR SCHOOL</vt:lpstr>
      <vt:lpstr>The past of our school</vt:lpstr>
      <vt:lpstr>The present times</vt:lpstr>
      <vt:lpstr>How our school looks inside</vt:lpstr>
      <vt:lpstr>Hallway</vt:lpstr>
      <vt:lpstr>Διαφάνεια 26</vt:lpstr>
      <vt:lpstr>Διαφάνεια 27</vt:lpstr>
      <vt:lpstr>Διαφάνεια 28</vt:lpstr>
      <vt:lpstr>Διαφάνεια 29</vt:lpstr>
      <vt:lpstr>Διαφάνεια 30</vt:lpstr>
      <vt:lpstr>Study programmes in our school  </vt:lpstr>
      <vt:lpstr>Basic information</vt:lpstr>
      <vt:lpstr>Study programmes</vt:lpstr>
      <vt:lpstr>Information technologies</vt:lpstr>
      <vt:lpstr>Economics</vt:lpstr>
      <vt:lpstr>Electrotechnics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Republic  and South Moravia</dc:title>
  <dc:creator>David Patloka</dc:creator>
  <cp:lastModifiedBy>User</cp:lastModifiedBy>
  <cp:revision>8</cp:revision>
  <dcterms:modified xsi:type="dcterms:W3CDTF">2019-02-27T14:39:37Z</dcterms:modified>
</cp:coreProperties>
</file>