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83" r:id="rId6"/>
    <p:sldId id="284" r:id="rId7"/>
    <p:sldId id="285"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238162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271305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49071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389395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247495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7B5D3533-D014-4E81-87B2-0E15161AB083}" type="datetimeFigureOut">
              <a:rPr lang="pt-PT" smtClean="0"/>
              <a:t>02/10/2015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26858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7B5D3533-D014-4E81-87B2-0E15161AB083}" type="datetimeFigureOut">
              <a:rPr lang="pt-PT" smtClean="0"/>
              <a:t>02/10/2015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259403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7B5D3533-D014-4E81-87B2-0E15161AB083}" type="datetimeFigureOut">
              <a:rPr lang="pt-PT" smtClean="0"/>
              <a:t>02/10/2015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13947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B5D3533-D014-4E81-87B2-0E15161AB083}" type="datetimeFigureOut">
              <a:rPr lang="pt-PT" smtClean="0"/>
              <a:t>02/10/2015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150655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B5D3533-D014-4E81-87B2-0E15161AB083}" type="datetimeFigureOut">
              <a:rPr lang="pt-PT" smtClean="0"/>
              <a:t>02/10/2015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370176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B5D3533-D014-4E81-87B2-0E15161AB083}" type="datetimeFigureOut">
              <a:rPr lang="pt-PT" smtClean="0"/>
              <a:t>02/10/2015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5F7FD61-E141-43B1-ACC1-46D542694350}" type="slidenum">
              <a:rPr lang="pt-PT" smtClean="0"/>
              <a:t>‹nº›</a:t>
            </a:fld>
            <a:endParaRPr lang="pt-PT"/>
          </a:p>
        </p:txBody>
      </p:sp>
    </p:spTree>
    <p:extLst>
      <p:ext uri="{BB962C8B-B14F-4D97-AF65-F5344CB8AC3E}">
        <p14:creationId xmlns:p14="http://schemas.microsoft.com/office/powerpoint/2010/main" val="10389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D3533-D014-4E81-87B2-0E15161AB083}" type="datetimeFigureOut">
              <a:rPr lang="pt-PT" smtClean="0"/>
              <a:t>02/10/2015</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7FD61-E141-43B1-ACC1-46D542694350}" type="slidenum">
              <a:rPr lang="pt-PT" smtClean="0"/>
              <a:t>‹nº›</a:t>
            </a:fld>
            <a:endParaRPr lang="pt-PT"/>
          </a:p>
        </p:txBody>
      </p:sp>
    </p:spTree>
    <p:extLst>
      <p:ext uri="{BB962C8B-B14F-4D97-AF65-F5344CB8AC3E}">
        <p14:creationId xmlns:p14="http://schemas.microsoft.com/office/powerpoint/2010/main" val="364152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winspace.etwinning.net/files/collabspace/9/19/519/5519/images/b410c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1" y="2204864"/>
            <a:ext cx="1812437" cy="26722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QUEhQVFhQXFBQUFBUVFxUUFxgUFBUWFhgUFhUYHSggGBolHBUVIT0hJSotLi4xGB8zODMsNygtLisBCgoKDg0OGxAQGywkICQsLC4sLCwsLSwsLCwsLiwsLCwsLCwsLCwsLC8sLCwsLCwsLCwsLCwsLCwsLCwsLCwsLP/AABEIAMABBwMBEQACEQEDEQH/xAAcAAEAAgMBAQEAAAAAAAAAAAAABAUDBgcBAgj/xABKEAACAQMBBAQGDggFBAMAAAABAgMABBESBQYhMQcTQXEiMlFhgbEUMzQ1QkNyc5GhsrPB0SNEYnSCg5LCUlN10uEWJCWiFWPD/8QAGgEBAAMBAQEAAAAAAAAAAAAAAAECAwQFBv/EADYRAAIBAgQEAwcEAgIDAQAAAAABAgMRBAUSMRMhQVEycZEiM0JhgaGxFDRy4cHwNVIj0fEV/9oADAMBAAIRAxEAPwDuNAKAUAoBQCgFAKAUAoBQCgFAKAUANAVW2Nuw2+kOS0jcI4kBeRz+yg44854Dy1VzSNqWHnU22W7exr22bW7uLeWSdzbRLE7LbxMDIxCkjrphy7PBTh5Sazlqa58jrozo0qiUFqd93/hHKLfbVyni3Ew/mPj6Ca59T6H0csNSlvFehPi3zv15XUnpEb/aU1KqS7mLwGGfwIsbfpJvl5vE/wAqMA/+pFW40jGWU4d7Jr6lhD0q3A8aCJu5nT86lV2Yyyam9pNFhb9LI+MtSPkShvWoq3H+RjLJX8M/t/ZYwdKdofGSZf4Vb1NVlWRi8nr9LepYW/SNs9vjmX5UUo+vTip4sTGeV4mPw38mWMG9tk/i3UPpcL66trj3MJYOvHeDLKC/ifxJEb5LKfUatqRg6cluiRmhUVIFAe0AoBQCgFAKAUAoBQCgFAKAUAoBQCgPKAw3d2kSF5GVEUZZmIAA7zUNpbloxcnaKuUTbQubvhbAwQnncyL4bDywQsP/AGfh5jVLuWx08OnS5z5vsv8ALLDZGw4rfUyAtI3tkznXI5/ac8ceYcBVlBIyq151OT26LofW8nuS4+Zk+waT8Iw/vY+Z+fLGzkmcRxIXc5wq4ycDJ+oGuFK7PsqlSNNapOyJVxsK5Tx7acfypCPpCkVbS+xnHFUZbTXqQpIivjKw+UCPWKrZminF7NGINQse0Jse5oQM0AoD4MY8g+ihNyTDeSJ4kki/Jd19RqbszlSpy3iiwh3ovE8W6mHe5b7WanXLuYvB0HvBFhBv9fr8fq+XHGfUBVuLIxllmHl0t5MsYOlC8HjLA38LL6mqyrMxnlFF7NosIOliT4dqh86ykfUUPrqeOYvJY9J/b+y12f0oRSMEMEqk54goRwBPlB7Ktx12OeeUVErqSN/rc8gUAoBQCgFAKAUAoBQCgFAKAqN5Nrm2SMqgd5ZkgjBOlQ8mcFzxIUY7ATVJStsb0KPEbu7JK5itdgamEt0/Xyg5UEYhjP8A9UXEA/tNlvPRR6stLEWWmmrL7vzZd4q5zCgK7eT3JcfMy/YNVn4TbD+9j5nHOjX3xt/5v3L1yUvEfTZp+2l9Pyd0rtPkz5eIHmAe8A1FkSm1sQLnYNtJ7Zbwt8qND6xUOK7GscRVjtJ+pXT7i2DfqyL8jUn2TVXTizZY/EL42V0/RlZN4olT5MhP1NmodGJvHNsQuV16FdN0Tw/AuZh8sRt6gtV4CNo5zU6xRXz9E8nwLlD8pGH1hjVeAzaOdLrD0K2foxvV8UwOPNI4P0Mn41XgyN1m9B7p/wC/UrrjcS/X9XLfJZD/AHVHCkbRzLDS+KxXXG792njW047onYfSoIqri10N44qjLaa9SBJA6+Mjr8pWX1ioszVTi9mvVGIMDyI+moLn1igJmyPbk72+w1DOr4T9H16B8QKAUAoBQCgFAKAUAoBQCgFAatv3+pf6hbetqzn0OzB/H/Fm0VocZ7QCgK3eT3JcfMy/YNVn4TbD+9j5nHOjX3yt/wCb9y9ctLxH0uaftpfT8ndK7D5Q9oBQCgFAKAUB5QCgFAeMgPMA9/Gosgm0QrnYtvJ7ZBC/yo0b1iocV2NY16sdpP1K2bcmwb9ViHyBo+ziq8OPY2jjsQn42Qh0d2QcOiyIRnGJGxxBHJsjtqODE1WaYi1rr0NurU88UAoBQCgFAKAUAoBQCgFAKA1ffv8AUv8AULb1tWdToduD+P8AizaK0OIUAoCt3k9yXHzMv2DVZ+E2w/vY+Zxzo198rf8Am/cvXLS8R9Lmn7aX0/J3Suw+UPagGIXCnky/SKzVam9pL1Iuj7Bq6kn1JPakCpB7QCgFAKAUAoBQCgFAKAUAoBQCgFAKAUAoBQCgFAavv3+pf6hbetqzqdDtwfx/xZtFaHEKAUBW7ye5Lj5mX7Bqs/CbYf3sfM450a++Vv8AzfuXrlpeI+lzT9tL6fk7pXYfKHj8j3VSXhYNDIr4WV9T82cgBqVOa6sGQXDjk7D+I1dV6q+J+pN2uplXaMo5SN9Oa0WOxEdpE633Mq7Ym/x/Up/CtFmeJW0vsOJIyrt2byqe8fka2jm9db2J4rMq7wydqqfpFarOqy+FE8UyrvGe2Mehv+K1WdvrEnimRN417UPoINarO4dYsnioyrvDH2hh6B+daLOaD3TRPERkTbsJ5kjvU/hWqzbDvr9ieIiVbbQjkOEbJxnGCOHpFdVHF0qrtB3LJpkqukkUAoBQCgFAKAUAoBQCgFAKA1ffv9S/1C29bVnU6Hbg/j/izaK0OIUAoCt3k9yXHzMv2DVZ+E2w/vY+Zxzo198rf+b9y9ctLxH0uaftpfT8ndK7D5QYqLAhNsiE/AHoyPVXHLL8PLeJXQjG2w4exSO5m/E1k8pw3b7sjRExNu9H2Fh6R+VZPJqD2bI4aMT7uL2O3pANZvJKfSTI4SMR3bPZIP6f+ayeSPpMh0jE270n+JT9IrGWS1ekkRwmYm2DL+yfT/xWTyeutrDhyMTbHmHwPoK/nWbyzEr4fuRol2MbbOlHxbfRWTwOIjvFkaH2MTWzjmjf0ms3h6q3i/RkaWYiMc6o6c+zIsy13a9uPzZ+0teplCtWfkaUkbTX05uKAUAoBQCgFAKAUAoBQCgFAavv1+pf6hbetqzqdDtwfx/xZtFaHEKAUBW7ye5Lj5mX7Bqs/CbYf3sfM450a++Vv/N+5euWl4j6XNP20vp+Tuldh8oe0AoBQCgFAKA8oBQCgFQBQAiocIvdA+RGBxAGe6oUIrZA+6uBQCgFAKAUAoBQEHae1obddU8iRjs1EAnzKOZPmFVcktzSnRqVXaCuaLtXpODMI7OPLFggkmyq5YgAhFOojiOeKydbnZHq08qcVqrP52RedVtj/MsP6J/91XtI5dWD7S9UOq2x/mWH9E/+6lpjVg/+svVDqtsf5lh/RP8A7qi0xqwX/WXqjUdr7du2vre0uuoPV3ds+qFXXJJUjizHhh/JWbk9VmehTw9FYeVanfmnudarpPAFAKArd5Pclx8zL9g1WfhNsP72Pmcc6NffK3/m/cvXLS8R9Lmn7aX0/J3Suw+UBqAfKyg8iPpqqqQezROl9j6q10QKAVIPaAUAoBQCgFAKAUAoBQCgFAeUAzQFDt3e+1tciSUFx8XHh39IHi+nFUlUSOqhgq1bwrl3Zp0m+G0L46LCAxx8jIRkjvkPgKfMMmstcpbHpLBYbD868rvsS9ldGpdutv53mkPEqrMfQZG8IjzDTUqj1bM6uaaVooRsiN0h7MigNgkMaRr1/JABnwo+J8p85qKkUmrFsBVnUjVc3f2TptdB4p7QCgOObxe/q/vFr6o65Ze8PosP/wAe/JnY66j50UAoCt3k9yXHzMv2DVZ+E2w/vY+Zxzo198rf+b9y9ctLxH0uaftpfT8ndK7D5Q+ZOR7jVJ+Fkx3Oc18RKctT5vc+sSVlyPtZ2HJmHcxFFVqL4n6lXTi+i9DKu0JRykf+on1mtVi662kzN4Wi94ozLtmcfGH04P4VpHMcSvjKPBUP+pmXeCcfCB71H4VrHNcQupm8uo/MzLvNN2iM+hvzrVZxiFul/v1KPLKT2bMqb0v2xr6CRWsc7l1iZvK49JGZd6h2xn0MPyrVZ0usDN5W+kjMu9Efajj+k/jWizml1TKPLKnRoypvJCeeod6/lWsc3w77+hm8urLt6mZdvQH4eO8N+VarMsO/iM3gq6+Ek21/HIcI6scZwDxx5cV0U8TSqu0JJmM6NSHOSsSq3MxQHlAfMsgUEsQAOJJOAB5SahuxKV3ZGm7e6SbWHIiPXuOHgHCA+eQ8D6M1nKslyPRoZXWqc5eyvma+H2ttLl/20B7RqiGO/wBsf0YFZ+3L5HZbBYTf2pF/sLo2tocNNmd/2+Eefm+3+ImtI0ktzkr5pWmtMfZRuccQUAKAAOAAAAA8wFanmtt7n1ihBz3pV9ssPn/7o6wq7o9bLPBV/idDFbnkigFAcc3i9/V/eLX1R1yy94fRYf8A49+TOx11HzooBQFbvJ7kuPmZfsGqz8Jth/ex8zjnRr75W/8AN+5euWl4j6XNP20vp+Tuldh8oCKiwKt934D8EjuZvzrgllmHl0OtY6supibdmHyuP4h+IrJ5RQfc0WZVl2MLbrJ2O3pwayeS0+kmaLNKnZGJt1fJL9K/81lLJO0/saLNX1j9zA2679jqfQRWTyWp0ki6zSP/AFZibdubs0H0/wDFZSyev0sXWZUuqZibYM4+AD3MtZvLMQuhoswod/sYX2ROPi29GD6qylgMQvgZosZRfxIwvZSDnG4/hP5Vm8LWjvFmixFJ7SRiaMjmCO8EVk6clumXU4vZnxmqFi53T9vPzbfaWvWyf378jzcz90vM3GvqDwyFtPakNuuuaRY1/aOM9w5k91VcktzSnSnUdoK5oe1+k7U3V2MLSO3BWcNxP7MQ8JvTisnWvyR61LKWlqrOy/3qQ4t0to35D30xiTOdBwT6IlOle85I8lVUJS3NHjMLhuVBXff+zc9g7mWlrhkj1SD4yTw29GeC+gCtY04xPNr46tW5SfLsjYcVocZ7QCgFAc96VfbLD5/+6OsKu6PWyzwVf4nQhW55IoBQHHN4vf1f3i19UdcsveH0WH/49+TOx11HzooBQFbvJ7kuPmZfsGqz8Jth/ex8zjnRr75W/wDN+5euWl4j6XNP20vp+Tuldh8oe0AoBQCgFAeVAFSBQCgFQBilkD4aFTzUHvANUdOL6IspSWzPmO1RTlVUHGMgAHFQqUIu8Ukw5yas2cyvt9r66kaGwhKYJBYASPgHGos3gR8Qeeaz4spbHuQy/D0IqdeVzLsvo1klbrb+csx5qhLMfM0rcu4D01KpN85FKmaxgtNCNl/vQ3zZGw4LZdMESoO0jix+U54t6TWygkeTVr1KzvN3LGrGR7QCgFAKAUBz3pV9ssPn/wC6OsKu6PWyzwVf4nQhW55IoBQHHN4vf1f3i19UdcsveH0WH/49+TOx11HzooBQFbvJ7kuPmZfsGqz8Jth/ex8zjnRr75W/837l65KXiPpc0/bS+n5O6V2nygJoCDDtm3bxZ4j3SJ+dV1I0dGot4slpKp5EHuINTdMo4tbo+81JAoD2gFAKAUAoBQCgFAcu6IvdN7/D95LXNR3PezjwQ+p1Guk8EUB5QCgGaAwT3saDLyIo8rMq+s1XUiypyeyZU3O+VinO5iPmU6/s5qHUijojgcRLaDKi56TrJfF62T5KaR9LkVV1o9DphlOIlvZfU03eje9L6a1CRsnVzKfDKknUyDkOXKspTUpI9ChgpYalUcmuaOzV1Hzh8vIBzIHecUbSCTZHk2lCvjSxjvdR+NRqRfhTfR+hy/blsrbVFyLi16oTQOSbiPVpjCavB8vgmueXjvc9uhUawrpaXez6G+vvjYjndRehs+qtuJHueWsDiHtBkaTf6wX9YB7lc+pajixLrLsS/hZFk6S7AcnkPdFJ+IFRxYmqyrEPovUrdtdJFpJBLGgmJeN0BKKBllIGct56pKtFqxrRyuvGabtv3NM6NGH/AMlb8Rn9Ly+ZesqXiPUzO36aX0/J3Wu0+UPifxW7j6qiWxMd0fmaRASeA5n1157PuY+FeR4igeLwPm4eqoJdnuS4toTL4sso7pHH41bU11M5Uab3iiZFvNeL4t1N/WT66nXLuZvB0H8CJcO+20F/WnPmZYj/AGVPFl3M5Zfhn8PoTYuke/HN4274x+GKlVpGLyrDPa/qTIulK7HjJA38Lj1NVuPIylk9F7NolxdLMvwrWM90rL60NT+o+RR5LDpP7f2TYulpPhWz/wALqfWBVliPkYvJZdJk2LpVtj40U49CH+6p46M3k9ZbNEuPpNsTzaVe+Jj9nNTx4mTynEdl6lxsbeq1un6uCXU+kvp0up0ggE+EB2sPpqyqRlsc1bCVqSvONkc66O9tQWs9408gQNgLnJJIkkJAAHnH01hSklzZ7WZUKlWEFBXNruek6yXOnrZPkx4+tyorZ1onnwynES3svNlTcdLSco7ZiezW6r9ShqrxkdEcml8U0Q23/wBoy+0Wn9MM8v8A7DAqvEm9kaLLsLDnOf3R8y3W3JQWOqFe0kQwj0lskUfEJUMvg+XterC7l7Vm4y3QCny3Er/Qqrp+umib6kPHYKHKMPsj42N0cx3AZ/ZgfSxRikZyGXmMuaKlq6k1s0nS5cO3myZtHcmytGgWU3MxmmWEYaNQpYgZOkKccezJqXSjEpTzDEV1JwsrK5tlvuJYJ+rq3zhZ/qY4rRU49jzpZhiJfFby5EPZZRNpy2scMCRJbrIuiJVbUSnwh2eEahWUrF6uqWHVSUm23bc2/FanAatvhuUl+8bvKyaFK4VVOckHPhd1Zzp6up3YPHSwyaSTuUsfRFbDnPP6BCP/AMzVFQXc65Z1Ve0V9znm8+zktruaCMsUjZQpYgniiNxwB2sawkrNo9nCVXWpKct2W/RxsSG7uJEnUsqxawASvha1HZ5iatSipOzObMsRUo004PqdKj3CsB8QD3s5/urpVOPY8OWYYh/ESE3MsB+qQnvQN66cOPYr+uxH/d+pJi3btF8W1tx3RRj8KnRHsZvFVnvN+rJkFhEhykaKfKqqD9QqbIzlUnLdskYqSgK0BQS7k2Dc7WIZ/wAIK/ZIrPhR7HWsdiF8bIc3R1YN8Uw+TJIPxqODE1WZ4hdfsQpui2zPitOvc6nH9Smo4ETVZviFvb0IcnRND8G5mHyhGfUoqv6ddzVZ1U6xX3IcvRMfg3X9Uf5NUcB9zRZ2+sCHL0U3HwZ4T3h1/A1V0JGqzqn1iyDJ0ZX4/wAhvkyN/cgqODI1Wb4f5+n9kWXo/vx8SD8l0P41DpTLxzPDPrYhy7oXy87WX0AN9kmq8OXY2WPw7+NEGXY9yvjW1wO+GX16ajS10NI4ilLaS9URnt3HjI4+UjL6xUWZoqkH1Xqjb+iI/wDkG8vsWXh2+2Q1tR8TPMzd/wDgXPr/AOzdIujKz1FnMzksW4uFHEk4GgDhxrVUYnmPNq/Sy+hDudh2kN/bWy2sLRyxyMxkDSNlAcY1EjHDtFQ4RTtYtGvWqUZ1XN3VtvmWG0CINoWUEKRxxSLLrVI41zpHDiBkVL5TSRSmnUw06k221bqZd8LyRLjZ6o7Kr3GlwpIDLlfBYDmKtNtNGWFhGVOo2tkZekgf+OuO6P71KVPCTlv7mBdbG9zwfMx/YFXWxy1veS82a10Ze03H73N+FZ0tmd2Zr24fxQ6QfbdnfvsXrFKm6GX+Gr/Bm5VqeaabY+/lx+6L9qOsl7z6HoT/AGcf5M3KtTzxQCgOB9IHvjdfLT7qOuKp4mfXZd+3iXvQ57rm+YP3iVeh4jkzn3UfP/DOvV1Hzh7QCgFAKAUAoBQCgFAeYoBQHtAeUAoBQHjKDzGaixN2fCwKDkKoPLIABx5M0shqdrMy1JBrO1NlyttK1nVcxRxyK7ZAwWDY4czzFZuL1pnbSqxjh5wb5toxbcspG2lYyKjGNFmDuB4Kkjhk+ekk3JMtQqwWGqRb5tqxj30gZrnZxVWYLcgsQCQoynFiOQ50qJtojCSSp1E30JPSMP8Ax1xgZ4R8vnEpV8Iy1pYmNy52L7nh+Zj+wKutjlq+8l5s1rox9puP3ub8KzpdTvzPxw/ih0g+27O/fY/WKVOhGX+Gr/Bm5VqeaabY+/lx+6L9qOsl7z6HfP8AZx/kzcq1OAUAoDgXSDIBtK64jx05kD4qOuKp4mfW5db9PEvOhpwbubBHtHYc/GJV6HiOTOWuFHz/AMHYK6j509oBQCgFAKAUAoBQCgFAKAUAoBQCgFAKAUAoBQCgGKAUBgtrVIwRGioCSxCgLljzJx20SSLSnKW7MN/s2KYxmVAxjcSR5z4LjkwxUNJk06s4X0vdWZNqShVxbFRbt7oFuseMREZ8HSCDwHl8EVXTzubOtJ0lS6J3LMVYxPaAUB8GMHmB9ApYnUz1UA5AD0UDbe59UIFAKAUAoBQCgFAKAUAoBQCgFAKAUAoBQCgFAKAUAoBQCgFAKAUAoBQCgFAKAUAoBQCgFAKAUAoBQCgFAKAUAoBQCgFAKAUAoBQCgFAKAUAoBQCgFAKAUBB2rtaG2UNO4RS2kE5OWwTjh3Gqyko7mtKjOq7QVyDab22kjrGkwLsdKjDcT5OIqFUi3Y0lhK0Y6muRd5q5zDNAM0BHvr6OFQ0jBQWVATnxnOlR6SQKhtLctCEpu0USM1JU9oCiud8LON2R51DIxVhhuDDgQeFU4kTqjg60oqSXJlpYX8cyCSJ1dDyZTkcOY76smnsYThKDtJWZIzUlDDe3iRI0krBUUZZjyAqG7K7LQhKb0x3ImzNuwXBKxPqIUOQVZSFJIBwwHaD9FQpp7GlShOn4kWOasYjNAR7O+jl19Wwbq3Mb4zwdcZX6xUJ3LyhKNr9SRmpKDNAM0BHlvo1kSNmw7hii8eITBY+jIqHJIuoScXJbIk1JQUAoBQCgFAKAUAoBQCgFAKA1Pf5mHsMooZ/ZkelSdIY6X4E9grKr0PQwFvbu7LSTdn3N2ZFEtpFGmTqdZg5HA4IXSM8cVZX7GNRUlH2Ztvtb+zWZttXCzP19xLbSCYiNJIR7EaLXhf0oUkkr26hx7KzcmnzO3gU3TXDipK3f2k7di56y4u7i4SO4aCOAoi9WqMXkZA5Zy4Pg8QMDHLnVvabtc57U6NOLlHU5d+i2MUdxdzTJaNMsLx26y3EkADF2ZyqiMyKQo8Ek+D209pu1ydNGnB1tN03ZJ/5sVW1b6Vo5LedhI9vf2KiXAUukjo6lgOAYcRw81Vk78joo04KaqQVtUJcu1k0S9t7Uk6+dfZjoYz+ihtIevwNIP/cExnDE54AgAdtHJmeHoxcY+wue7k7enM2Xde/ae0glkxreNWbHLVjjitKbvFM4sVTVOrKEdkzVthbQkjlvlS0knBvZjqRowAcKNJ1kHsz6azi+bVjurQjKFNuen2V3Ph4Lq2hLqVgkur9DoXS4jSQacHhgnhk4pZxRZSpValnzUY792iwC3LXAshduNEPXyzhIxK2uQqiKNJUAY4nGat7V7XML0lDjaFzdkuduW/zKXeO6me2vIJpSzWs1sC4VB1yTFCnWDGAyk58HHIdhqsr2audOHjCNWE4x8Sf0t2Lme6uY5rmKJzNJHZRvHqVAzSFnGTpAycAcOXCrc72+RzqFKUYSlyTk7+XIw7t7XdpgvsqR2KPrt7uEQydYBkdVpVRjnkceFVhJ3LYijFQvpVr7xd1b5kTZG25utiE9zJFM0gWW3uIRHCQcgrBIFyTnGCWOaJyT5s0rUIaG4RTVuTTu/qiQdtz/AKSJHAkl2k9tG5VT1cYTWTgY1HAPPPOmt/cp+nh4nso3fzJkl1Pa3Agedp1lt55Ed1QOkkKgnigAKnV5Oypu4ytcooU61PWo6bNJ22aZWw312lra3j3TP1j26vCUjEZSZ1TOQurXg5znGeyovJJNs24dGVWdFRta9n15Ejbm1H6+ZfZjoUIEUVpD15HgA5uMxthic8ARwxxpKT7lKFKLhH2E77uTt6cxsy/eefZcsmNb29yWxwGcKD3cqm+zIq04041YLo0b1Wx5goBQCgPKAUAoBQCgFAKAUAoCo3i2KblYgJDE0UolVlAY6lBA4Hh21WUbm+Hr8Jvle6sR7bY1yrqzX0jqGBKGOIBgDkqSBkZ5cKjS77lpVqbi7QS9SLc7osyvD7Kk9jSOzNEQjNhm1FFlIyF+sCocL8rmkcYk1LStS5X/AK7km63dbrHktrh4DIqrKoVXU6BpDgMPBfHDPmFTo53RSOJTilUje23+9jEN0xGIjbTPDJFGY9eFk6xCdR6xTzOrJzw5mo0di36vVdTjdPn2t5D/AKRUxlWldpGuIrmWVgCzvEwZVwOAXCgYHIU4fIfrJar2VkmkvM9O7Dh5+quXjincySIFQtqYANokIyoOPPimgLFrTHVG7jsWuwtmi2gjhDahGukEgA4ycZA81XirI561V1Zub6mPY2yRbmchi3XTvOcgDSXCjSPKPBqIxsWq1nUUU+isfW2dlC4EQLFermjmGADkxnOn00lG4o1nSu11VvUjbW2GZJUnhmaGZVMZYBXV0JzpdW54PEUcb8y1KuowcJK6f2Ij7oqbeaJpXaSaRJZZiF1MyMpA0jgFAQLjsFV0Jo0/WS1qVlZKyRKvt3VllnkZ3HXQrCQp0ldDFg6sOOct9VS43dzOGIcYxjbZ39TBb7tsZEe4uHm6tXWMaUjxrXSWYrxY4z9NRo7su8UtLjCNr7mGPdRsRRyXMkkETq6RsqavAOUV5cZYDh5zinD6XLPGLm4xSb5X/ozS7qIySjrHDvcm6SRcBo5MADTnII4Y48804a5+dyqxjTXLkla3dH1bbunW0s8zTS9U0SEqqLGj+NpQdp4ZPmpo7kSxKUVGCsr38z6fdpTaQWus4hMBD4GT1DKwyPPpo4KyTEcU1VlUtvf7mFt2HEk5iuXjjncySoFQtqYANocjK5A8hpoZZYtaYqUU3Hb+zJszdhYTa4kJ9jJLGo0gall8uORGOyihZIrUxTnruvE0/Q2GtDlFAKAUBq3SPtg21k5VtMkmIkIOCC3FmB8oUMazqy0xO7LqHGrpNclzZqvRxtWeK8e2uXkYyRqyCV2kIYL1gClicZRs4/ZrKk2nZnoZlRpzoqrSS5b29PyYOlO/nS8QRSyp+hUhY5HUZ1NxKqcHkOdRVbUuRbKqVOdF6ktz73v30aaztlgdklkHWTGNirJ1fArqXiMsCe4UnUvFEYPAKFeTmuS2v1ubN0aXjHZ/WSyM2l5iWkZnOlTnizEnAFa0n7NzhzGmliNMV2OdNvJc+yPZvWS9R7KwE1yaMYLiLq849rHk58aw1vVqZ7CwlLh8Gy1afr6+Z0bpHvWGzjJE7LqaEq8bFTpZlPBlOcEGt6j9m542XU08SoyXc0K4ilisortdpTda2n9CZnY+E2DgFznHPiOw1hzUdVz1ounKvKi6Ssutv6Op7nX0k9lBLMP0jpluzOCQGx5wAfTXVB3R4OLpxp15Rhtcp99N3JZi9wl5NCqQk9VGzqpKBmz4LgZPLlVJxe9zoweKhBKEoJ3e5qG4+xri+R5DfXMfVyhNPWSvnwVfPFx/ixWVKMpdT08dVp4dqKpp3XyPjeu6Y7Tlje8mt4vBBZXl0r+iUjEaN2mok3qs3YYSEf0utQUmbHuRHGDcNFtCW6xDgq/XDQTkq46wnj4JHCtIdedzhxkpPSpU9PP1NR3YtpLmGaSTaM8BjxjVPJhsrnPGQHzcKzjd9T08S4UpxiqSd/l/Rs/R7ty4nsrvrmZurQ9W7HwgTG5KluZK4U55+FWlOTcWefmGHp068NC339TV93LaS4t5pn2jNC0RwqtNIdWEDZ4uDzOOFZq7W56GJcKVSMI007/L+jeOirbE9xbydexfRIFR28bBUEqT8LGRx/arajJtczys0oQpVUoK10aVvXt25murmW3llWKBkTwJHVODFFYqCA2p9XoA7KxnJt8j1MJhqMKUY1EtUjr2wtoi4t4pl5OgYjyHHhD0HIrpi7q587XpOlUcH0ZrHSpBL7EE0UkqGJxq6t3TKSYQ50kZwSp83GqVk7XR25W4cbRNJ3Ie2d6ydjJMrETSgQ5BIIcErIwI4ggKxz3VWU/YNaODX61wey5/Qp9u9fBsi1YzTCWSYSM3WyB8OjsELas4AC8M4zVJXUDpw6p1MZNaVZLty5EPZUcTmHO2LgSMYx1Z9kka2I/R51YPE4zUq2+otWlKOpcBW58+XqT9+pZX2tHALmWGN44QSkjoq6mky2AwGeFJtudrlMFGEcI6jgm030MOz72e02nFbx3b3UbsgYMxkGH1ahxY4ZQNWR+dFdStcmpTp1sK6koaWjNvcZpdsLbLcTRLII18CSRQP0bNkKrAZ8H66Tbc7J2IwnDhgnVcU2vl8z3aV1e7ImiL3D3Fu+ciTJOFI1DwiSGw2QQcHto3KD58yKcKGNpy0x0yXY86S75/ZsCrcSwxNFGWaN5FAVpGBfShGogeqlST1KzJy2lHgybim0ybuXBEbper2pNckI56p+vCkYxnw2xw1CpgufiMcZOXDtKko/PkdKroPGFAKAUByzpAjlvdoQ2kQOEU5Yg6A7jWxJxjgqqPTiuap7UtJ7uA00MPKtLqVu9Gyb60mgu5XE8gYANGuCOrywRgFHAgsM+eqyUotSZvha1DEQnRirKxbby/pdrWTqrFGSE50nGGZzx4cOB7atLnNHPhfYwlRdbi+3EFpBfTB9eqF1hQIQUVmBxnJ1HAUdnI+WpdNK7Kwx7rTpwtazV/mQLe8eHYZjCvrmmlixpbOhiS5IxnGkEfxCqqVqZvKmqmPv0STPn/AKLvvYPtqdVp9k+x8eHr06sasePyHPFOG7E//oUP1Hh57XPuS9ebYRjZX1wyxx40tkoHBQgYzwU4/hqVK9MiNNU8wTWzTf2IV7ueRs+C8hVus0hp0ILZ4+OEbyYGV7RnhVdHs6kawx18RKjPa/JnTd0Nui7gD6Sjr4MiEEaWHaueakDIropz1I8LF4d0KjW6exO24P8Atp/mZfsGrS2ZlS95HzRpfQzEy20+pSP045gj4mPsNYYfZnqZy06kbdjX95JFj2vLJNA00QIygTUGzEAOfA4J+qqSdp8zswsZTwajB2ZtO6e17aU3CW9m1uepLMxRVDgZAXhzI1H6a0hKLvZHn4qhWp6XUnq5mmbpboezLa4JDLOhTqS2pV8XJUqeBB5Z7Kzpw1Jnp4vG8CrHs9zYdyNsH2JPZyxNHJHFNo8ArrGltSk4wXB7e0dxq9OXs6WcWNo/+aNaLum0a7uvud7Ls53CstxG4EWrUoKiNWKEHhxJI1dhxWcIakzuxWN4FaKfhe5d7u71tDs+aBo2SeFGWHwGGst4IJAHjqx4+XGfLi8alo2OXEYNTxEZp3i+b+RA3c3OvZbVjHMkcc4OuN1yzBSQCxK5GcZ59tRGEnG5ricdQhWtKN3HZmwdEt44Sa2kVlMbl11AjgxIYAkccMD/AFVag+hx5rTWqNWPVG87QtFmieJ/FdWRu5hit2rqx5dObhJSXQ4ZsrY88txDZSBtCztq8E6RjHWMD51Q47/PXHFNy0n1VatThRdeO7X/AMN/6XYSbSIKpOJxwUE4HVuOQretseTlErVm/kUOyNvWSLCrbNcyr1QMnVp7YukdZk8fGGc1nGceXI6a2FxDcnxOXPl8uxk3z2aJ9swo6MYnSBXIDAYzLkaxy7KmdnUsMHVdPBSknzVzDBbNsfaGTG0lvICA4Quyxk9mATqU4z/iFRbhyuTKax2G3tJdD3eq86rbKXOh3RFifwFJ1AxMOB5fCFJNKdycLTdTBOns+f5PdsyXG2Z4US3kigQnU8gxgNjUxJ4E4GAozz+iXeoytJU8BTk5STk+h9dJMWm/tiY2kjSKLUoUsGRJWJTycQMemoq8pIZa3KhNJ2bb/BcbqbctHuVWGwaB2Vx1mhVwANRUkeXAq0ZwvyRzYrDV407zqXXY/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7" name="AutoShape 10" descr="data:image/jpeg;base64,/9j/4AAQSkZJRgABAQAAAQABAAD/2wCEAAkGBxQTEhQUEhQVFhQXFBQUFBUVFxUUFxgUFBUWFhgUFhUYHSggGBolHBUVIT0hJSotLi4xGB8zODMsNygtLisBCgoKDg0OGxAQGywkICQsLC4sLCwsLSwsLCwsLiwsLCwsLCwsLCwsLC8sLCwsLCwsLCwsLCwsLCwsLCwsLCwsLP/AABEIAMABBwMBEQACEQEDEQH/xAAcAAEAAgMBAQEAAAAAAAAAAAAABAUDBgcBAgj/xABKEAACAQMBBAQGDggFBAMAAAABAgMABBESBQYhMQcTQXEiMlFhgbEUMzQ1QkNyc5GhsrPB0SNEYnSCg5LCUlN10uEWJCWiFWPD/8QAGgEBAAMBAQEAAAAAAAAAAAAAAAECAwQFBv/EADYRAAIBAgQEAwcEAgIDAQAAAAABAgMRBAUSMRMhQVEycZEiM0JhgaGxFDRy4cHwNVIj0fEV/9oADAMBAAIRAxEAPwDuNAKAUAoBQCgFAKAUAoBQCgFAKAUANAVW2Nuw2+kOS0jcI4kBeRz+yg44854Dy1VzSNqWHnU22W7exr22bW7uLeWSdzbRLE7LbxMDIxCkjrphy7PBTh5Sazlqa58jrozo0qiUFqd93/hHKLfbVyni3Ew/mPj6Ca59T6H0csNSlvFehPi3zv15XUnpEb/aU1KqS7mLwGGfwIsbfpJvl5vE/wAqMA/+pFW40jGWU4d7Jr6lhD0q3A8aCJu5nT86lV2Yyyam9pNFhb9LI+MtSPkShvWoq3H+RjLJX8M/t/ZYwdKdofGSZf4Vb1NVlWRi8nr9LepYW/SNs9vjmX5UUo+vTip4sTGeV4mPw38mWMG9tk/i3UPpcL66trj3MJYOvHeDLKC/ifxJEb5LKfUatqRg6cluiRmhUVIFAe0AoBQCgFAKAUAoBQCgFAKAUAoBQCgPKAw3d2kSF5GVEUZZmIAA7zUNpbloxcnaKuUTbQubvhbAwQnncyL4bDywQsP/AGfh5jVLuWx08OnS5z5vsv8ALLDZGw4rfUyAtI3tkznXI5/ac8ceYcBVlBIyq151OT26LofW8nuS4+Zk+waT8Iw/vY+Z+fLGzkmcRxIXc5wq4ycDJ+oGuFK7PsqlSNNapOyJVxsK5Tx7acfypCPpCkVbS+xnHFUZbTXqQpIivjKw+UCPWKrZminF7NGINQse0Jse5oQM0AoD4MY8g+ihNyTDeSJ4kki/Jd19RqbszlSpy3iiwh3ovE8W6mHe5b7WanXLuYvB0HvBFhBv9fr8fq+XHGfUBVuLIxllmHl0t5MsYOlC8HjLA38LL6mqyrMxnlFF7NosIOliT4dqh86ykfUUPrqeOYvJY9J/b+y12f0oRSMEMEqk54goRwBPlB7Ktx12OeeUVErqSN/rc8gUAoBQCgFAKAUAoBQCgFAKAqN5Nrm2SMqgd5ZkgjBOlQ8mcFzxIUY7ATVJStsb0KPEbu7JK5itdgamEt0/Xyg5UEYhjP8A9UXEA/tNlvPRR6stLEWWmmrL7vzZd4q5zCgK7eT3JcfMy/YNVn4TbD+9j5nHOjX3xt/5v3L1yUvEfTZp+2l9Pyd0rtPkz5eIHmAe8A1FkSm1sQLnYNtJ7Zbwt8qND6xUOK7GscRVjtJ+pXT7i2DfqyL8jUn2TVXTizZY/EL42V0/RlZN4olT5MhP1NmodGJvHNsQuV16FdN0Tw/AuZh8sRt6gtV4CNo5zU6xRXz9E8nwLlD8pGH1hjVeAzaOdLrD0K2foxvV8UwOPNI4P0Mn41XgyN1m9B7p/wC/UrrjcS/X9XLfJZD/AHVHCkbRzLDS+KxXXG792njW047onYfSoIqri10N44qjLaa9SBJA6+Mjr8pWX1ioszVTi9mvVGIMDyI+moLn1igJmyPbk72+w1DOr4T9H16B8QKAUAoBQCgFAKAUAoBQCgFAatv3+pf6hbetqzn0OzB/H/Fm0VocZ7QCgK3eT3JcfMy/YNVn4TbD+9j5nHOjX3yt/wCb9y9ctLxH0uaftpfT8ndK7D5Q9oBQCgFAKAUB5QCgFAeMgPMA9/Gosgm0QrnYtvJ7ZBC/yo0b1iocV2NY16sdpP1K2bcmwb9ViHyBo+ziq8OPY2jjsQn42Qh0d2QcOiyIRnGJGxxBHJsjtqODE1WaYi1rr0NurU88UAoBQCgFAKAUAoBQCgFAKA1ffv8AUv8AULb1tWdToduD+P8AizaK0OIUAoCt3k9yXHzMv2DVZ+E2w/vY+Zxzo198rf8Am/cvXLS8R9Lmn7aX0/J3Suw+UPagGIXCnky/SKzVam9pL1Iuj7Bq6kn1JPakCpB7QCgFAKAUAoBQCgFAKAUAoBQCgFAKAUAoBQCgFAavv3+pf6hbetqzqdDtwfx/xZtFaHEKAUBW7ye5Lj5mX7Bqs/CbYf3sfM450a++Vv8AzfuXrlpeI+lzT9tL6fk7pXYfKHj8j3VSXhYNDIr4WV9T82cgBqVOa6sGQXDjk7D+I1dV6q+J+pN2uplXaMo5SN9Oa0WOxEdpE633Mq7Ym/x/Up/CtFmeJW0vsOJIyrt2byqe8fka2jm9db2J4rMq7wydqqfpFarOqy+FE8UyrvGe2Mehv+K1WdvrEnimRN417UPoINarO4dYsnioyrvDH2hh6B+daLOaD3TRPERkTbsJ5kjvU/hWqzbDvr9ieIiVbbQjkOEbJxnGCOHpFdVHF0qrtB3LJpkqukkUAoBQCgFAKAUAoBQCgFAKA1ffv9S/1C29bVnU6Hbg/j/izaK0OIUAoCt3k9yXHzMv2DVZ+E2w/vY+Zxzo198rf+b9y9ctLxH0uaftpfT8ndK7D5QYqLAhNsiE/AHoyPVXHLL8PLeJXQjG2w4exSO5m/E1k8pw3b7sjRExNu9H2Fh6R+VZPJqD2bI4aMT7uL2O3pANZvJKfSTI4SMR3bPZIP6f+ayeSPpMh0jE270n+JT9IrGWS1ekkRwmYm2DL+yfT/xWTyeutrDhyMTbHmHwPoK/nWbyzEr4fuRol2MbbOlHxbfRWTwOIjvFkaH2MTWzjmjf0ms3h6q3i/RkaWYiMc6o6c+zIsy13a9uPzZ+0teplCtWfkaUkbTX05uKAUAoBQCgFAKAUAoBQCgFAavv1+pf6hbetqzqdDtwfx/xZtFaHEKAUBW7ye5Lj5mX7Bqs/CbYf3sfM450a++Vv/N+5euWl4j6XNP20vp+Tuldh8oe0AoBQCgFAKA8oBQCgFQBQAiocIvdA+RGBxAGe6oUIrZA+6uBQCgFAKAUAoBQEHae1obddU8iRjs1EAnzKOZPmFVcktzSnRqVXaCuaLtXpODMI7OPLFggkmyq5YgAhFOojiOeKydbnZHq08qcVqrP52RedVtj/MsP6J/91XtI5dWD7S9UOq2x/mWH9E/+6lpjVg/+svVDqtsf5lh/RP8A7qi0xqwX/WXqjUdr7du2vre0uuoPV3ds+qFXXJJUjizHhh/JWbk9VmehTw9FYeVanfmnudarpPAFAKArd5Pclx8zL9g1WfhNsP72Pmcc6NffK3/m/cvXLS8R9Lmn7aX0/J3Suw+UBqAfKyg8iPpqqqQezROl9j6q10QKAVIPaAUAoBQCgFAKAUAoBQCgFAeUAzQFDt3e+1tciSUFx8XHh39IHi+nFUlUSOqhgq1bwrl3Zp0m+G0L46LCAxx8jIRkjvkPgKfMMmstcpbHpLBYbD868rvsS9ldGpdutv53mkPEqrMfQZG8IjzDTUqj1bM6uaaVooRsiN0h7MigNgkMaRr1/JABnwo+J8p85qKkUmrFsBVnUjVc3f2TptdB4p7QCgOObxe/q/vFr6o65Ze8PosP/wAe/JnY66j50UAoCt3k9yXHzMv2DVZ+E2w/vY+Zxzo198rf+b9y9ctLxH0uaftpfT8ndK7D5Q+ZOR7jVJ+Fkx3Oc18RKctT5vc+sSVlyPtZ2HJmHcxFFVqL4n6lXTi+i9DKu0JRykf+on1mtVi662kzN4Wi94ozLtmcfGH04P4VpHMcSvjKPBUP+pmXeCcfCB71H4VrHNcQupm8uo/MzLvNN2iM+hvzrVZxiFul/v1KPLKT2bMqb0v2xr6CRWsc7l1iZvK49JGZd6h2xn0MPyrVZ0usDN5W+kjMu9Efajj+k/jWizml1TKPLKnRoypvJCeeod6/lWsc3w77+hm8urLt6mZdvQH4eO8N+VarMsO/iM3gq6+Ek21/HIcI6scZwDxx5cV0U8TSqu0JJmM6NSHOSsSq3MxQHlAfMsgUEsQAOJJOAB5SahuxKV3ZGm7e6SbWHIiPXuOHgHCA+eQ8D6M1nKslyPRoZXWqc5eyvma+H2ttLl/20B7RqiGO/wBsf0YFZ+3L5HZbBYTf2pF/sLo2tocNNmd/2+Eefm+3+ImtI0ktzkr5pWmtMfZRuccQUAKAAOAAAAA8wFanmtt7n1ihBz3pV9ssPn/7o6wq7o9bLPBV/idDFbnkigFAcc3i9/V/eLX1R1yy94fRYf8A49+TOx11HzooBQFbvJ7kuPmZfsGqz8Jth/ex8zjnRr75W/8AN+5euWl4j6XNP20vp+Tuldh8oCKiwKt934D8EjuZvzrgllmHl0OtY6supibdmHyuP4h+IrJ5RQfc0WZVl2MLbrJ2O3pwayeS0+kmaLNKnZGJt1fJL9K/81lLJO0/saLNX1j9zA2679jqfQRWTyWp0ki6zSP/AFZibdubs0H0/wDFZSyev0sXWZUuqZibYM4+AD3MtZvLMQuhoswod/sYX2ROPi29GD6qylgMQvgZosZRfxIwvZSDnG4/hP5Vm8LWjvFmixFJ7SRiaMjmCO8EVk6clumXU4vZnxmqFi53T9vPzbfaWvWyf378jzcz90vM3GvqDwyFtPakNuuuaRY1/aOM9w5k91VcktzSnSnUdoK5oe1+k7U3V2MLSO3BWcNxP7MQ8JvTisnWvyR61LKWlqrOy/3qQ4t0to35D30xiTOdBwT6IlOle85I8lVUJS3NHjMLhuVBXff+zc9g7mWlrhkj1SD4yTw29GeC+gCtY04xPNr46tW5SfLsjYcVocZ7QCgFAc96VfbLD5/+6OsKu6PWyzwVf4nQhW55IoBQHHN4vf1f3i19UdcsveH0WH/49+TOx11HzooBQFbvJ7kuPmZfsGqz8Jth/ex8zjnRr75W/wDN+5euWl4j6XNP20vp+Tuldh8oe0AoBQCgFAeVAFSBQCgFQBilkD4aFTzUHvANUdOL6IspSWzPmO1RTlVUHGMgAHFQqUIu8Ukw5yas2cyvt9r66kaGwhKYJBYASPgHGos3gR8Qeeaz4spbHuQy/D0IqdeVzLsvo1klbrb+csx5qhLMfM0rcu4D01KpN85FKmaxgtNCNl/vQ3zZGw4LZdMESoO0jix+U54t6TWygkeTVr1KzvN3LGrGR7QCgFAKAUBz3pV9ssPn/wC6OsKu6PWyzwVf4nQhW55IoBQHHN4vf1f3i19UdcsveH0WH/49+TOx11HzooBQFbvJ7kuPmZfsGqz8Jth/ex8zjnRr75W/837l65KXiPpc0/bS+n5O6V2nygJoCDDtm3bxZ4j3SJ+dV1I0dGot4slpKp5EHuINTdMo4tbo+81JAoD2gFAKAUAoBQCgFAcu6IvdN7/D95LXNR3PezjwQ+p1Guk8EUB5QCgGaAwT3saDLyIo8rMq+s1XUiypyeyZU3O+VinO5iPmU6/s5qHUijojgcRLaDKi56TrJfF62T5KaR9LkVV1o9DphlOIlvZfU03eje9L6a1CRsnVzKfDKknUyDkOXKspTUpI9ChgpYalUcmuaOzV1Hzh8vIBzIHecUbSCTZHk2lCvjSxjvdR+NRqRfhTfR+hy/blsrbVFyLi16oTQOSbiPVpjCavB8vgmueXjvc9uhUawrpaXez6G+vvjYjndRehs+qtuJHueWsDiHtBkaTf6wX9YB7lc+pajixLrLsS/hZFk6S7AcnkPdFJ+IFRxYmqyrEPovUrdtdJFpJBLGgmJeN0BKKBllIGct56pKtFqxrRyuvGabtv3NM6NGH/AMlb8Rn9Ly+ZesqXiPUzO36aX0/J3Wu0+UPifxW7j6qiWxMd0fmaRASeA5n1157PuY+FeR4igeLwPm4eqoJdnuS4toTL4sso7pHH41bU11M5Uab3iiZFvNeL4t1N/WT66nXLuZvB0H8CJcO+20F/WnPmZYj/AGVPFl3M5Zfhn8PoTYuke/HN4274x+GKlVpGLyrDPa/qTIulK7HjJA38Lj1NVuPIylk9F7NolxdLMvwrWM90rL60NT+o+RR5LDpP7f2TYulpPhWz/wALqfWBVliPkYvJZdJk2LpVtj40U49CH+6p46M3k9ZbNEuPpNsTzaVe+Jj9nNTx4mTynEdl6lxsbeq1un6uCXU+kvp0up0ggE+EB2sPpqyqRlsc1bCVqSvONkc66O9tQWs9408gQNgLnJJIkkJAAHnH01hSklzZ7WZUKlWEFBXNruek6yXOnrZPkx4+tyorZ1onnwynES3svNlTcdLSco7ZiezW6r9ShqrxkdEcml8U0Q23/wBoy+0Wn9MM8v8A7DAqvEm9kaLLsLDnOf3R8y3W3JQWOqFe0kQwj0lskUfEJUMvg+XterC7l7Vm4y3QCny3Er/Qqrp+umib6kPHYKHKMPsj42N0cx3AZ/ZgfSxRikZyGXmMuaKlq6k1s0nS5cO3myZtHcmytGgWU3MxmmWEYaNQpYgZOkKccezJqXSjEpTzDEV1JwsrK5tlvuJYJ+rq3zhZ/qY4rRU49jzpZhiJfFby5EPZZRNpy2scMCRJbrIuiJVbUSnwh2eEahWUrF6uqWHVSUm23bc2/FanAatvhuUl+8bvKyaFK4VVOckHPhd1Zzp6up3YPHSwyaSTuUsfRFbDnPP6BCP/AMzVFQXc65Z1Ve0V9znm8+zktruaCMsUjZQpYgniiNxwB2sawkrNo9nCVXWpKct2W/RxsSG7uJEnUsqxawASvha1HZ5iatSipOzObMsRUo004PqdKj3CsB8QD3s5/urpVOPY8OWYYh/ESE3MsB+qQnvQN66cOPYr+uxH/d+pJi3btF8W1tx3RRj8KnRHsZvFVnvN+rJkFhEhykaKfKqqD9QqbIzlUnLdskYqSgK0BQS7k2Dc7WIZ/wAIK/ZIrPhR7HWsdiF8bIc3R1YN8Uw+TJIPxqODE1WZ4hdfsQpui2zPitOvc6nH9Smo4ETVZviFvb0IcnRND8G5mHyhGfUoqv6ddzVZ1U6xX3IcvRMfg3X9Uf5NUcB9zRZ2+sCHL0U3HwZ4T3h1/A1V0JGqzqn1iyDJ0ZX4/wAhvkyN/cgqODI1Wb4f5+n9kWXo/vx8SD8l0P41DpTLxzPDPrYhy7oXy87WX0AN9kmq8OXY2WPw7+NEGXY9yvjW1wO+GX16ajS10NI4ilLaS9URnt3HjI4+UjL6xUWZoqkH1Xqjb+iI/wDkG8vsWXh2+2Q1tR8TPMzd/wDgXPr/AOzdIujKz1FnMzksW4uFHEk4GgDhxrVUYnmPNq/Sy+hDudh2kN/bWy2sLRyxyMxkDSNlAcY1EjHDtFQ4RTtYtGvWqUZ1XN3VtvmWG0CINoWUEKRxxSLLrVI41zpHDiBkVL5TSRSmnUw06k221bqZd8LyRLjZ6o7Kr3GlwpIDLlfBYDmKtNtNGWFhGVOo2tkZekgf+OuO6P71KVPCTlv7mBdbG9zwfMx/YFXWxy1veS82a10Ze03H73N+FZ0tmd2Zr24fxQ6QfbdnfvsXrFKm6GX+Gr/Bm5VqeaabY+/lx+6L9qOsl7z6HoT/AGcf5M3KtTzxQCgOB9IHvjdfLT7qOuKp4mfXZd+3iXvQ57rm+YP3iVeh4jkzn3UfP/DOvV1Hzh7QCgFAKAUAoBQCgFAeYoBQHtAeUAoBQHjKDzGaixN2fCwKDkKoPLIABx5M0shqdrMy1JBrO1NlyttK1nVcxRxyK7ZAwWDY4czzFZuL1pnbSqxjh5wb5toxbcspG2lYyKjGNFmDuB4Kkjhk+ekk3JMtQqwWGqRb5tqxj30gZrnZxVWYLcgsQCQoynFiOQ50qJtojCSSp1E30JPSMP8Ax1xgZ4R8vnEpV8Iy1pYmNy52L7nh+Zj+wKutjlq+8l5s1rox9puP3ub8KzpdTvzPxw/ih0g+27O/fY/WKVOhGX+Gr/Bm5VqeaabY+/lx+6L9qOsl7z6HfP8AZx/kzcq1OAUAoDgXSDIBtK64jx05kD4qOuKp4mfW5db9PEvOhpwbubBHtHYc/GJV6HiOTOWuFHz/AMHYK6j509oBQCgFAKAUAoBQCgFAKAUAoBQCgFAKAUAoBQCgGKAUBgtrVIwRGioCSxCgLljzJx20SSLSnKW7MN/s2KYxmVAxjcSR5z4LjkwxUNJk06s4X0vdWZNqShVxbFRbt7oFuseMREZ8HSCDwHl8EVXTzubOtJ0lS6J3LMVYxPaAUB8GMHmB9ApYnUz1UA5AD0UDbe59UIFAKAUAoBQCgFAKAUAoBQCgFAKAUAoBQCgFAKAUAoBQCgFAKAUAoBQCgFAKAUAoBQCgFAKAUAoBQCgFAKAUAoBQCgFAKAUAoBQCgFAKAUAoBQCgFAKAUBB2rtaG2UNO4RS2kE5OWwTjh3Gqyko7mtKjOq7QVyDab22kjrGkwLsdKjDcT5OIqFUi3Y0lhK0Y6muRd5q5zDNAM0BHvr6OFQ0jBQWVATnxnOlR6SQKhtLctCEpu0USM1JU9oCiud8LON2R51DIxVhhuDDgQeFU4kTqjg60oqSXJlpYX8cyCSJ1dDyZTkcOY76smnsYThKDtJWZIzUlDDe3iRI0krBUUZZjyAqG7K7LQhKb0x3ImzNuwXBKxPqIUOQVZSFJIBwwHaD9FQpp7GlShOn4kWOasYjNAR7O+jl19Wwbq3Mb4zwdcZX6xUJ3LyhKNr9SRmpKDNAM0BHlvo1kSNmw7hii8eITBY+jIqHJIuoScXJbIk1JQUAoBQCgFAKAUAoBQCgFAKA1Pf5mHsMooZ/ZkelSdIY6X4E9grKr0PQwFvbu7LSTdn3N2ZFEtpFGmTqdZg5HA4IXSM8cVZX7GNRUlH2Ztvtb+zWZttXCzP19xLbSCYiNJIR7EaLXhf0oUkkr26hx7KzcmnzO3gU3TXDipK3f2k7di56y4u7i4SO4aCOAoi9WqMXkZA5Zy4Pg8QMDHLnVvabtc57U6NOLlHU5d+i2MUdxdzTJaNMsLx26y3EkADF2ZyqiMyKQo8Ek+D209pu1ydNGnB1tN03ZJ/5sVW1b6Vo5LedhI9vf2KiXAUukjo6lgOAYcRw81Vk78joo04KaqQVtUJcu1k0S9t7Uk6+dfZjoYz+ihtIevwNIP/cExnDE54AgAdtHJmeHoxcY+wue7k7enM2Xde/ae0glkxreNWbHLVjjitKbvFM4sVTVOrKEdkzVthbQkjlvlS0knBvZjqRowAcKNJ1kHsz6azi+bVjurQjKFNuen2V3Ph4Lq2hLqVgkur9DoXS4jSQacHhgnhk4pZxRZSpValnzUY792iwC3LXAshduNEPXyzhIxK2uQqiKNJUAY4nGat7V7XML0lDjaFzdkuduW/zKXeO6me2vIJpSzWs1sC4VB1yTFCnWDGAyk58HHIdhqsr2audOHjCNWE4x8Sf0t2Lme6uY5rmKJzNJHZRvHqVAzSFnGTpAycAcOXCrc72+RzqFKUYSlyTk7+XIw7t7XdpgvsqR2KPrt7uEQydYBkdVpVRjnkceFVhJ3LYijFQvpVr7xd1b5kTZG25utiE9zJFM0gWW3uIRHCQcgrBIFyTnGCWOaJyT5s0rUIaG4RTVuTTu/qiQdtz/AKSJHAkl2k9tG5VT1cYTWTgY1HAPPPOmt/cp+nh4nso3fzJkl1Pa3Agedp1lt55Ed1QOkkKgnigAKnV5Oypu4ytcooU61PWo6bNJ22aZWw312lra3j3TP1j26vCUjEZSZ1TOQurXg5znGeyovJJNs24dGVWdFRta9n15Ejbm1H6+ZfZjoUIEUVpD15HgA5uMxthic8ARwxxpKT7lKFKLhH2E77uTt6cxsy/eefZcsmNb29yWxwGcKD3cqm+zIq04041YLo0b1Wx5goBQCgPKAUAoBQCgFAKAUAoCo3i2KblYgJDE0UolVlAY6lBA4Hh21WUbm+Hr8Jvle6sR7bY1yrqzX0jqGBKGOIBgDkqSBkZ5cKjS77lpVqbi7QS9SLc7osyvD7Kk9jSOzNEQjNhm1FFlIyF+sCocL8rmkcYk1LStS5X/AK7km63dbrHktrh4DIqrKoVXU6BpDgMPBfHDPmFTo53RSOJTilUje23+9jEN0xGIjbTPDJFGY9eFk6xCdR6xTzOrJzw5mo0di36vVdTjdPn2t5D/AKRUxlWldpGuIrmWVgCzvEwZVwOAXCgYHIU4fIfrJar2VkmkvM9O7Dh5+quXjincySIFQtqYANokIyoOPPimgLFrTHVG7jsWuwtmi2gjhDahGukEgA4ycZA81XirI561V1Zub6mPY2yRbmchi3XTvOcgDSXCjSPKPBqIxsWq1nUUU+isfW2dlC4EQLFermjmGADkxnOn00lG4o1nSu11VvUjbW2GZJUnhmaGZVMZYBXV0JzpdW54PEUcb8y1KuowcJK6f2Ij7oqbeaJpXaSaRJZZiF1MyMpA0jgFAQLjsFV0Jo0/WS1qVlZKyRKvt3VllnkZ3HXQrCQp0ldDFg6sOOct9VS43dzOGIcYxjbZ39TBb7tsZEe4uHm6tXWMaUjxrXSWYrxY4z9NRo7su8UtLjCNr7mGPdRsRRyXMkkETq6RsqavAOUV5cZYDh5zinD6XLPGLm4xSb5X/ozS7qIySjrHDvcm6SRcBo5MADTnII4Y48804a5+dyqxjTXLkla3dH1bbunW0s8zTS9U0SEqqLGj+NpQdp4ZPmpo7kSxKUVGCsr38z6fdpTaQWus4hMBD4GT1DKwyPPpo4KyTEcU1VlUtvf7mFt2HEk5iuXjjncySoFQtqYANocjK5A8hpoZZYtaYqUU3Hb+zJszdhYTa4kJ9jJLGo0gall8uORGOyihZIrUxTnruvE0/Q2GtDlFAKAUBq3SPtg21k5VtMkmIkIOCC3FmB8oUMazqy0xO7LqHGrpNclzZqvRxtWeK8e2uXkYyRqyCV2kIYL1gClicZRs4/ZrKk2nZnoZlRpzoqrSS5b29PyYOlO/nS8QRSyp+hUhY5HUZ1NxKqcHkOdRVbUuRbKqVOdF6ktz73v30aaztlgdklkHWTGNirJ1fArqXiMsCe4UnUvFEYPAKFeTmuS2v1ubN0aXjHZ/WSyM2l5iWkZnOlTnizEnAFa0n7NzhzGmliNMV2OdNvJc+yPZvWS9R7KwE1yaMYLiLq849rHk58aw1vVqZ7CwlLh8Gy1afr6+Z0bpHvWGzjJE7LqaEq8bFTpZlPBlOcEGt6j9m542XU08SoyXc0K4ilisortdpTda2n9CZnY+E2DgFznHPiOw1hzUdVz1ounKvKi6Ssutv6Op7nX0k9lBLMP0jpluzOCQGx5wAfTXVB3R4OLpxp15Rhtcp99N3JZi9wl5NCqQk9VGzqpKBmz4LgZPLlVJxe9zoweKhBKEoJ3e5qG4+xri+R5DfXMfVyhNPWSvnwVfPFx/ixWVKMpdT08dVp4dqKpp3XyPjeu6Y7Tlje8mt4vBBZXl0r+iUjEaN2mok3qs3YYSEf0utQUmbHuRHGDcNFtCW6xDgq/XDQTkq46wnj4JHCtIdedzhxkpPSpU9PP1NR3YtpLmGaSTaM8BjxjVPJhsrnPGQHzcKzjd9T08S4UpxiqSd/l/Rs/R7ty4nsrvrmZurQ9W7HwgTG5KluZK4U55+FWlOTcWefmGHp068NC339TV93LaS4t5pn2jNC0RwqtNIdWEDZ4uDzOOFZq7W56GJcKVSMI007/L+jeOirbE9xbydexfRIFR28bBUEqT8LGRx/arajJtczys0oQpVUoK10aVvXt25murmW3llWKBkTwJHVODFFYqCA2p9XoA7KxnJt8j1MJhqMKUY1EtUjr2wtoi4t4pl5OgYjyHHhD0HIrpi7q587XpOlUcH0ZrHSpBL7EE0UkqGJxq6t3TKSYQ50kZwSp83GqVk7XR25W4cbRNJ3Ie2d6ydjJMrETSgQ5BIIcErIwI4ggKxz3VWU/YNaODX61wey5/Qp9u9fBsi1YzTCWSYSM3WyB8OjsELas4AC8M4zVJXUDpw6p1MZNaVZLty5EPZUcTmHO2LgSMYx1Z9kka2I/R51YPE4zUq2+otWlKOpcBW58+XqT9+pZX2tHALmWGN44QSkjoq6mky2AwGeFJtudrlMFGEcI6jgm030MOz72e02nFbx3b3UbsgYMxkGH1ahxY4ZQNWR+dFdStcmpTp1sK6koaWjNvcZpdsLbLcTRLII18CSRQP0bNkKrAZ8H66Tbc7J2IwnDhgnVcU2vl8z3aV1e7ImiL3D3Fu+ciTJOFI1DwiSGw2QQcHto3KD58yKcKGNpy0x0yXY86S75/ZsCrcSwxNFGWaN5FAVpGBfShGogeqlST1KzJy2lHgybim0ybuXBEbper2pNckI56p+vCkYxnw2xw1CpgufiMcZOXDtKko/PkdKroPGFAKAUByzpAjlvdoQ2kQOEU5Yg6A7jWxJxjgqqPTiuap7UtJ7uA00MPKtLqVu9Gyb60mgu5XE8gYANGuCOrywRgFHAgsM+eqyUotSZvha1DEQnRirKxbby/pdrWTqrFGSE50nGGZzx4cOB7atLnNHPhfYwlRdbi+3EFpBfTB9eqF1hQIQUVmBxnJ1HAUdnI+WpdNK7Kwx7rTpwtazV/mQLe8eHYZjCvrmmlixpbOhiS5IxnGkEfxCqqVqZvKmqmPv0STPn/AKLvvYPtqdVp9k+x8eHr06sasePyHPFOG7E//oUP1Hh57XPuS9ebYRjZX1wyxx40tkoHBQgYzwU4/hqVK9MiNNU8wTWzTf2IV7ueRs+C8hVus0hp0ILZ4+OEbyYGV7RnhVdHs6kawx18RKjPa/JnTd0Nui7gD6Sjr4MiEEaWHaueakDIropz1I8LF4d0KjW6exO24P8Atp/mZfsGrS2ZlS95HzRpfQzEy20+pSP045gj4mPsNYYfZnqZy06kbdjX95JFj2vLJNA00QIygTUGzEAOfA4J+qqSdp8zswsZTwajB2ZtO6e17aU3CW9m1uepLMxRVDgZAXhzI1H6a0hKLvZHn4qhWp6XUnq5mmbpboezLa4JDLOhTqS2pV8XJUqeBB5Z7Kzpw1Jnp4vG8CrHs9zYdyNsH2JPZyxNHJHFNo8ArrGltSk4wXB7e0dxq9OXs6WcWNo/+aNaLum0a7uvud7Ls53CstxG4EWrUoKiNWKEHhxJI1dhxWcIakzuxWN4FaKfhe5d7u71tDs+aBo2SeFGWHwGGst4IJAHjqx4+XGfLi8alo2OXEYNTxEZp3i+b+RA3c3OvZbVjHMkcc4OuN1yzBSQCxK5GcZ59tRGEnG5ricdQhWtKN3HZmwdEt44Sa2kVlMbl11AjgxIYAkccMD/AFVag+hx5rTWqNWPVG87QtFmieJ/FdWRu5hit2rqx5dObhJSXQ4ZsrY88txDZSBtCztq8E6RjHWMD51Q47/PXHFNy0n1VatThRdeO7X/AMN/6XYSbSIKpOJxwUE4HVuOQretseTlErVm/kUOyNvWSLCrbNcyr1QMnVp7YukdZk8fGGc1nGceXI6a2FxDcnxOXPl8uxk3z2aJ9swo6MYnSBXIDAYzLkaxy7KmdnUsMHVdPBSknzVzDBbNsfaGTG0lvICA4Quyxk9mATqU4z/iFRbhyuTKax2G3tJdD3eq86rbKXOh3RFifwFJ1AxMOB5fCFJNKdycLTdTBOns+f5PdsyXG2Z4US3kigQnU8gxgNjUxJ4E4GAozz+iXeoytJU8BTk5STk+h9dJMWm/tiY2kjSKLUoUsGRJWJTycQMemoq8pIZa3KhNJ2bb/BcbqbctHuVWGwaB2Vx1mhVwANRUkeXAq0ZwvyRzYrDV407zqXXY/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36" name="Picture 12" descr="http://www.inter-magazine.com/files/imagens/jovem_talento/epat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869" y="44624"/>
            <a:ext cx="2478153" cy="778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proalv.pt/erasmusmais/images/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988" y="18188"/>
            <a:ext cx="1440160" cy="7840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erasmus-plus.ro/wp-content/uploads/2013/11/erasmu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4809"/>
            <a:ext cx="2808312" cy="801966"/>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2205534" y="1360736"/>
            <a:ext cx="5170344"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sz="2400" dirty="0" smtClean="0">
                <a:solidFill>
                  <a:srgbClr val="FFFF00"/>
                </a:solidFill>
                <a:latin typeface="Adobe Caslon Pro" pitchFamily="18" charset="0"/>
                <a:cs typeface="Adobe Arabic" pitchFamily="18" charset="-78"/>
              </a:rPr>
              <a:t/>
            </a:r>
            <a:br>
              <a:rPr lang="pt-PT" sz="2400" dirty="0" smtClean="0">
                <a:solidFill>
                  <a:srgbClr val="FFFF00"/>
                </a:solidFill>
                <a:latin typeface="Adobe Caslon Pro" pitchFamily="18" charset="0"/>
                <a:cs typeface="Adobe Arabic" pitchFamily="18" charset="-78"/>
              </a:rPr>
            </a:br>
            <a:r>
              <a:rPr lang="pt-PT" sz="2400" dirty="0" smtClean="0">
                <a:solidFill>
                  <a:srgbClr val="FFFF00"/>
                </a:solidFill>
                <a:latin typeface="Adobe Caslon Pro" pitchFamily="18" charset="0"/>
                <a:cs typeface="Adobe Arabic" pitchFamily="18" charset="-78"/>
              </a:rPr>
              <a:t>-</a:t>
            </a:r>
            <a:endParaRPr lang="pt-PT" sz="2400" dirty="0" smtClean="0">
              <a:solidFill>
                <a:srgbClr val="FFFF00"/>
              </a:solidFill>
              <a:latin typeface="Adobe Caslon Pro" pitchFamily="18" charset="0"/>
              <a:cs typeface="Adobe Arabic" pitchFamily="18" charset="-78"/>
            </a:endParaRPr>
          </a:p>
          <a:p>
            <a:endParaRPr lang="pt-PT" sz="2400" dirty="0" smtClean="0">
              <a:solidFill>
                <a:srgbClr val="FFFF00"/>
              </a:solidFill>
              <a:latin typeface="Adobe Caslon Pro" pitchFamily="18" charset="0"/>
              <a:cs typeface="Adobe Arabic" pitchFamily="18" charset="-78"/>
            </a:endParaRPr>
          </a:p>
          <a:p>
            <a:endParaRPr lang="pt-PT" sz="2400" dirty="0">
              <a:solidFill>
                <a:srgbClr val="FFFF00"/>
              </a:solidFill>
              <a:latin typeface="Adobe Caslon Pro" pitchFamily="18" charset="0"/>
              <a:cs typeface="Adobe Arabic" pitchFamily="18" charset="-78"/>
            </a:endParaRPr>
          </a:p>
          <a:p>
            <a:endParaRPr lang="pt-PT" sz="2400" dirty="0" smtClean="0">
              <a:solidFill>
                <a:srgbClr val="FFFF00"/>
              </a:solidFill>
              <a:latin typeface="Adobe Caslon Pro" pitchFamily="18" charset="0"/>
              <a:cs typeface="Adobe Arabic" pitchFamily="18" charset="-78"/>
            </a:endParaRPr>
          </a:p>
          <a:p>
            <a:endParaRPr lang="pt-PT" sz="2400" dirty="0" smtClean="0">
              <a:solidFill>
                <a:srgbClr val="FFFF00"/>
              </a:solidFill>
              <a:latin typeface="Adobe Caslon Pro" pitchFamily="18" charset="0"/>
              <a:cs typeface="Adobe Arabic" pitchFamily="18" charset="-78"/>
            </a:endParaRPr>
          </a:p>
          <a:p>
            <a:r>
              <a:rPr lang="pt-PT" sz="6000" b="1" dirty="0" err="1" smtClean="0">
                <a:solidFill>
                  <a:srgbClr val="FFFF00"/>
                </a:solidFill>
                <a:latin typeface="Chiller" panose="04020404031007020602" pitchFamily="82" charset="0"/>
                <a:cs typeface="Adobe Arabic" pitchFamily="18" charset="-78"/>
              </a:rPr>
              <a:t>Career</a:t>
            </a:r>
            <a:r>
              <a:rPr lang="pt-PT" sz="6000" b="1" dirty="0" smtClean="0">
                <a:solidFill>
                  <a:srgbClr val="FFFF00"/>
                </a:solidFill>
                <a:latin typeface="Chiller" panose="04020404031007020602" pitchFamily="82" charset="0"/>
                <a:cs typeface="Adobe Arabic" pitchFamily="18" charset="-78"/>
              </a:rPr>
              <a:t> </a:t>
            </a:r>
            <a:r>
              <a:rPr lang="pt-PT" sz="6000" b="1" dirty="0" err="1" smtClean="0">
                <a:solidFill>
                  <a:srgbClr val="FFFF00"/>
                </a:solidFill>
                <a:latin typeface="Chiller" panose="04020404031007020602" pitchFamily="82" charset="0"/>
                <a:cs typeface="Adobe Arabic" pitchFamily="18" charset="-78"/>
              </a:rPr>
              <a:t>Activities</a:t>
            </a:r>
            <a:endParaRPr lang="pt-PT" sz="6000" b="1" dirty="0">
              <a:solidFill>
                <a:srgbClr val="FFFF00"/>
              </a:solidFill>
              <a:latin typeface="Chiller" panose="04020404031007020602" pitchFamily="82" charset="0"/>
              <a:cs typeface="Adobe Arabic" pitchFamily="18" charset="-78"/>
            </a:endParaRPr>
          </a:p>
          <a:p>
            <a:endParaRPr lang="pt-PT" sz="2400" dirty="0" smtClean="0">
              <a:solidFill>
                <a:srgbClr val="FFFF00"/>
              </a:solidFill>
              <a:latin typeface="Adobe Caslon Pro" pitchFamily="18" charset="0"/>
              <a:cs typeface="Adobe Arabic" pitchFamily="18" charset="-78"/>
            </a:endParaRPr>
          </a:p>
          <a:p>
            <a:endParaRPr lang="pt-PT" sz="2400" dirty="0">
              <a:solidFill>
                <a:srgbClr val="FFFF00"/>
              </a:solidFill>
              <a:latin typeface="Adobe Caslon Pro" pitchFamily="18" charset="0"/>
              <a:cs typeface="Adobe Arabic" pitchFamily="18" charset="-78"/>
            </a:endParaRPr>
          </a:p>
          <a:p>
            <a:endParaRPr lang="pt-PT" sz="2400" dirty="0">
              <a:solidFill>
                <a:srgbClr val="FFFF00"/>
              </a:solidFill>
              <a:latin typeface="Adobe Caslon Pro" pitchFamily="18" charset="0"/>
              <a:cs typeface="Adobe Arabic" pitchFamily="18" charset="-78"/>
            </a:endParaRPr>
          </a:p>
        </p:txBody>
      </p:sp>
    </p:spTree>
    <p:extLst>
      <p:ext uri="{BB962C8B-B14F-4D97-AF65-F5344CB8AC3E}">
        <p14:creationId xmlns:p14="http://schemas.microsoft.com/office/powerpoint/2010/main" val="372566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600" b="1" dirty="0">
                <a:solidFill>
                  <a:srgbClr val="FFFF00"/>
                </a:solidFill>
              </a:rPr>
              <a:t>Activities applied during the year and their result</a:t>
            </a:r>
            <a:r>
              <a:rPr lang="en-US" sz="3600" dirty="0">
                <a:solidFill>
                  <a:srgbClr val="FFFF00"/>
                </a:solidFill>
              </a:rPr>
              <a:t> – </a:t>
            </a:r>
            <a:r>
              <a:rPr lang="en-US" sz="36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sp>
        <p:nvSpPr>
          <p:cNvPr id="4" name="Marcador de Posição de Conteúdo 3"/>
          <p:cNvSpPr>
            <a:spLocks noGrp="1"/>
          </p:cNvSpPr>
          <p:nvPr>
            <p:ph idx="1"/>
          </p:nvPr>
        </p:nvSpPr>
        <p:spPr>
          <a:xfrm>
            <a:off x="395536" y="4509120"/>
            <a:ext cx="8229600" cy="1828800"/>
          </a:xfrm>
        </p:spPr>
        <p:txBody>
          <a:bodyPr>
            <a:normAutofit lnSpcReduction="10000"/>
          </a:bodyPr>
          <a:lstStyle/>
          <a:p>
            <a:pPr marL="0" indent="0">
              <a:buNone/>
            </a:pPr>
            <a:endParaRPr lang="en-US" sz="2400" dirty="0" smtClean="0">
              <a:solidFill>
                <a:srgbClr val="FFFF00"/>
              </a:solidFill>
            </a:endParaRPr>
          </a:p>
          <a:p>
            <a:r>
              <a:rPr lang="en-US" sz="2400" dirty="0" smtClean="0">
                <a:solidFill>
                  <a:srgbClr val="FFFF00"/>
                </a:solidFill>
              </a:rPr>
              <a:t>Concerning the </a:t>
            </a:r>
            <a:r>
              <a:rPr lang="en-US" sz="2400" b="1" dirty="0" smtClean="0">
                <a:solidFill>
                  <a:srgbClr val="66FF66"/>
                </a:solidFill>
              </a:rPr>
              <a:t>graduated students’ seminars</a:t>
            </a:r>
            <a:r>
              <a:rPr lang="en-US" sz="2400" dirty="0" smtClean="0">
                <a:solidFill>
                  <a:srgbClr val="FFFF00"/>
                </a:solidFill>
              </a:rPr>
              <a:t>, these went on trying to induce a comfortable informal environment, and the assisting students posed questions about the information passed on by the graduated </a:t>
            </a:r>
            <a:r>
              <a:rPr lang="en-US" sz="2400" dirty="0" smtClean="0">
                <a:solidFill>
                  <a:srgbClr val="FFFF00"/>
                </a:solidFill>
              </a:rPr>
              <a:t>student concerning her career. </a:t>
            </a:r>
            <a:endParaRPr lang="pt-PT" sz="2400" dirty="0">
              <a:solidFill>
                <a:srgbClr val="FFFF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6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600" b="1" dirty="0">
                <a:solidFill>
                  <a:srgbClr val="FFFF00"/>
                </a:solidFill>
              </a:rPr>
              <a:t>Activities applied during the year and their result</a:t>
            </a:r>
            <a:r>
              <a:rPr lang="en-US" sz="3600" dirty="0">
                <a:solidFill>
                  <a:srgbClr val="FFFF00"/>
                </a:solidFill>
              </a:rPr>
              <a:t> – </a:t>
            </a:r>
            <a:r>
              <a:rPr lang="en-US" sz="36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sp>
        <p:nvSpPr>
          <p:cNvPr id="4" name="Marcador de Posição de Conteúdo 3"/>
          <p:cNvSpPr>
            <a:spLocks noGrp="1"/>
          </p:cNvSpPr>
          <p:nvPr>
            <p:ph idx="1"/>
          </p:nvPr>
        </p:nvSpPr>
        <p:spPr>
          <a:xfrm>
            <a:off x="179512" y="3645024"/>
            <a:ext cx="8712968" cy="2692896"/>
          </a:xfrm>
        </p:spPr>
        <p:txBody>
          <a:bodyPr>
            <a:normAutofit/>
          </a:bodyPr>
          <a:lstStyle/>
          <a:p>
            <a:pPr marL="0" indent="0">
              <a:buNone/>
            </a:pPr>
            <a:endParaRPr lang="en-US" sz="2000" dirty="0" smtClean="0">
              <a:solidFill>
                <a:srgbClr val="FFFF00"/>
              </a:solidFill>
            </a:endParaRPr>
          </a:p>
          <a:p>
            <a:r>
              <a:rPr lang="en-US" sz="2000" dirty="0" smtClean="0">
                <a:solidFill>
                  <a:srgbClr val="FFFF00"/>
                </a:solidFill>
              </a:rPr>
              <a:t>Concerning the </a:t>
            </a:r>
            <a:r>
              <a:rPr lang="en-US" sz="2000" b="1" dirty="0" smtClean="0">
                <a:solidFill>
                  <a:srgbClr val="66FF66"/>
                </a:solidFill>
                <a:effectLst>
                  <a:outerShdw blurRad="38100" dist="38100" dir="2700000" algn="tl">
                    <a:srgbClr val="000000">
                      <a:alpha val="43137"/>
                    </a:srgbClr>
                  </a:outerShdw>
                </a:effectLst>
              </a:rPr>
              <a:t>career seminar</a:t>
            </a:r>
            <a:r>
              <a:rPr lang="en-US" sz="2000" dirty="0" smtClean="0">
                <a:solidFill>
                  <a:srgbClr val="FFFF00"/>
                </a:solidFill>
              </a:rPr>
              <a:t>, a guidance counsellor was the lecturer and the theme was discussed and the career options were discussed concerning the several areas present. </a:t>
            </a:r>
          </a:p>
          <a:p>
            <a:r>
              <a:rPr lang="en-US" sz="2000" dirty="0" smtClean="0">
                <a:solidFill>
                  <a:srgbClr val="FFFF00"/>
                </a:solidFill>
              </a:rPr>
              <a:t>The technician was open to questions posed by students, what allowed an interactive atmosphere that privileged the free exchange of ideas and speaking, enabling the professional to dismount some preconceived ideas and motivate students to pursue studies aiming a career .</a:t>
            </a:r>
            <a:endParaRPr lang="pt-PT" sz="2000" dirty="0">
              <a:solidFill>
                <a:srgbClr val="FFFF00"/>
              </a:solidFill>
            </a:endParaRPr>
          </a:p>
        </p:txBody>
      </p:sp>
      <p:pic>
        <p:nvPicPr>
          <p:cNvPr id="22530" name="Picture 2" descr="P10103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340768"/>
            <a:ext cx="3403739" cy="255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76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600" b="1" dirty="0">
                <a:solidFill>
                  <a:srgbClr val="FFFF00"/>
                </a:solidFill>
              </a:rPr>
              <a:t>Activities applied during the year and their result</a:t>
            </a:r>
            <a:r>
              <a:rPr lang="en-US" sz="3600" dirty="0">
                <a:solidFill>
                  <a:srgbClr val="FFFF00"/>
                </a:solidFill>
              </a:rPr>
              <a:t> – </a:t>
            </a:r>
            <a:r>
              <a:rPr lang="en-US" sz="36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sp>
        <p:nvSpPr>
          <p:cNvPr id="4" name="Marcador de Posição de Conteúdo 3"/>
          <p:cNvSpPr>
            <a:spLocks noGrp="1"/>
          </p:cNvSpPr>
          <p:nvPr>
            <p:ph idx="1"/>
          </p:nvPr>
        </p:nvSpPr>
        <p:spPr>
          <a:xfrm>
            <a:off x="179512" y="1628800"/>
            <a:ext cx="8712968" cy="4392488"/>
          </a:xfrm>
        </p:spPr>
        <p:txBody>
          <a:bodyPr>
            <a:normAutofit/>
          </a:bodyPr>
          <a:lstStyle/>
          <a:p>
            <a:pPr marL="0" indent="0">
              <a:buNone/>
            </a:pPr>
            <a:endParaRPr lang="en-US" sz="2000" dirty="0" smtClean="0">
              <a:solidFill>
                <a:srgbClr val="FFFF00"/>
              </a:solidFill>
            </a:endParaRPr>
          </a:p>
          <a:p>
            <a:r>
              <a:rPr lang="en-US" sz="2000" dirty="0" smtClean="0">
                <a:solidFill>
                  <a:srgbClr val="FFFF00"/>
                </a:solidFill>
              </a:rPr>
              <a:t>Was organized, also, the </a:t>
            </a:r>
            <a:r>
              <a:rPr lang="en-US" sz="2000" b="1" dirty="0" smtClean="0">
                <a:solidFill>
                  <a:srgbClr val="66FF66"/>
                </a:solidFill>
              </a:rPr>
              <a:t>career day</a:t>
            </a:r>
            <a:r>
              <a:rPr lang="en-US" sz="2000" dirty="0" smtClean="0">
                <a:solidFill>
                  <a:srgbClr val="FFFF00"/>
                </a:solidFill>
              </a:rPr>
              <a:t>, in which an workshop on career was the </a:t>
            </a:r>
            <a:r>
              <a:rPr lang="en-US" sz="2000" dirty="0" err="1" smtClean="0">
                <a:solidFill>
                  <a:srgbClr val="FFFF00"/>
                </a:solidFill>
              </a:rPr>
              <a:t>stepstone</a:t>
            </a:r>
            <a:r>
              <a:rPr lang="en-US" sz="2000" dirty="0" smtClean="0">
                <a:solidFill>
                  <a:srgbClr val="FFFF00"/>
                </a:solidFill>
              </a:rPr>
              <a:t> for a discussion on careers.</a:t>
            </a:r>
          </a:p>
          <a:p>
            <a:endParaRPr lang="en-US" sz="2000" dirty="0" smtClean="0">
              <a:solidFill>
                <a:srgbClr val="FFFF00"/>
              </a:solidFill>
            </a:endParaRPr>
          </a:p>
          <a:p>
            <a:r>
              <a:rPr lang="en-US" sz="2000" dirty="0" smtClean="0">
                <a:solidFill>
                  <a:srgbClr val="FFFF00"/>
                </a:solidFill>
              </a:rPr>
              <a:t> This event central piece was a professional of the motivation and guidance that showed the assistants how to face frustration and to be resilient but, also the career options they could consider in future. </a:t>
            </a:r>
          </a:p>
          <a:p>
            <a:pPr marL="0" indent="0">
              <a:buNone/>
            </a:pPr>
            <a:endParaRPr lang="en-US" sz="2000" dirty="0" smtClean="0">
              <a:solidFill>
                <a:srgbClr val="FFFF00"/>
              </a:solidFill>
            </a:endParaRPr>
          </a:p>
        </p:txBody>
      </p:sp>
      <p:pic>
        <p:nvPicPr>
          <p:cNvPr id="5" name="Picture 2" descr="_MG_0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089810"/>
            <a:ext cx="259228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321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200" b="1" dirty="0">
                <a:solidFill>
                  <a:srgbClr val="FFFF00"/>
                </a:solidFill>
              </a:rPr>
              <a:t>Activities applied during the year and their result</a:t>
            </a:r>
            <a:r>
              <a:rPr lang="en-US" sz="3200" dirty="0">
                <a:solidFill>
                  <a:srgbClr val="FFFF00"/>
                </a:solidFill>
              </a:rPr>
              <a:t> – </a:t>
            </a:r>
            <a:r>
              <a:rPr lang="en-US" sz="32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pic>
        <p:nvPicPr>
          <p:cNvPr id="23554" name="Picture 2" descr="_MG_0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12776"/>
            <a:ext cx="4857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ângulo 4"/>
          <p:cNvSpPr/>
          <p:nvPr/>
        </p:nvSpPr>
        <p:spPr>
          <a:xfrm>
            <a:off x="179512" y="4941168"/>
            <a:ext cx="8712968" cy="1338828"/>
          </a:xfrm>
          <a:prstGeom prst="rect">
            <a:avLst/>
          </a:prstGeom>
        </p:spPr>
        <p:txBody>
          <a:bodyPr wrap="square">
            <a:spAutoFit/>
          </a:bodyPr>
          <a:lstStyle/>
          <a:p>
            <a:pPr>
              <a:lnSpc>
                <a:spcPct val="150000"/>
              </a:lnSpc>
            </a:pPr>
            <a:r>
              <a:rPr lang="en-US" dirty="0" smtClean="0">
                <a:solidFill>
                  <a:srgbClr val="FFFF00"/>
                </a:solidFill>
              </a:rPr>
              <a:t>Together with this lecturer were three graduated students, that gave their opinion on the career options they took and the value of the course diploma, in order to motivate the public.</a:t>
            </a:r>
          </a:p>
        </p:txBody>
      </p:sp>
    </p:spTree>
    <p:extLst>
      <p:ext uri="{BB962C8B-B14F-4D97-AF65-F5344CB8AC3E}">
        <p14:creationId xmlns:p14="http://schemas.microsoft.com/office/powerpoint/2010/main" val="45492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200" b="1" dirty="0" smtClean="0">
                <a:solidFill>
                  <a:srgbClr val="FFFF00"/>
                </a:solidFill>
              </a:rPr>
              <a:t>Other Activities </a:t>
            </a:r>
            <a:r>
              <a:rPr lang="en-US" sz="3200" b="1" dirty="0">
                <a:solidFill>
                  <a:srgbClr val="FFFF00"/>
                </a:solidFill>
              </a:rPr>
              <a:t>applied during the year and their result</a:t>
            </a:r>
            <a:r>
              <a:rPr lang="en-US" sz="3200" dirty="0">
                <a:solidFill>
                  <a:srgbClr val="FFFF00"/>
                </a:solidFill>
              </a:rPr>
              <a:t> – </a:t>
            </a:r>
            <a:r>
              <a:rPr lang="en-US" sz="32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sp>
        <p:nvSpPr>
          <p:cNvPr id="5" name="Rectângulo 4"/>
          <p:cNvSpPr/>
          <p:nvPr/>
        </p:nvSpPr>
        <p:spPr>
          <a:xfrm>
            <a:off x="251520" y="1268760"/>
            <a:ext cx="8712968" cy="1754326"/>
          </a:xfrm>
          <a:prstGeom prst="rect">
            <a:avLst/>
          </a:prstGeom>
        </p:spPr>
        <p:txBody>
          <a:bodyPr wrap="square">
            <a:spAutoFit/>
          </a:bodyPr>
          <a:lstStyle/>
          <a:p>
            <a:pPr marL="285750" indent="-285750">
              <a:lnSpc>
                <a:spcPct val="150000"/>
              </a:lnSpc>
              <a:buFont typeface="Arial"/>
              <a:buChar char="•"/>
            </a:pPr>
            <a:r>
              <a:rPr lang="en-US" dirty="0" smtClean="0">
                <a:solidFill>
                  <a:srgbClr val="FFFF00"/>
                </a:solidFill>
              </a:rPr>
              <a:t>We had also </a:t>
            </a:r>
            <a:r>
              <a:rPr lang="en-US" b="1" dirty="0" smtClean="0">
                <a:solidFill>
                  <a:srgbClr val="66FF66"/>
                </a:solidFill>
              </a:rPr>
              <a:t>meetings and workshops with entrepreneurs </a:t>
            </a:r>
            <a:r>
              <a:rPr lang="en-US" dirty="0" smtClean="0">
                <a:solidFill>
                  <a:srgbClr val="FFFF00"/>
                </a:solidFill>
              </a:rPr>
              <a:t>in order to discuss and adapt our  students’ profile</a:t>
            </a:r>
            <a:r>
              <a:rPr lang="en-US" dirty="0" smtClean="0">
                <a:solidFill>
                  <a:srgbClr val="FFFF00"/>
                </a:solidFill>
              </a:rPr>
              <a:t>; </a:t>
            </a:r>
            <a:endParaRPr lang="en-US" dirty="0" smtClean="0">
              <a:solidFill>
                <a:srgbClr val="FFFF00"/>
              </a:solidFill>
            </a:endParaRPr>
          </a:p>
          <a:p>
            <a:pPr marL="285750" indent="-285750">
              <a:lnSpc>
                <a:spcPct val="150000"/>
              </a:lnSpc>
              <a:buFont typeface="Arial"/>
              <a:buChar char="•"/>
            </a:pPr>
            <a:r>
              <a:rPr lang="en-US" dirty="0" smtClean="0">
                <a:solidFill>
                  <a:srgbClr val="FFFF00"/>
                </a:solidFill>
              </a:rPr>
              <a:t>Invitation to </a:t>
            </a:r>
            <a:r>
              <a:rPr lang="en-US" dirty="0" smtClean="0">
                <a:solidFill>
                  <a:srgbClr val="FFFF00"/>
                </a:solidFill>
              </a:rPr>
              <a:t>ex-students, </a:t>
            </a:r>
            <a:r>
              <a:rPr lang="en-US" b="1" dirty="0" smtClean="0">
                <a:solidFill>
                  <a:srgbClr val="66FF66"/>
                </a:solidFill>
              </a:rPr>
              <a:t>graduated </a:t>
            </a:r>
            <a:r>
              <a:rPr lang="en-US" dirty="0" smtClean="0">
                <a:solidFill>
                  <a:srgbClr val="FFFF00"/>
                </a:solidFill>
              </a:rPr>
              <a:t>in the school and successful in their career to share the benefits of studying in our </a:t>
            </a:r>
            <a:r>
              <a:rPr lang="en-US" dirty="0" smtClean="0">
                <a:solidFill>
                  <a:srgbClr val="FFFF00"/>
                </a:solidFill>
              </a:rPr>
              <a:t>school through a </a:t>
            </a:r>
            <a:r>
              <a:rPr lang="en-US" b="1" dirty="0" smtClean="0">
                <a:solidFill>
                  <a:srgbClr val="66FF66"/>
                </a:solidFill>
              </a:rPr>
              <a:t>lecture</a:t>
            </a:r>
            <a:r>
              <a:rPr lang="en-US" dirty="0" smtClean="0">
                <a:solidFill>
                  <a:srgbClr val="FFFF00"/>
                </a:solidFill>
              </a:rPr>
              <a:t>;</a:t>
            </a:r>
            <a:endParaRPr lang="en-US" dirty="0" smtClean="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030548"/>
            <a:ext cx="3603611" cy="27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662772"/>
            <a:ext cx="3600400" cy="27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81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296144"/>
          </a:xfrm>
        </p:spPr>
        <p:txBody>
          <a:bodyPr>
            <a:noAutofit/>
          </a:bodyPr>
          <a:lstStyle/>
          <a:p>
            <a:pPr lvl="0"/>
            <a:r>
              <a:rPr lang="en-US" sz="3200" b="1" dirty="0" smtClean="0">
                <a:solidFill>
                  <a:srgbClr val="FFFF00"/>
                </a:solidFill>
              </a:rPr>
              <a:t>Other Activities </a:t>
            </a:r>
            <a:r>
              <a:rPr lang="en-US" sz="3200" b="1" dirty="0">
                <a:solidFill>
                  <a:srgbClr val="FFFF00"/>
                </a:solidFill>
              </a:rPr>
              <a:t>applied during the year and their result</a:t>
            </a:r>
            <a:r>
              <a:rPr lang="en-US" sz="3200" dirty="0">
                <a:solidFill>
                  <a:srgbClr val="FFFF00"/>
                </a:solidFill>
              </a:rPr>
              <a:t> – </a:t>
            </a:r>
            <a:r>
              <a:rPr lang="en-US" sz="3200" dirty="0" smtClean="0">
                <a:solidFill>
                  <a:srgbClr val="FFFF00"/>
                </a:solidFill>
              </a:rPr>
              <a:t>Activity C1 </a:t>
            </a:r>
            <a:r>
              <a:rPr lang="pt-PT" sz="3600" dirty="0">
                <a:solidFill>
                  <a:srgbClr val="FFFF00"/>
                </a:solidFill>
              </a:rPr>
              <a:t/>
            </a:r>
            <a:br>
              <a:rPr lang="pt-PT" sz="3600" dirty="0">
                <a:solidFill>
                  <a:srgbClr val="FFFF00"/>
                </a:solidFill>
              </a:rPr>
            </a:br>
            <a:endParaRPr lang="pt-PT" sz="3600" dirty="0">
              <a:solidFill>
                <a:srgbClr val="FFFF00"/>
              </a:solidFill>
            </a:endParaRPr>
          </a:p>
        </p:txBody>
      </p:sp>
      <p:sp>
        <p:nvSpPr>
          <p:cNvPr id="5" name="Rectângulo 4"/>
          <p:cNvSpPr/>
          <p:nvPr/>
        </p:nvSpPr>
        <p:spPr>
          <a:xfrm>
            <a:off x="251520" y="1268760"/>
            <a:ext cx="8712968" cy="2169825"/>
          </a:xfrm>
          <a:prstGeom prst="rect">
            <a:avLst/>
          </a:prstGeom>
        </p:spPr>
        <p:txBody>
          <a:bodyPr wrap="square">
            <a:spAutoFit/>
          </a:bodyPr>
          <a:lstStyle/>
          <a:p>
            <a:pPr marL="285750" indent="-285750">
              <a:lnSpc>
                <a:spcPct val="150000"/>
              </a:lnSpc>
              <a:buFont typeface="Arial"/>
              <a:buChar char="•"/>
            </a:pPr>
            <a:r>
              <a:rPr lang="en-US" b="1" dirty="0" smtClean="0">
                <a:solidFill>
                  <a:srgbClr val="66FF66"/>
                </a:solidFill>
              </a:rPr>
              <a:t>Open </a:t>
            </a:r>
            <a:r>
              <a:rPr lang="en-US" b="1" dirty="0" smtClean="0">
                <a:solidFill>
                  <a:srgbClr val="66FF66"/>
                </a:solidFill>
              </a:rPr>
              <a:t>week for Vocational motivation </a:t>
            </a:r>
            <a:r>
              <a:rPr lang="en-US" dirty="0" smtClean="0">
                <a:solidFill>
                  <a:srgbClr val="FFFF00"/>
                </a:solidFill>
              </a:rPr>
              <a:t>– all students work to show their course to visitors from other school;</a:t>
            </a:r>
          </a:p>
          <a:p>
            <a:pPr marL="285750" indent="-285750">
              <a:lnSpc>
                <a:spcPct val="150000"/>
              </a:lnSpc>
              <a:buFont typeface="Arial"/>
              <a:buChar char="•"/>
            </a:pPr>
            <a:r>
              <a:rPr lang="en-US" b="1" dirty="0" smtClean="0">
                <a:solidFill>
                  <a:srgbClr val="66FF66"/>
                </a:solidFill>
              </a:rPr>
              <a:t>Meetings with representatives </a:t>
            </a:r>
            <a:r>
              <a:rPr lang="en-US" dirty="0" smtClean="0">
                <a:solidFill>
                  <a:srgbClr val="FFFF00"/>
                </a:solidFill>
              </a:rPr>
              <a:t>from several institutions (governmental and non/governmental) and organizations (local, regional and national);</a:t>
            </a:r>
          </a:p>
          <a:p>
            <a:pPr marL="285750" indent="-285750">
              <a:lnSpc>
                <a:spcPct val="150000"/>
              </a:lnSpc>
              <a:buFont typeface="Arial"/>
              <a:buChar char="•"/>
            </a:pPr>
            <a:r>
              <a:rPr lang="en-US" dirty="0" smtClean="0">
                <a:solidFill>
                  <a:srgbClr val="FFFF00"/>
                </a:solidFill>
              </a:rPr>
              <a:t>Several </a:t>
            </a:r>
            <a:r>
              <a:rPr lang="en-US" b="1" dirty="0" smtClean="0">
                <a:solidFill>
                  <a:srgbClr val="66FF66"/>
                </a:solidFill>
              </a:rPr>
              <a:t>study visits</a:t>
            </a:r>
            <a:r>
              <a:rPr lang="en-US" dirty="0" smtClean="0">
                <a:solidFill>
                  <a:srgbClr val="FFFF00"/>
                </a:solidFill>
              </a:rPr>
              <a:t>.</a:t>
            </a:r>
            <a:endParaRPr lang="en-US" dirty="0" smtClean="0">
              <a:solidFill>
                <a:srgbClr val="FFFF00"/>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429000"/>
            <a:ext cx="3070449" cy="2043768"/>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4450884"/>
            <a:ext cx="2686040" cy="2014530"/>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4508347"/>
            <a:ext cx="2515749" cy="1886811"/>
          </a:xfrm>
          <a:prstGeom prst="rect">
            <a:avLst/>
          </a:prstGeom>
        </p:spPr>
      </p:pic>
    </p:spTree>
    <p:extLst>
      <p:ext uri="{BB962C8B-B14F-4D97-AF65-F5344CB8AC3E}">
        <p14:creationId xmlns:p14="http://schemas.microsoft.com/office/powerpoint/2010/main" val="378607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359</Words>
  <Application>Microsoft Office PowerPoint</Application>
  <PresentationFormat>Apresentação no Ecrã (4:3)</PresentationFormat>
  <Paragraphs>28</Paragraphs>
  <Slides>7</Slides>
  <Notes>0</Notes>
  <HiddenSlides>0</HiddenSlides>
  <MMClips>0</MMClips>
  <ScaleCrop>false</ScaleCrop>
  <HeadingPairs>
    <vt:vector size="4" baseType="variant">
      <vt:variant>
        <vt:lpstr>Tema</vt:lpstr>
      </vt:variant>
      <vt:variant>
        <vt:i4>1</vt:i4>
      </vt:variant>
      <vt:variant>
        <vt:lpstr>Títulos dos diapositivos</vt:lpstr>
      </vt:variant>
      <vt:variant>
        <vt:i4>7</vt:i4>
      </vt:variant>
    </vt:vector>
  </HeadingPairs>
  <TitlesOfParts>
    <vt:vector size="8" baseType="lpstr">
      <vt:lpstr>Tema do Office</vt:lpstr>
      <vt:lpstr>Apresentação do PowerPoint</vt:lpstr>
      <vt:lpstr>Activities applied during the year and their result – Activity C1  </vt:lpstr>
      <vt:lpstr>Activities applied during the year and their result – Activity C1  </vt:lpstr>
      <vt:lpstr>Activities applied during the year and their result – Activity C1  </vt:lpstr>
      <vt:lpstr>Activities applied during the year and their result – Activity C1  </vt:lpstr>
      <vt:lpstr>Other Activities applied during the year and their result – Activity C1  </vt:lpstr>
      <vt:lpstr>Other Activities applied during the year and their result – Activity C1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Dropouts: One is too many  United Kingdom’s Meeting</dc:title>
  <dc:creator>Utilizador</dc:creator>
  <cp:lastModifiedBy>Utilizador</cp:lastModifiedBy>
  <cp:revision>19</cp:revision>
  <dcterms:created xsi:type="dcterms:W3CDTF">2015-04-22T10:10:01Z</dcterms:created>
  <dcterms:modified xsi:type="dcterms:W3CDTF">2015-10-02T15:53:41Z</dcterms:modified>
</cp:coreProperties>
</file>