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slide" Target="slides/slide.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8" name="Shape 1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4" name="Shape 1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9" name="Shape 1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1" name="Shape 2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xml"/><Relationship Id="rId3" Type="http://schemas.openxmlformats.org/officeDocument/2006/relationships/image" Target="../media/image02.png"/></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0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0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0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t/>
            </a:r>
            <a:endParaRPr/>
          </a:p>
        </p:txBody>
      </p:sp>
      <p:sp>
        <p:nvSpPr>
          <p:cNvPr id="55" name="Shape 55"/>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t/>
            </a:r>
            <a:endParaRPr/>
          </a:p>
        </p:txBody>
      </p:sp>
      <p:pic>
        <p:nvPicPr>
          <p:cNvPr id="56" name="Shape 56"/>
          <p:cNvPicPr preferRelativeResize="0"/>
          <p:nvPr/>
        </p:nvPicPr>
        <p:blipFill>
          <a:blip r:embed="rId3">
            <a:alphaModFix/>
          </a:blip>
          <a:stretch>
            <a:fillRect/>
          </a:stretch>
        </p:blipFill>
        <p:spPr>
          <a:xfrm>
            <a:off x="311699" y="173999"/>
            <a:ext cx="8387150" cy="5601174"/>
          </a:xfrm>
          <a:prstGeom prst="rect">
            <a:avLst/>
          </a:prstGeom>
          <a:noFill/>
          <a:ln>
            <a:noFill/>
          </a:ln>
        </p:spPr>
      </p:pic>
      <p:sp>
        <p:nvSpPr>
          <p:cNvPr id="57" name="Shape 57"/>
          <p:cNvSpPr txBox="1"/>
          <p:nvPr/>
        </p:nvSpPr>
        <p:spPr>
          <a:xfrm>
            <a:off x="801500" y="258975"/>
            <a:ext cx="6945299" cy="484799"/>
          </a:xfrm>
          <a:prstGeom prst="rect">
            <a:avLst/>
          </a:prstGeom>
          <a:noFill/>
          <a:ln>
            <a:noFill/>
          </a:ln>
        </p:spPr>
        <p:txBody>
          <a:bodyPr anchorCtr="0" anchor="t" bIns="91425" lIns="91425" rIns="91425" tIns="91425">
            <a:noAutofit/>
          </a:bodyPr>
          <a:lstStyle/>
          <a:p>
            <a:pPr lvl="0" rtl="0">
              <a:spcBef>
                <a:spcPts val="0"/>
              </a:spcBef>
              <a:buNone/>
            </a:pPr>
            <a:r>
              <a:rPr b="1" lang="en" sz="2600"/>
              <a:t>School - a friendly place to study and to be</a:t>
            </a:r>
          </a:p>
        </p:txBody>
      </p:sp>
      <p:sp>
        <p:nvSpPr>
          <p:cNvPr id="58" name="Shape 58"/>
          <p:cNvSpPr txBox="1"/>
          <p:nvPr/>
        </p:nvSpPr>
        <p:spPr>
          <a:xfrm>
            <a:off x="5510600" y="4568875"/>
            <a:ext cx="4155300" cy="484799"/>
          </a:xfrm>
          <a:prstGeom prst="rect">
            <a:avLst/>
          </a:prstGeom>
          <a:noFill/>
          <a:ln>
            <a:noFill/>
          </a:ln>
        </p:spPr>
        <p:txBody>
          <a:bodyPr anchorCtr="0" anchor="t" bIns="91425" lIns="91425" rIns="91425" tIns="91425">
            <a:noAutofit/>
          </a:bodyPr>
          <a:lstStyle/>
          <a:p>
            <a:pPr lvl="0" rtl="0">
              <a:spcBef>
                <a:spcPts val="0"/>
              </a:spcBef>
              <a:buNone/>
            </a:pPr>
            <a:r>
              <a:rPr lang="en"/>
              <a:t>Rūta Balčiūnaitė</a:t>
            </a:r>
          </a:p>
          <a:p>
            <a:pPr lvl="0">
              <a:spcBef>
                <a:spcPts val="0"/>
              </a:spcBef>
              <a:buNone/>
            </a:pPr>
            <a:r>
              <a:rPr lang="en"/>
              <a:t>Social pedagogue,tutor 5th-8th grades</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Dropouts: common reasons</a:t>
            </a:r>
          </a:p>
        </p:txBody>
      </p:sp>
      <p:sp>
        <p:nvSpPr>
          <p:cNvPr id="64" name="Shape 64"/>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000000"/>
              </a:buClr>
              <a:buAutoNum type="romanUcPeriod"/>
            </a:pPr>
            <a:r>
              <a:rPr lang="en">
                <a:solidFill>
                  <a:srgbClr val="000000"/>
                </a:solidFill>
              </a:rPr>
              <a:t>Poverty.</a:t>
            </a:r>
          </a:p>
          <a:p>
            <a:pPr indent="-228600" lvl="0" marL="457200" rtl="0">
              <a:spcBef>
                <a:spcPts val="0"/>
              </a:spcBef>
              <a:buClr>
                <a:srgbClr val="000000"/>
              </a:buClr>
              <a:buAutoNum type="romanUcPeriod"/>
            </a:pPr>
            <a:r>
              <a:rPr lang="en">
                <a:solidFill>
                  <a:srgbClr val="000000"/>
                </a:solidFill>
              </a:rPr>
              <a:t>Family factors.</a:t>
            </a:r>
          </a:p>
          <a:p>
            <a:pPr indent="-228600" lvl="0" marL="457200" rtl="0">
              <a:spcBef>
                <a:spcPts val="0"/>
              </a:spcBef>
              <a:buClr>
                <a:srgbClr val="000000"/>
              </a:buClr>
              <a:buAutoNum type="romanUcPeriod"/>
            </a:pPr>
            <a:r>
              <a:rPr lang="en">
                <a:solidFill>
                  <a:srgbClr val="000000"/>
                </a:solidFill>
              </a:rPr>
              <a:t>School climate. Lack of motivation. Poor academic achievements.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Listen &amp; hear</a:t>
            </a:r>
          </a:p>
        </p:txBody>
      </p:sp>
      <p:sp>
        <p:nvSpPr>
          <p:cNvPr id="122" name="Shape 122"/>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rPr lang="en">
                <a:solidFill>
                  <a:srgbClr val="000000"/>
                </a:solidFill>
              </a:rPr>
              <a:t>Cura personalis - </a:t>
            </a:r>
            <a:r>
              <a:rPr lang="en">
                <a:solidFill>
                  <a:srgbClr val="0000FF"/>
                </a:solidFill>
                <a:highlight>
                  <a:srgbClr val="FFFFFF"/>
                </a:highlight>
              </a:rPr>
              <a:t>Care for every student.</a:t>
            </a:r>
          </a:p>
        </p:txBody>
      </p:sp>
      <p:pic>
        <p:nvPicPr>
          <p:cNvPr id="123" name="Shape 123"/>
          <p:cNvPicPr preferRelativeResize="0"/>
          <p:nvPr/>
        </p:nvPicPr>
        <p:blipFill>
          <a:blip r:embed="rId3">
            <a:alphaModFix/>
          </a:blip>
          <a:stretch>
            <a:fillRect/>
          </a:stretch>
        </p:blipFill>
        <p:spPr>
          <a:xfrm>
            <a:off x="4594550" y="1795425"/>
            <a:ext cx="3813999" cy="2860499"/>
          </a:xfrm>
          <a:prstGeom prst="rect">
            <a:avLst/>
          </a:prstGeom>
          <a:noFill/>
          <a:ln>
            <a:noFill/>
          </a:ln>
        </p:spPr>
      </p:pic>
      <p:sp>
        <p:nvSpPr>
          <p:cNvPr id="124" name="Shape 124"/>
          <p:cNvSpPr txBox="1"/>
          <p:nvPr/>
        </p:nvSpPr>
        <p:spPr>
          <a:xfrm>
            <a:off x="4890125" y="2010100"/>
            <a:ext cx="1900200" cy="413699"/>
          </a:xfrm>
          <a:prstGeom prst="rect">
            <a:avLst/>
          </a:prstGeom>
          <a:solidFill>
            <a:srgbClr val="4A86E8"/>
          </a:solidFill>
          <a:ln>
            <a:noFill/>
          </a:ln>
        </p:spPr>
        <p:txBody>
          <a:bodyPr anchorCtr="0" anchor="t" bIns="91425" lIns="91425" rIns="91425" tIns="91425">
            <a:noAutofit/>
          </a:bodyPr>
          <a:lstStyle/>
          <a:p>
            <a:pPr lvl="0">
              <a:spcBef>
                <a:spcPts val="0"/>
              </a:spcBef>
              <a:buNone/>
            </a:pPr>
            <a:r>
              <a:rPr lang="en"/>
              <a:t>Prevention ladder</a:t>
            </a:r>
          </a:p>
        </p:txBody>
      </p:sp>
      <p:sp>
        <p:nvSpPr>
          <p:cNvPr id="125" name="Shape 125"/>
          <p:cNvSpPr txBox="1"/>
          <p:nvPr/>
        </p:nvSpPr>
        <p:spPr>
          <a:xfrm>
            <a:off x="7195850" y="2880025"/>
            <a:ext cx="1097999" cy="185700"/>
          </a:xfrm>
          <a:prstGeom prst="rect">
            <a:avLst/>
          </a:prstGeom>
          <a:solidFill>
            <a:srgbClr val="FFFFFF"/>
          </a:solidFill>
          <a:ln>
            <a:noFill/>
          </a:ln>
        </p:spPr>
        <p:txBody>
          <a:bodyPr anchorCtr="0" anchor="t" bIns="91425" lIns="91425" rIns="91425" tIns="91425">
            <a:noAutofit/>
          </a:bodyPr>
          <a:lstStyle/>
          <a:p>
            <a:pPr lvl="0">
              <a:spcBef>
                <a:spcPts val="0"/>
              </a:spcBef>
              <a:buNone/>
            </a:pPr>
            <a:r>
              <a:rPr b="1" lang="en" sz="1100"/>
              <a:t>Headmaster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The day of Spiritual Health</a:t>
            </a:r>
          </a:p>
        </p:txBody>
      </p:sp>
      <p:sp>
        <p:nvSpPr>
          <p:cNvPr id="131" name="Shape 131"/>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Conversations.</a:t>
            </a:r>
          </a:p>
          <a:p>
            <a:pPr indent="-228600" lvl="0" marL="457200" rtl="0">
              <a:spcBef>
                <a:spcPts val="0"/>
              </a:spcBef>
              <a:buClr>
                <a:srgbClr val="000000"/>
              </a:buClr>
            </a:pPr>
            <a:r>
              <a:rPr lang="en">
                <a:solidFill>
                  <a:srgbClr val="000000"/>
                </a:solidFill>
              </a:rPr>
              <a:t>Different activities.</a:t>
            </a:r>
          </a:p>
          <a:p>
            <a:pPr lvl="0">
              <a:spcBef>
                <a:spcPts val="0"/>
              </a:spcBef>
              <a:buNone/>
            </a:pPr>
            <a:r>
              <a:t/>
            </a:r>
            <a:endParaRPr>
              <a:solidFill>
                <a:srgbClr val="000000"/>
              </a:solidFill>
            </a:endParaRPr>
          </a:p>
        </p:txBody>
      </p:sp>
      <p:pic>
        <p:nvPicPr>
          <p:cNvPr id="132" name="Shape 132"/>
          <p:cNvPicPr preferRelativeResize="0"/>
          <p:nvPr/>
        </p:nvPicPr>
        <p:blipFill>
          <a:blip r:embed="rId3">
            <a:alphaModFix/>
          </a:blip>
          <a:stretch>
            <a:fillRect/>
          </a:stretch>
        </p:blipFill>
        <p:spPr>
          <a:xfrm>
            <a:off x="5152325" y="210900"/>
            <a:ext cx="3554047" cy="473872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Watch &amp; see</a:t>
            </a:r>
          </a:p>
        </p:txBody>
      </p:sp>
      <p:sp>
        <p:nvSpPr>
          <p:cNvPr id="138" name="Shape 138"/>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Olweus bullying prevention program. </a:t>
            </a:r>
          </a:p>
          <a:p>
            <a:pPr lvl="0" rtl="0">
              <a:spcBef>
                <a:spcPts val="0"/>
              </a:spcBef>
              <a:buNone/>
            </a:pPr>
            <a:r>
              <a:rPr lang="en">
                <a:solidFill>
                  <a:srgbClr val="000000"/>
                </a:solidFill>
              </a:rPr>
              <a:t>The main task: to create a safe and friendly school.</a:t>
            </a:r>
          </a:p>
        </p:txBody>
      </p:sp>
      <p:pic>
        <p:nvPicPr>
          <p:cNvPr id="139" name="Shape 139"/>
          <p:cNvPicPr preferRelativeResize="0"/>
          <p:nvPr/>
        </p:nvPicPr>
        <p:blipFill>
          <a:blip r:embed="rId3">
            <a:alphaModFix/>
          </a:blip>
          <a:stretch>
            <a:fillRect/>
          </a:stretch>
        </p:blipFill>
        <p:spPr>
          <a:xfrm>
            <a:off x="5654875" y="1293575"/>
            <a:ext cx="3267900" cy="32752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368300" lvl="0" marL="457200" rtl="0">
              <a:spcBef>
                <a:spcPts val="0"/>
              </a:spcBef>
              <a:buClr>
                <a:srgbClr val="000000"/>
              </a:buClr>
              <a:buSzPct val="100000"/>
            </a:pPr>
            <a:r>
              <a:rPr lang="en" sz="2200">
                <a:solidFill>
                  <a:srgbClr val="000000"/>
                </a:solidFill>
              </a:rPr>
              <a:t>Teachers public spaces monitoring system.</a:t>
            </a:r>
          </a:p>
          <a:p>
            <a:pPr indent="-368300" lvl="0" marL="457200" rtl="0">
              <a:spcBef>
                <a:spcPts val="0"/>
              </a:spcBef>
              <a:buClr>
                <a:srgbClr val="000000"/>
              </a:buClr>
              <a:buSzPct val="100000"/>
            </a:pPr>
            <a:r>
              <a:rPr lang="en" sz="2200">
                <a:solidFill>
                  <a:srgbClr val="000000"/>
                </a:solidFill>
              </a:rPr>
              <a:t>Reactions to situations: to stop students, to talk with students, to inform the class teacher, parents etc.</a:t>
            </a:r>
          </a:p>
          <a:p>
            <a:pPr indent="-368300" lvl="0" marL="457200" rtl="0">
              <a:spcBef>
                <a:spcPts val="0"/>
              </a:spcBef>
              <a:buClr>
                <a:schemeClr val="dk1"/>
              </a:buClr>
              <a:buSzPct val="100000"/>
            </a:pPr>
            <a:r>
              <a:rPr lang="en" sz="2200">
                <a:solidFill>
                  <a:schemeClr val="dk1"/>
                </a:solidFill>
              </a:rPr>
              <a:t>The system of encouragement and discipline.</a:t>
            </a:r>
          </a:p>
          <a:p>
            <a:pPr lvl="0" rtl="0">
              <a:spcBef>
                <a:spcPts val="0"/>
              </a:spcBef>
              <a:buNone/>
            </a:pPr>
            <a:r>
              <a:t/>
            </a:r>
            <a:endParaRPr sz="2200"/>
          </a:p>
        </p:txBody>
      </p:sp>
      <p:pic>
        <p:nvPicPr>
          <p:cNvPr id="145" name="Shape 145"/>
          <p:cNvPicPr preferRelativeResize="0"/>
          <p:nvPr/>
        </p:nvPicPr>
        <p:blipFill>
          <a:blip r:embed="rId3">
            <a:alphaModFix/>
          </a:blip>
          <a:stretch>
            <a:fillRect/>
          </a:stretch>
        </p:blipFill>
        <p:spPr>
          <a:xfrm>
            <a:off x="6471875" y="2791075"/>
            <a:ext cx="2104850" cy="2109625"/>
          </a:xfrm>
          <a:prstGeom prst="rect">
            <a:avLst/>
          </a:prstGeom>
          <a:noFill/>
          <a:ln>
            <a:noFill/>
          </a:ln>
        </p:spPr>
      </p:pic>
      <p:sp>
        <p:nvSpPr>
          <p:cNvPr id="146" name="Shape 146"/>
          <p:cNvSpPr txBox="1"/>
          <p:nvPr>
            <p:ph type="title"/>
          </p:nvPr>
        </p:nvSpPr>
        <p:spPr>
          <a:xfrm>
            <a:off x="311700" y="445025"/>
            <a:ext cx="8520599" cy="572699"/>
          </a:xfrm>
          <a:prstGeom prst="rect">
            <a:avLst/>
          </a:prstGeom>
        </p:spPr>
        <p:txBody>
          <a:bodyPr anchorCtr="0" anchor="t" bIns="91425" lIns="91425" rIns="91425" tIns="91425">
            <a:noAutofit/>
          </a:bodyPr>
          <a:lstStyle/>
          <a:p>
            <a:pPr indent="-381000" lvl="0" marL="457200" rtl="0">
              <a:lnSpc>
                <a:spcPct val="115000"/>
              </a:lnSpc>
              <a:spcBef>
                <a:spcPts val="0"/>
              </a:spcBef>
              <a:spcAft>
                <a:spcPts val="1600"/>
              </a:spcAft>
              <a:buClr>
                <a:schemeClr val="dk1"/>
              </a:buClr>
              <a:buSzPct val="100000"/>
              <a:buAutoNum type="arabicPeriod"/>
            </a:pPr>
            <a:r>
              <a:rPr b="1" lang="en" sz="2400"/>
              <a:t>Individual level</a:t>
            </a:r>
          </a:p>
          <a:p>
            <a:pPr lvl="0">
              <a:spcBef>
                <a:spcPts val="0"/>
              </a:spcBef>
              <a:buNone/>
            </a:pPr>
            <a:r>
              <a:t/>
            </a:r>
            <a:endParaRPr b="1" sz="1800">
              <a:solidFill>
                <a:srgbClr val="000000"/>
              </a:solidFil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nSpc>
                <a:spcPct val="115000"/>
              </a:lnSpc>
              <a:spcBef>
                <a:spcPts val="0"/>
              </a:spcBef>
              <a:spcAft>
                <a:spcPts val="1600"/>
              </a:spcAft>
              <a:buClr>
                <a:schemeClr val="dk1"/>
              </a:buClr>
              <a:buSzPct val="45833"/>
              <a:buFont typeface="Arial"/>
              <a:buNone/>
            </a:pPr>
            <a:r>
              <a:rPr b="1" lang="en" sz="2400"/>
              <a:t>2. Community level</a:t>
            </a:r>
          </a:p>
          <a:p>
            <a:pPr lvl="0">
              <a:spcBef>
                <a:spcPts val="0"/>
              </a:spcBef>
              <a:buNone/>
            </a:pPr>
            <a:r>
              <a:t/>
            </a:r>
            <a:endParaRPr sz="2400"/>
          </a:p>
        </p:txBody>
      </p:sp>
      <p:sp>
        <p:nvSpPr>
          <p:cNvPr id="152" name="Shape 152"/>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368300" lvl="0" marL="457200" rtl="0">
              <a:spcBef>
                <a:spcPts val="0"/>
              </a:spcBef>
              <a:buClr>
                <a:schemeClr val="dk1"/>
              </a:buClr>
              <a:buSzPct val="100000"/>
            </a:pPr>
            <a:r>
              <a:rPr lang="en" sz="2200">
                <a:solidFill>
                  <a:schemeClr val="dk1"/>
                </a:solidFill>
              </a:rPr>
              <a:t>Research is organized once a year.</a:t>
            </a:r>
          </a:p>
          <a:p>
            <a:pPr indent="-368300" lvl="0" marL="457200" rtl="0">
              <a:spcBef>
                <a:spcPts val="0"/>
              </a:spcBef>
              <a:buClr>
                <a:schemeClr val="dk1"/>
              </a:buClr>
              <a:buSzPct val="100000"/>
            </a:pPr>
            <a:r>
              <a:rPr lang="en" sz="2200">
                <a:solidFill>
                  <a:schemeClr val="dk1"/>
                </a:solidFill>
              </a:rPr>
              <a:t>Class meetings are organized twice per month.</a:t>
            </a:r>
          </a:p>
          <a:p>
            <a:pPr indent="-368300" lvl="0" marL="457200" rtl="0">
              <a:spcBef>
                <a:spcPts val="0"/>
              </a:spcBef>
              <a:buClr>
                <a:schemeClr val="dk1"/>
              </a:buClr>
              <a:buSzPct val="100000"/>
            </a:pPr>
            <a:r>
              <a:rPr lang="en" sz="2200">
                <a:solidFill>
                  <a:schemeClr val="dk1"/>
                </a:solidFill>
              </a:rPr>
              <a:t>Communication with parents.</a:t>
            </a:r>
          </a:p>
          <a:p>
            <a:pPr indent="-368300" lvl="0" marL="457200" rtl="0">
              <a:spcBef>
                <a:spcPts val="0"/>
              </a:spcBef>
              <a:buClr>
                <a:schemeClr val="dk1"/>
              </a:buClr>
              <a:buSzPct val="100000"/>
            </a:pPr>
            <a:r>
              <a:rPr lang="en" sz="2200">
                <a:solidFill>
                  <a:schemeClr val="dk1"/>
                </a:solidFill>
              </a:rPr>
              <a:t>The leader of discipline.</a:t>
            </a:r>
          </a:p>
          <a:p>
            <a:pPr indent="-368300" lvl="0" marL="457200" rtl="0">
              <a:spcBef>
                <a:spcPts val="0"/>
              </a:spcBef>
              <a:buClr>
                <a:schemeClr val="dk1"/>
              </a:buClr>
              <a:buSzPct val="100000"/>
            </a:pPr>
            <a:r>
              <a:rPr lang="en" sz="2200">
                <a:solidFill>
                  <a:schemeClr val="dk1"/>
                </a:solidFill>
              </a:rPr>
              <a:t>Study and supervision groups for all workers in school. The task of SSG: to build the culture of conversation and to develop the ability to find common decisions in the community. </a:t>
            </a:r>
          </a:p>
          <a:p>
            <a:pPr indent="-368300" lvl="0" marL="457200" rtl="0">
              <a:spcBef>
                <a:spcPts val="0"/>
              </a:spcBef>
              <a:buClr>
                <a:schemeClr val="dk1"/>
              </a:buClr>
              <a:buSzPct val="100000"/>
            </a:pPr>
            <a:r>
              <a:rPr lang="en" sz="2200">
                <a:solidFill>
                  <a:schemeClr val="dk1"/>
                </a:solidFill>
              </a:rPr>
              <a:t>The fenced school. </a:t>
            </a:r>
          </a:p>
          <a:p>
            <a:pPr lvl="0" rtl="0">
              <a:spcBef>
                <a:spcPts val="0"/>
              </a:spcBef>
              <a:buNone/>
            </a:pPr>
            <a:r>
              <a:t/>
            </a:r>
            <a:endParaRPr sz="2200">
              <a:solidFill>
                <a:schemeClr val="dk1"/>
              </a:solidFill>
            </a:endParaRPr>
          </a:p>
          <a:p>
            <a:pPr lvl="0">
              <a:spcBef>
                <a:spcPts val="0"/>
              </a:spcBef>
              <a:buNone/>
            </a:pPr>
            <a:r>
              <a:t/>
            </a:r>
            <a:endParaRPr sz="220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The program of adaptation</a:t>
            </a:r>
          </a:p>
        </p:txBody>
      </p:sp>
      <p:sp>
        <p:nvSpPr>
          <p:cNvPr id="158" name="Shape 158"/>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Community building camp (in September for 5th grade students).</a:t>
            </a:r>
          </a:p>
          <a:p>
            <a:pPr indent="-228600" lvl="0" marL="457200" rtl="0">
              <a:spcBef>
                <a:spcPts val="0"/>
              </a:spcBef>
              <a:buClr>
                <a:srgbClr val="000000"/>
              </a:buClr>
            </a:pPr>
            <a:r>
              <a:rPr lang="en">
                <a:solidFill>
                  <a:srgbClr val="000000"/>
                </a:solidFill>
              </a:rPr>
              <a:t>Retreats (in September-October for 9th grade students).</a:t>
            </a:r>
          </a:p>
          <a:p>
            <a:pPr indent="-228600" lvl="0" marL="457200" rtl="0">
              <a:spcBef>
                <a:spcPts val="0"/>
              </a:spcBef>
              <a:buClr>
                <a:srgbClr val="000000"/>
              </a:buClr>
            </a:pPr>
            <a:r>
              <a:rPr lang="en">
                <a:solidFill>
                  <a:srgbClr val="000000"/>
                </a:solidFill>
              </a:rPr>
              <a:t>Individual conversation with students.</a:t>
            </a:r>
          </a:p>
          <a:p>
            <a:pPr indent="-228600" lvl="0" marL="457200" rtl="0">
              <a:spcBef>
                <a:spcPts val="0"/>
              </a:spcBef>
              <a:buClr>
                <a:srgbClr val="000000"/>
              </a:buClr>
            </a:pPr>
            <a:r>
              <a:rPr lang="en">
                <a:solidFill>
                  <a:srgbClr val="000000"/>
                </a:solidFill>
              </a:rPr>
              <a:t>Research of school children's well-being.</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t/>
            </a:r>
            <a:endParaRPr/>
          </a:p>
        </p:txBody>
      </p:sp>
      <p:sp>
        <p:nvSpPr>
          <p:cNvPr id="164" name="Shape 164"/>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t/>
            </a:r>
            <a:endParaRPr/>
          </a:p>
        </p:txBody>
      </p:sp>
      <p:pic>
        <p:nvPicPr>
          <p:cNvPr id="165" name="Shape 165"/>
          <p:cNvPicPr preferRelativeResize="0"/>
          <p:nvPr/>
        </p:nvPicPr>
        <p:blipFill>
          <a:blip r:embed="rId3">
            <a:alphaModFix/>
          </a:blip>
          <a:stretch>
            <a:fillRect/>
          </a:stretch>
        </p:blipFill>
        <p:spPr>
          <a:xfrm>
            <a:off x="1" y="0"/>
            <a:ext cx="8433468" cy="5616713"/>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sz="2400"/>
              <a:t>Social practice activities = education/formation of men&amp;women for others</a:t>
            </a:r>
          </a:p>
        </p:txBody>
      </p:sp>
      <p:sp>
        <p:nvSpPr>
          <p:cNvPr id="171" name="Shape 171"/>
          <p:cNvSpPr txBox="1"/>
          <p:nvPr>
            <p:ph idx="1" type="body"/>
          </p:nvPr>
        </p:nvSpPr>
        <p:spPr>
          <a:xfrm>
            <a:off x="311700" y="1347250"/>
            <a:ext cx="8520599" cy="34164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5th grade: We help to KJG community.</a:t>
            </a:r>
          </a:p>
          <a:p>
            <a:pPr indent="-228600" lvl="0" marL="457200" rtl="0">
              <a:spcBef>
                <a:spcPts val="0"/>
              </a:spcBef>
              <a:buClr>
                <a:srgbClr val="000000"/>
              </a:buClr>
            </a:pPr>
            <a:r>
              <a:rPr lang="en">
                <a:solidFill>
                  <a:srgbClr val="000000"/>
                </a:solidFill>
              </a:rPr>
              <a:t>6th grade: Ecology.</a:t>
            </a:r>
          </a:p>
          <a:p>
            <a:pPr indent="-228600" lvl="0" marL="457200" rtl="0">
              <a:spcBef>
                <a:spcPts val="0"/>
              </a:spcBef>
              <a:buClr>
                <a:srgbClr val="000000"/>
              </a:buClr>
            </a:pPr>
            <a:r>
              <a:rPr lang="en">
                <a:solidFill>
                  <a:srgbClr val="000000"/>
                </a:solidFill>
              </a:rPr>
              <a:t>7th grade: We care about others.</a:t>
            </a:r>
          </a:p>
          <a:p>
            <a:pPr indent="-228600" lvl="0" marL="457200" rtl="0">
              <a:spcBef>
                <a:spcPts val="0"/>
              </a:spcBef>
              <a:buClr>
                <a:srgbClr val="000000"/>
              </a:buClr>
            </a:pPr>
            <a:r>
              <a:rPr lang="en">
                <a:solidFill>
                  <a:srgbClr val="000000"/>
                </a:solidFill>
              </a:rPr>
              <a:t>8th grade: Projects for people from a social exclusion group.</a:t>
            </a:r>
          </a:p>
          <a:p>
            <a:pPr indent="-228600" lvl="0" marL="457200">
              <a:spcBef>
                <a:spcPts val="0"/>
              </a:spcBef>
              <a:buClr>
                <a:srgbClr val="000000"/>
              </a:buClr>
            </a:pPr>
            <a:r>
              <a:rPr lang="en">
                <a:solidFill>
                  <a:srgbClr val="000000"/>
                </a:solidFill>
              </a:rPr>
              <a:t>9-11th grade: social practise in different organizations in Kaunas (40 - 60 hours per year).</a:t>
            </a:r>
          </a:p>
        </p:txBody>
      </p:sp>
      <p:pic>
        <p:nvPicPr>
          <p:cNvPr id="172" name="Shape 172"/>
          <p:cNvPicPr preferRelativeResize="0"/>
          <p:nvPr/>
        </p:nvPicPr>
        <p:blipFill>
          <a:blip r:embed="rId3">
            <a:alphaModFix/>
          </a:blip>
          <a:stretch>
            <a:fillRect/>
          </a:stretch>
        </p:blipFill>
        <p:spPr>
          <a:xfrm>
            <a:off x="5965075" y="2984775"/>
            <a:ext cx="2730050" cy="204754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t/>
            </a:r>
            <a:endParaRPr/>
          </a:p>
        </p:txBody>
      </p:sp>
      <p:sp>
        <p:nvSpPr>
          <p:cNvPr id="178" name="Shape 178"/>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t/>
            </a:r>
            <a:endParaRPr/>
          </a:p>
        </p:txBody>
      </p:sp>
      <p:pic>
        <p:nvPicPr>
          <p:cNvPr id="179" name="Shape 179"/>
          <p:cNvPicPr preferRelativeResize="0"/>
          <p:nvPr/>
        </p:nvPicPr>
        <p:blipFill>
          <a:blip r:embed="rId3">
            <a:alphaModFix/>
          </a:blip>
          <a:stretch>
            <a:fillRect/>
          </a:stretch>
        </p:blipFill>
        <p:spPr>
          <a:xfrm>
            <a:off x="0" y="0"/>
            <a:ext cx="9143998" cy="5143498"/>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nSpc>
                <a:spcPct val="115000"/>
              </a:lnSpc>
              <a:spcBef>
                <a:spcPts val="0"/>
              </a:spcBef>
              <a:spcAft>
                <a:spcPts val="1600"/>
              </a:spcAft>
              <a:buClr>
                <a:schemeClr val="dk1"/>
              </a:buClr>
              <a:buSzPct val="50000"/>
              <a:buFont typeface="Arial"/>
              <a:buNone/>
            </a:pPr>
            <a:r>
              <a:rPr lang="en" sz="2200"/>
              <a:t>II. Value education programmes: 5-12 grade students</a:t>
            </a:r>
          </a:p>
          <a:p>
            <a:pPr lvl="0">
              <a:spcBef>
                <a:spcPts val="0"/>
              </a:spcBef>
              <a:buNone/>
            </a:pPr>
            <a:r>
              <a:t/>
            </a:r>
            <a:endParaRPr sz="2200"/>
          </a:p>
        </p:txBody>
      </p:sp>
      <p:sp>
        <p:nvSpPr>
          <p:cNvPr id="185" name="Shape 185"/>
          <p:cNvSpPr txBox="1"/>
          <p:nvPr>
            <p:ph idx="1" type="body"/>
          </p:nvPr>
        </p:nvSpPr>
        <p:spPr>
          <a:xfrm>
            <a:off x="311700" y="1160725"/>
            <a:ext cx="8520599" cy="3393899"/>
          </a:xfrm>
          <a:prstGeom prst="rect">
            <a:avLst/>
          </a:prstGeom>
        </p:spPr>
        <p:txBody>
          <a:bodyPr anchorCtr="0" anchor="t" bIns="91425" lIns="91425" rIns="91425" tIns="91425">
            <a:noAutofit/>
          </a:bodyPr>
          <a:lstStyle/>
          <a:p>
            <a:pPr lvl="0" rtl="0">
              <a:lnSpc>
                <a:spcPct val="100000"/>
              </a:lnSpc>
              <a:spcBef>
                <a:spcPts val="0"/>
              </a:spcBef>
              <a:buNone/>
            </a:pPr>
            <a:r>
              <a:rPr lang="en" sz="1600">
                <a:solidFill>
                  <a:srgbClr val="000000"/>
                </a:solidFill>
              </a:rPr>
              <a:t>5th grade: We are a community.</a:t>
            </a:r>
          </a:p>
          <a:p>
            <a:pPr lvl="0" rtl="0">
              <a:lnSpc>
                <a:spcPct val="100000"/>
              </a:lnSpc>
              <a:spcBef>
                <a:spcPts val="0"/>
              </a:spcBef>
              <a:buNone/>
            </a:pPr>
            <a:r>
              <a:rPr lang="en" sz="1600">
                <a:solidFill>
                  <a:srgbClr val="000000"/>
                </a:solidFill>
              </a:rPr>
              <a:t>6th grade: To rejoice in life.</a:t>
            </a:r>
          </a:p>
          <a:p>
            <a:pPr lvl="0" rtl="0">
              <a:lnSpc>
                <a:spcPct val="100000"/>
              </a:lnSpc>
              <a:spcBef>
                <a:spcPts val="0"/>
              </a:spcBef>
              <a:buNone/>
            </a:pPr>
            <a:r>
              <a:rPr lang="en" sz="1600">
                <a:solidFill>
                  <a:srgbClr val="000000"/>
                </a:solidFill>
              </a:rPr>
              <a:t>7th grade:  Becoming mature - the time of challenges.</a:t>
            </a:r>
          </a:p>
          <a:p>
            <a:pPr lvl="0" rtl="0">
              <a:lnSpc>
                <a:spcPct val="100000"/>
              </a:lnSpc>
              <a:spcBef>
                <a:spcPts val="0"/>
              </a:spcBef>
              <a:buNone/>
            </a:pPr>
            <a:r>
              <a:rPr lang="en" sz="1600">
                <a:solidFill>
                  <a:srgbClr val="000000"/>
                </a:solidFill>
              </a:rPr>
              <a:t>8th grade: Pilgrimage.</a:t>
            </a:r>
          </a:p>
          <a:p>
            <a:pPr lvl="0" rtl="0">
              <a:lnSpc>
                <a:spcPct val="100000"/>
              </a:lnSpc>
              <a:spcBef>
                <a:spcPts val="0"/>
              </a:spcBef>
              <a:buNone/>
            </a:pPr>
            <a:r>
              <a:rPr lang="en" sz="1600">
                <a:solidFill>
                  <a:srgbClr val="000000"/>
                </a:solidFill>
              </a:rPr>
              <a:t>9th grade: Stronger than hatred.</a:t>
            </a:r>
          </a:p>
          <a:p>
            <a:pPr lvl="0" rtl="0">
              <a:lnSpc>
                <a:spcPct val="100000"/>
              </a:lnSpc>
              <a:spcBef>
                <a:spcPts val="0"/>
              </a:spcBef>
              <a:buNone/>
            </a:pPr>
            <a:r>
              <a:rPr lang="en" sz="1600">
                <a:solidFill>
                  <a:srgbClr val="000000"/>
                </a:solidFill>
              </a:rPr>
              <a:t>10th grade: My inner landscape.</a:t>
            </a:r>
          </a:p>
          <a:p>
            <a:pPr lvl="0" rtl="0">
              <a:lnSpc>
                <a:spcPct val="100000"/>
              </a:lnSpc>
              <a:spcBef>
                <a:spcPts val="0"/>
              </a:spcBef>
              <a:buNone/>
            </a:pPr>
            <a:r>
              <a:rPr lang="en" sz="1600">
                <a:solidFill>
                  <a:srgbClr val="000000"/>
                </a:solidFill>
              </a:rPr>
              <a:t>11th grade: Kairos.</a:t>
            </a:r>
          </a:p>
          <a:p>
            <a:pPr lvl="0">
              <a:lnSpc>
                <a:spcPct val="100000"/>
              </a:lnSpc>
              <a:spcBef>
                <a:spcPts val="0"/>
              </a:spcBef>
              <a:buNone/>
            </a:pPr>
            <a:r>
              <a:rPr lang="en" sz="1600">
                <a:solidFill>
                  <a:srgbClr val="000000"/>
                </a:solidFill>
              </a:rPr>
              <a:t>12th grade: TEK.</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406400" lvl="0" marL="457200" rtl="0" algn="ctr">
              <a:spcBef>
                <a:spcPts val="0"/>
              </a:spcBef>
              <a:buClr>
                <a:schemeClr val="dk1"/>
              </a:buClr>
              <a:buSzPct val="100000"/>
              <a:buAutoNum type="romanUcPeriod"/>
            </a:pPr>
            <a:r>
              <a:rPr lang="en" sz="2800">
                <a:solidFill>
                  <a:schemeClr val="dk1"/>
                </a:solidFill>
              </a:rPr>
              <a:t>Poverty.</a:t>
            </a:r>
          </a:p>
          <a:p>
            <a:pPr indent="-406400" lvl="0" marL="457200" rtl="0" algn="ctr">
              <a:spcBef>
                <a:spcPts val="0"/>
              </a:spcBef>
              <a:buClr>
                <a:schemeClr val="dk1"/>
              </a:buClr>
              <a:buSzPct val="100000"/>
              <a:buAutoNum type="romanUcPeriod"/>
            </a:pPr>
            <a:r>
              <a:rPr lang="en" sz="2800">
                <a:solidFill>
                  <a:schemeClr val="dk1"/>
                </a:solidFill>
              </a:rPr>
              <a:t>Family factors.</a:t>
            </a:r>
          </a:p>
          <a:p>
            <a:pPr lvl="0" rtl="0" algn="l">
              <a:spcBef>
                <a:spcPts val="0"/>
              </a:spcBef>
              <a:buNone/>
            </a:pPr>
            <a:r>
              <a:t/>
            </a:r>
            <a:endParaRPr sz="2800">
              <a:solidFill>
                <a:schemeClr val="dk1"/>
              </a:solidFill>
            </a:endParaRPr>
          </a:p>
          <a:p>
            <a:pPr lvl="0">
              <a:spcBef>
                <a:spcPts val="0"/>
              </a:spcBef>
              <a:buNone/>
            </a:pPr>
            <a:r>
              <a:t/>
            </a: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Prevention day</a:t>
            </a:r>
          </a:p>
        </p:txBody>
      </p:sp>
      <p:sp>
        <p:nvSpPr>
          <p:cNvPr id="191" name="Shape 191"/>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solidFill>
                  <a:srgbClr val="000000"/>
                </a:solidFill>
              </a:rPr>
              <a:t>The task </a:t>
            </a:r>
          </a:p>
          <a:p>
            <a:pPr lvl="0" rtl="0">
              <a:spcBef>
                <a:spcPts val="0"/>
              </a:spcBef>
              <a:buNone/>
            </a:pPr>
            <a:r>
              <a:rPr lang="en">
                <a:solidFill>
                  <a:srgbClr val="000000"/>
                </a:solidFill>
              </a:rPr>
              <a:t>to give knowledge + to develop skills + to form attitude based on values = we believe it helps to students do the right decisions in life.</a:t>
            </a:r>
          </a:p>
          <a:p>
            <a:pPr lvl="0" rtl="0">
              <a:spcBef>
                <a:spcPts val="0"/>
              </a:spcBef>
              <a:buNone/>
            </a:pPr>
            <a:r>
              <a:rPr lang="en">
                <a:solidFill>
                  <a:srgbClr val="000000"/>
                </a:solidFill>
              </a:rPr>
              <a:t>The lectors: parents, alumni, NGO, Universities.</a:t>
            </a:r>
          </a:p>
          <a:p>
            <a:pPr lvl="0" rtl="0">
              <a:spcBef>
                <a:spcPts val="0"/>
              </a:spcBef>
              <a:buNone/>
            </a:pPr>
            <a:r>
              <a:t/>
            </a:r>
            <a:endParaRPr>
              <a:solidFill>
                <a:srgbClr val="000000"/>
              </a:solidFill>
            </a:endParaRPr>
          </a:p>
          <a:p>
            <a:pPr lvl="0" rtl="0">
              <a:spcBef>
                <a:spcPts val="0"/>
              </a:spcBef>
              <a:buNone/>
            </a:pPr>
            <a:r>
              <a:t/>
            </a:r>
            <a:endParaRPr>
              <a:solidFill>
                <a:srgbClr val="000000"/>
              </a:solidFill>
            </a:endParaRPr>
          </a:p>
          <a:p>
            <a:pPr lvl="0">
              <a:spcBef>
                <a:spcPts val="0"/>
              </a:spcBef>
              <a:buNone/>
            </a:pPr>
            <a:r>
              <a:t/>
            </a:r>
            <a:endParaRPr>
              <a:solidFill>
                <a:srgbClr val="000000"/>
              </a:solidFil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pic>
        <p:nvPicPr>
          <p:cNvPr id="196" name="Shape 196"/>
          <p:cNvPicPr preferRelativeResize="0"/>
          <p:nvPr/>
        </p:nvPicPr>
        <p:blipFill>
          <a:blip r:embed="rId3">
            <a:alphaModFix/>
          </a:blip>
          <a:stretch>
            <a:fillRect/>
          </a:stretch>
        </p:blipFill>
        <p:spPr>
          <a:xfrm>
            <a:off x="714375" y="0"/>
            <a:ext cx="7715252" cy="5143501"/>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nSpc>
                <a:spcPct val="115000"/>
              </a:lnSpc>
              <a:spcBef>
                <a:spcPts val="0"/>
              </a:spcBef>
              <a:spcAft>
                <a:spcPts val="1600"/>
              </a:spcAft>
              <a:buClr>
                <a:schemeClr val="dk1"/>
              </a:buClr>
              <a:buSzPct val="61111"/>
              <a:buFont typeface="Arial"/>
              <a:buNone/>
            </a:pPr>
            <a:r>
              <a:rPr lang="en" sz="1800"/>
              <a:t>T</a:t>
            </a:r>
            <a:r>
              <a:rPr lang="en" sz="2200"/>
              <a:t>opics</a:t>
            </a:r>
          </a:p>
          <a:p>
            <a:pPr lvl="0" rtl="0">
              <a:spcBef>
                <a:spcPts val="0"/>
              </a:spcBef>
              <a:buNone/>
            </a:pPr>
            <a:r>
              <a:t/>
            </a:r>
            <a:endParaRPr sz="1800"/>
          </a:p>
        </p:txBody>
      </p:sp>
      <p:sp>
        <p:nvSpPr>
          <p:cNvPr id="202" name="Shape 202"/>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chemeClr val="dk1"/>
              </a:buClr>
            </a:pPr>
            <a:r>
              <a:rPr lang="en">
                <a:solidFill>
                  <a:schemeClr val="dk1"/>
                </a:solidFill>
              </a:rPr>
              <a:t>Friendly internet.</a:t>
            </a:r>
          </a:p>
          <a:p>
            <a:pPr indent="-228600" lvl="0" marL="457200" rtl="0">
              <a:spcBef>
                <a:spcPts val="0"/>
              </a:spcBef>
              <a:buClr>
                <a:schemeClr val="dk1"/>
              </a:buClr>
            </a:pPr>
            <a:r>
              <a:rPr lang="en">
                <a:solidFill>
                  <a:schemeClr val="dk1"/>
                </a:solidFill>
              </a:rPr>
              <a:t>Developing communicational skills: how to solve conflicts, to cope with stress, my fears, crisis etc.</a:t>
            </a:r>
          </a:p>
          <a:p>
            <a:pPr indent="-228600" lvl="0" marL="457200" rtl="0">
              <a:spcBef>
                <a:spcPts val="0"/>
              </a:spcBef>
              <a:buClr>
                <a:schemeClr val="dk1"/>
              </a:buClr>
            </a:pPr>
            <a:r>
              <a:rPr lang="en">
                <a:solidFill>
                  <a:schemeClr val="dk1"/>
                </a:solidFill>
              </a:rPr>
              <a:t>Meeting and learning from inspiring personalities: Projects “The Mission to Siberia”, “Ambersail”, travelers, writers, journalists, businessmen etc.</a:t>
            </a:r>
          </a:p>
          <a:p>
            <a:pPr indent="-228600" lvl="0" marL="457200" rtl="0">
              <a:spcBef>
                <a:spcPts val="0"/>
              </a:spcBef>
              <a:buClr>
                <a:schemeClr val="dk1"/>
              </a:buClr>
            </a:pPr>
            <a:r>
              <a:rPr lang="en">
                <a:solidFill>
                  <a:schemeClr val="dk1"/>
                </a:solidFill>
              </a:rPr>
              <a:t>Tobacco, alcohol and drugs prevention.</a:t>
            </a:r>
          </a:p>
          <a:p>
            <a:pPr indent="-228600" lvl="0" marL="457200" rtl="0">
              <a:spcBef>
                <a:spcPts val="0"/>
              </a:spcBef>
              <a:buClr>
                <a:schemeClr val="dk1"/>
              </a:buClr>
            </a:pPr>
            <a:r>
              <a:rPr lang="en">
                <a:solidFill>
                  <a:schemeClr val="dk1"/>
                </a:solidFill>
              </a:rPr>
              <a:t>Healthy life.</a:t>
            </a:r>
          </a:p>
          <a:p>
            <a:pPr lvl="0" rtl="0">
              <a:spcBef>
                <a:spcPts val="0"/>
              </a:spcBef>
              <a:buNone/>
            </a:pPr>
            <a:r>
              <a:t/>
            </a:r>
            <a:endParaRPr>
              <a:solidFill>
                <a:schemeClr val="dk1"/>
              </a:solidFill>
            </a:endParaRPr>
          </a:p>
          <a:p>
            <a:pPr lvl="0" rtl="0">
              <a:spcBef>
                <a:spcPts val="0"/>
              </a:spcBef>
              <a:buNone/>
            </a:pPr>
            <a:r>
              <a:t/>
            </a:r>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b="1" lang="en" sz="2600"/>
              <a:t>School - a friendly place to study and to be</a:t>
            </a:r>
          </a:p>
          <a:p>
            <a:pPr lvl="0">
              <a:spcBef>
                <a:spcPts val="0"/>
              </a:spcBef>
              <a:buNone/>
            </a:pPr>
            <a:r>
              <a:t/>
            </a:r>
            <a:endParaRPr b="1"/>
          </a:p>
        </p:txBody>
      </p:sp>
      <p:sp>
        <p:nvSpPr>
          <p:cNvPr id="208" name="Shape 208"/>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chemeClr val="dk1"/>
                </a:solidFill>
              </a:rPr>
              <a:t>Participation in different projects, competitions etc.</a:t>
            </a:r>
          </a:p>
          <a:p>
            <a:pPr indent="-228600" lvl="0" marL="457200" rtl="0">
              <a:spcBef>
                <a:spcPts val="0"/>
              </a:spcBef>
              <a:buClr>
                <a:srgbClr val="000000"/>
              </a:buClr>
            </a:pPr>
            <a:r>
              <a:rPr lang="en">
                <a:solidFill>
                  <a:srgbClr val="000000"/>
                </a:solidFill>
              </a:rPr>
              <a:t>Prevention programmes.</a:t>
            </a:r>
          </a:p>
          <a:p>
            <a:pPr indent="-228600" lvl="0" marL="457200" rtl="0">
              <a:spcBef>
                <a:spcPts val="0"/>
              </a:spcBef>
              <a:buClr>
                <a:srgbClr val="000000"/>
              </a:buClr>
            </a:pPr>
            <a:r>
              <a:rPr lang="en">
                <a:solidFill>
                  <a:srgbClr val="000000"/>
                </a:solidFill>
              </a:rPr>
              <a:t>Value education programmes.</a:t>
            </a:r>
          </a:p>
          <a:p>
            <a:pPr indent="-228600" lvl="0" marL="457200" rtl="0">
              <a:spcBef>
                <a:spcPts val="0"/>
              </a:spcBef>
              <a:buClr>
                <a:srgbClr val="000000"/>
              </a:buClr>
            </a:pPr>
            <a:r>
              <a:rPr lang="en">
                <a:solidFill>
                  <a:srgbClr val="000000"/>
                </a:solidFill>
              </a:rPr>
              <a:t>Social practise activities.</a:t>
            </a:r>
          </a:p>
          <a:p>
            <a:pPr indent="-228600" lvl="0" marL="457200" rtl="0">
              <a:spcBef>
                <a:spcPts val="0"/>
              </a:spcBef>
              <a:buClr>
                <a:srgbClr val="000000"/>
              </a:buClr>
            </a:pPr>
            <a:r>
              <a:rPr lang="en">
                <a:solidFill>
                  <a:srgbClr val="000000"/>
                </a:solidFill>
              </a:rPr>
              <a:t>The system of encouregment and discipline.</a:t>
            </a:r>
          </a:p>
          <a:p>
            <a:pPr indent="-228600" lvl="0" marL="457200">
              <a:spcBef>
                <a:spcPts val="0"/>
              </a:spcBef>
              <a:buClr>
                <a:srgbClr val="000000"/>
              </a:buClr>
            </a:pPr>
            <a:r>
              <a:rPr lang="en">
                <a:solidFill>
                  <a:srgbClr val="000000"/>
                </a:solidFill>
              </a:rPr>
              <a:t>Non-formal education.</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t/>
            </a:r>
            <a:endParaRPr/>
          </a:p>
        </p:txBody>
      </p:sp>
      <p:sp>
        <p:nvSpPr>
          <p:cNvPr id="214" name="Shape 214"/>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t/>
            </a:r>
            <a:endParaRPr/>
          </a:p>
        </p:txBody>
      </p:sp>
      <p:pic>
        <p:nvPicPr>
          <p:cNvPr id="215" name="Shape 215"/>
          <p:cNvPicPr preferRelativeResize="0"/>
          <p:nvPr/>
        </p:nvPicPr>
        <p:blipFill>
          <a:blip r:embed="rId3">
            <a:alphaModFix/>
          </a:blip>
          <a:stretch>
            <a:fillRect/>
          </a:stretch>
        </p:blipFill>
        <p:spPr>
          <a:xfrm>
            <a:off x="311699" y="173999"/>
            <a:ext cx="8387150" cy="56011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163700"/>
            <a:ext cx="8520599" cy="572699"/>
          </a:xfrm>
          <a:prstGeom prst="rect">
            <a:avLst/>
          </a:prstGeom>
        </p:spPr>
        <p:txBody>
          <a:bodyPr anchorCtr="0" anchor="t" bIns="91425" lIns="91425" rIns="91425" tIns="91425">
            <a:noAutofit/>
          </a:bodyPr>
          <a:lstStyle/>
          <a:p>
            <a:pPr lvl="0" rtl="0" algn="ctr">
              <a:lnSpc>
                <a:spcPct val="150000"/>
              </a:lnSpc>
              <a:spcBef>
                <a:spcPts val="0"/>
              </a:spcBef>
              <a:buClr>
                <a:schemeClr val="dk1"/>
              </a:buClr>
              <a:buSzPct val="78571"/>
              <a:buFont typeface="Arial"/>
              <a:buNone/>
            </a:pPr>
            <a:r>
              <a:rPr b="1" lang="en" sz="1400">
                <a:highlight>
                  <a:srgbClr val="FFFFFF"/>
                </a:highlight>
              </a:rPr>
              <a:t>REPUBLIC OF LITHUANIA</a:t>
            </a:r>
          </a:p>
          <a:p>
            <a:pPr lvl="0" rtl="0" algn="ctr">
              <a:lnSpc>
                <a:spcPct val="150000"/>
              </a:lnSpc>
              <a:spcBef>
                <a:spcPts val="0"/>
              </a:spcBef>
              <a:buClr>
                <a:schemeClr val="dk1"/>
              </a:buClr>
              <a:buSzPct val="78571"/>
              <a:buFont typeface="Arial"/>
              <a:buNone/>
            </a:pPr>
            <a:r>
              <a:rPr b="1" lang="en" sz="1400">
                <a:highlight>
                  <a:srgbClr val="FFFFFF"/>
                </a:highlight>
              </a:rPr>
              <a:t>LAW AMENDING THE LAW ON EDUCATION</a:t>
            </a:r>
          </a:p>
          <a:p>
            <a:pPr lvl="0">
              <a:spcBef>
                <a:spcPts val="0"/>
              </a:spcBef>
              <a:buNone/>
            </a:pPr>
            <a:r>
              <a:t/>
            </a:r>
            <a:endParaRPr/>
          </a:p>
        </p:txBody>
      </p:sp>
      <p:sp>
        <p:nvSpPr>
          <p:cNvPr id="75" name="Shape 75"/>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387350" lvl="0" rtl="0" algn="just">
              <a:lnSpc>
                <a:spcPct val="150000"/>
              </a:lnSpc>
              <a:spcBef>
                <a:spcPts val="0"/>
              </a:spcBef>
              <a:spcAft>
                <a:spcPts val="0"/>
              </a:spcAft>
              <a:buClr>
                <a:schemeClr val="dk1"/>
              </a:buClr>
              <a:buSzPct val="61111"/>
              <a:buFont typeface="Arial"/>
              <a:buNone/>
            </a:pPr>
            <a:r>
              <a:rPr b="1" lang="en">
                <a:solidFill>
                  <a:schemeClr val="dk1"/>
                </a:solidFill>
              </a:rPr>
              <a:t>Article 29. Admission to a school, changing schools and transferring to another school</a:t>
            </a:r>
          </a:p>
          <a:p>
            <a:pPr indent="387350" lvl="0" rtl="0" algn="just">
              <a:lnSpc>
                <a:spcPct val="150000"/>
              </a:lnSpc>
              <a:spcBef>
                <a:spcPts val="0"/>
              </a:spcBef>
              <a:spcAft>
                <a:spcPts val="0"/>
              </a:spcAft>
              <a:buClr>
                <a:schemeClr val="dk1"/>
              </a:buClr>
              <a:buSzPct val="61111"/>
              <a:buFont typeface="Arial"/>
              <a:buNone/>
            </a:pPr>
            <a:r>
              <a:rPr lang="en">
                <a:solidFill>
                  <a:schemeClr val="dk1"/>
                </a:solidFill>
              </a:rPr>
              <a:t>1. A person shall have the right </a:t>
            </a:r>
            <a:r>
              <a:rPr b="1" lang="en">
                <a:solidFill>
                  <a:schemeClr val="dk1"/>
                </a:solidFill>
              </a:rPr>
              <a:t>to choose</a:t>
            </a:r>
            <a:r>
              <a:rPr lang="en">
                <a:solidFill>
                  <a:schemeClr val="dk1"/>
                </a:solidFill>
              </a:rPr>
              <a:t> a state, municipal or non-state school and to change schools.</a:t>
            </a:r>
          </a:p>
          <a:p>
            <a:pPr indent="387350" lvl="0" rtl="0" algn="just">
              <a:lnSpc>
                <a:spcPct val="150000"/>
              </a:lnSpc>
              <a:spcBef>
                <a:spcPts val="0"/>
              </a:spcBef>
              <a:spcAft>
                <a:spcPts val="0"/>
              </a:spcAft>
              <a:buClr>
                <a:schemeClr val="dk1"/>
              </a:buClr>
              <a:buSzPct val="61111"/>
              <a:buFont typeface="Arial"/>
              <a:buNone/>
            </a:pPr>
            <a:r>
              <a:rPr lang="en">
                <a:solidFill>
                  <a:schemeClr val="dk1"/>
                </a:solidFill>
              </a:rPr>
              <a:t>9.</a:t>
            </a:r>
            <a:r>
              <a:rPr b="1" lang="en">
                <a:solidFill>
                  <a:srgbClr val="0000FF"/>
                </a:solidFill>
              </a:rPr>
              <a:t> </a:t>
            </a:r>
            <a:r>
              <a:rPr lang="en">
                <a:solidFill>
                  <a:schemeClr val="dk1"/>
                </a:solidFill>
              </a:rPr>
              <a:t>A child under 16 years of age </a:t>
            </a:r>
            <a:r>
              <a:rPr b="1" lang="en">
                <a:solidFill>
                  <a:schemeClr val="dk1"/>
                </a:solidFill>
              </a:rPr>
              <a:t>may not terminate study in compulsory education programmes.</a:t>
            </a:r>
          </a:p>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idx="1" type="body"/>
          </p:nvPr>
        </p:nvSpPr>
        <p:spPr>
          <a:xfrm>
            <a:off x="311700" y="778350"/>
            <a:ext cx="8520599" cy="3790499"/>
          </a:xfrm>
          <a:prstGeom prst="rect">
            <a:avLst/>
          </a:prstGeom>
        </p:spPr>
        <p:txBody>
          <a:bodyPr anchorCtr="0" anchor="t" bIns="91425" lIns="91425" rIns="91425" tIns="91425">
            <a:noAutofit/>
          </a:bodyPr>
          <a:lstStyle/>
          <a:p>
            <a:pPr indent="387350" lvl="0" rtl="0" algn="just">
              <a:lnSpc>
                <a:spcPct val="150000"/>
              </a:lnSpc>
              <a:spcBef>
                <a:spcPts val="0"/>
              </a:spcBef>
              <a:spcAft>
                <a:spcPts val="0"/>
              </a:spcAft>
              <a:buClr>
                <a:schemeClr val="dk1"/>
              </a:buClr>
              <a:buSzPct val="61111"/>
              <a:buFont typeface="Arial"/>
              <a:buNone/>
            </a:pPr>
            <a:r>
              <a:rPr lang="en">
                <a:solidFill>
                  <a:schemeClr val="dk1"/>
                </a:solidFill>
              </a:rPr>
              <a:t>2. Parents (guardians, curators) must:</a:t>
            </a:r>
          </a:p>
          <a:p>
            <a:pPr indent="387350" lvl="0" rtl="0" algn="just">
              <a:lnSpc>
                <a:spcPct val="150000"/>
              </a:lnSpc>
              <a:spcBef>
                <a:spcPts val="0"/>
              </a:spcBef>
              <a:spcAft>
                <a:spcPts val="0"/>
              </a:spcAft>
              <a:buClr>
                <a:schemeClr val="dk1"/>
              </a:buClr>
              <a:buSzPct val="61111"/>
              <a:buFont typeface="Arial"/>
              <a:buNone/>
            </a:pPr>
            <a:r>
              <a:rPr lang="en">
                <a:solidFill>
                  <a:schemeClr val="dk1"/>
                </a:solidFill>
              </a:rPr>
              <a:t>3) </a:t>
            </a:r>
            <a:r>
              <a:rPr b="1" lang="en">
                <a:solidFill>
                  <a:schemeClr val="dk1"/>
                </a:solidFill>
              </a:rPr>
              <a:t>co-operate with the school</a:t>
            </a:r>
            <a:r>
              <a:rPr lang="en">
                <a:solidFill>
                  <a:schemeClr val="dk1"/>
                </a:solidFill>
              </a:rPr>
              <a:t> principal, other education provider, teachers, and other specialists who provide special, psychological, social-pedagogical, special-pedagogical assistance, healthcare in dealing with the issues of children's learning and follow their recommendations;</a:t>
            </a:r>
          </a:p>
          <a:p>
            <a:pPr indent="387350" lvl="0" rtl="0" algn="just">
              <a:lnSpc>
                <a:spcPct val="150000"/>
              </a:lnSpc>
              <a:spcBef>
                <a:spcPts val="0"/>
              </a:spcBef>
              <a:spcAft>
                <a:spcPts val="0"/>
              </a:spcAft>
              <a:buClr>
                <a:schemeClr val="dk1"/>
              </a:buClr>
              <a:buSzPct val="61111"/>
              <a:buFont typeface="Arial"/>
              <a:buNone/>
            </a:pPr>
            <a:r>
              <a:rPr lang="en">
                <a:solidFill>
                  <a:schemeClr val="dk1"/>
                </a:solidFill>
              </a:rPr>
              <a:t>6) ensure the child's preparation for school, his learning according to the primary and basic education curricula </a:t>
            </a:r>
            <a:r>
              <a:rPr b="1" lang="en">
                <a:solidFill>
                  <a:schemeClr val="dk1"/>
                </a:solidFill>
              </a:rPr>
              <a:t>until he reaches the age of 16;</a:t>
            </a:r>
          </a:p>
          <a:p>
            <a:pPr indent="387350" lvl="0" rtl="0" algn="just">
              <a:lnSpc>
                <a:spcPct val="150000"/>
              </a:lnSpc>
              <a:spcBef>
                <a:spcPts val="0"/>
              </a:spcBef>
              <a:spcAft>
                <a:spcPts val="0"/>
              </a:spcAft>
              <a:buClr>
                <a:schemeClr val="dk1"/>
              </a:buClr>
              <a:buSzPct val="61111"/>
              <a:buFont typeface="Arial"/>
              <a:buNone/>
            </a:pPr>
            <a:r>
              <a:rPr lang="en">
                <a:solidFill>
                  <a:schemeClr val="dk1"/>
                </a:solidFill>
              </a:rPr>
              <a:t>7) </a:t>
            </a:r>
            <a:r>
              <a:rPr b="1" lang="en">
                <a:solidFill>
                  <a:schemeClr val="dk1"/>
                </a:solidFill>
              </a:rPr>
              <a:t>ensure child’s punctual and regular school attendance; if the child cannot attend the school, immediately inform the school.</a:t>
            </a:r>
          </a:p>
        </p:txBody>
      </p:sp>
      <p:sp>
        <p:nvSpPr>
          <p:cNvPr id="81" name="Shape 81"/>
          <p:cNvSpPr txBox="1"/>
          <p:nvPr>
            <p:ph type="title"/>
          </p:nvPr>
        </p:nvSpPr>
        <p:spPr>
          <a:xfrm>
            <a:off x="311700" y="300750"/>
            <a:ext cx="8520599" cy="477599"/>
          </a:xfrm>
          <a:prstGeom prst="rect">
            <a:avLst/>
          </a:prstGeom>
        </p:spPr>
        <p:txBody>
          <a:bodyPr anchorCtr="0" anchor="t" bIns="91425" lIns="91425" rIns="91425" tIns="91425">
            <a:noAutofit/>
          </a:bodyPr>
          <a:lstStyle/>
          <a:p>
            <a:pPr indent="387350" lvl="0" rtl="0" algn="just">
              <a:lnSpc>
                <a:spcPct val="150000"/>
              </a:lnSpc>
              <a:spcBef>
                <a:spcPts val="0"/>
              </a:spcBef>
              <a:buClr>
                <a:schemeClr val="dk1"/>
              </a:buClr>
              <a:buSzPct val="61111"/>
              <a:buFont typeface="Arial"/>
              <a:buNone/>
            </a:pPr>
            <a:r>
              <a:rPr b="1" lang="en" sz="1800"/>
              <a:t>Article 47. Parents' (guardians', curators') rights and duties</a:t>
            </a:r>
          </a:p>
          <a:p>
            <a:pPr lvl="0">
              <a:spcBef>
                <a:spcPts val="0"/>
              </a:spcBef>
              <a:buNone/>
            </a:pPr>
            <a:r>
              <a:t/>
            </a:r>
            <a:endParaRPr b="1" sz="180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1390525" y="663525"/>
            <a:ext cx="5920049" cy="4440050"/>
          </a:xfrm>
          <a:prstGeom prst="rect">
            <a:avLst/>
          </a:prstGeom>
          <a:noFill/>
          <a:ln>
            <a:noFill/>
          </a:ln>
        </p:spPr>
      </p:pic>
      <p:sp>
        <p:nvSpPr>
          <p:cNvPr id="87" name="Shape 87"/>
          <p:cNvSpPr txBox="1"/>
          <p:nvPr/>
        </p:nvSpPr>
        <p:spPr>
          <a:xfrm>
            <a:off x="3707700" y="1005050"/>
            <a:ext cx="743100" cy="2364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88" name="Shape 88"/>
          <p:cNvSpPr txBox="1"/>
          <p:nvPr/>
        </p:nvSpPr>
        <p:spPr>
          <a:xfrm>
            <a:off x="2314150" y="954375"/>
            <a:ext cx="2955900" cy="540599"/>
          </a:xfrm>
          <a:prstGeom prst="rect">
            <a:avLst/>
          </a:prstGeom>
          <a:solidFill>
            <a:srgbClr val="4A86E8"/>
          </a:solidFill>
          <a:ln>
            <a:noFill/>
          </a:ln>
        </p:spPr>
        <p:txBody>
          <a:bodyPr anchorCtr="0" anchor="t" bIns="91425" lIns="91425" rIns="91425" tIns="91425">
            <a:noAutofit/>
          </a:bodyPr>
          <a:lstStyle/>
          <a:p>
            <a:pPr lvl="0">
              <a:spcBef>
                <a:spcPts val="0"/>
              </a:spcBef>
              <a:buNone/>
            </a:pPr>
            <a:r>
              <a:rPr b="1" lang="en" sz="2200"/>
              <a:t>Prevention ladder</a:t>
            </a:r>
          </a:p>
        </p:txBody>
      </p:sp>
      <p:sp>
        <p:nvSpPr>
          <p:cNvPr id="89" name="Shape 89"/>
          <p:cNvSpPr txBox="1"/>
          <p:nvPr/>
        </p:nvSpPr>
        <p:spPr>
          <a:xfrm>
            <a:off x="5270050" y="2390150"/>
            <a:ext cx="1478100" cy="236400"/>
          </a:xfrm>
          <a:prstGeom prst="rect">
            <a:avLst/>
          </a:prstGeom>
          <a:solidFill>
            <a:srgbClr val="F3F3F3"/>
          </a:solidFill>
          <a:ln>
            <a:noFill/>
          </a:ln>
        </p:spPr>
        <p:txBody>
          <a:bodyPr anchorCtr="0" anchor="t" bIns="91425" lIns="91425" rIns="91425" tIns="91425">
            <a:noAutofit/>
          </a:bodyPr>
          <a:lstStyle/>
          <a:p>
            <a:pPr lvl="0">
              <a:spcBef>
                <a:spcPts val="0"/>
              </a:spcBef>
              <a:buNone/>
            </a:pPr>
            <a:r>
              <a:rPr b="1" lang="en" sz="1200"/>
              <a:t>Headmaster</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457200" lvl="0" rtl="0" algn="just">
              <a:lnSpc>
                <a:spcPct val="150000"/>
              </a:lnSpc>
              <a:spcBef>
                <a:spcPts val="0"/>
              </a:spcBef>
              <a:spcAft>
                <a:spcPts val="0"/>
              </a:spcAft>
              <a:buNone/>
            </a:pPr>
            <a:r>
              <a:rPr lang="en">
                <a:solidFill>
                  <a:schemeClr val="dk1"/>
                </a:solidFill>
              </a:rPr>
              <a:t>8. Learners shall receive meals free of charge in accordance with the procedure and in the cases laid down by the Law of the Republic of Lithuania on Social Assistance for Pupils.</a:t>
            </a:r>
          </a:p>
          <a:p>
            <a:pPr indent="457200" lvl="0" rtl="0" algn="just">
              <a:lnSpc>
                <a:spcPct val="150000"/>
              </a:lnSpc>
              <a:spcBef>
                <a:spcPts val="0"/>
              </a:spcBef>
              <a:spcAft>
                <a:spcPts val="0"/>
              </a:spcAft>
              <a:buNone/>
            </a:pPr>
            <a:r>
              <a:t/>
            </a:r>
            <a:endParaRPr>
              <a:solidFill>
                <a:schemeClr val="dk1"/>
              </a:solidFill>
            </a:endParaRPr>
          </a:p>
          <a:p>
            <a:pPr indent="457200" lvl="0" marL="0" rtl="0" algn="just">
              <a:lnSpc>
                <a:spcPct val="150000"/>
              </a:lnSpc>
              <a:spcBef>
                <a:spcPts val="0"/>
              </a:spcBef>
              <a:spcAft>
                <a:spcPts val="0"/>
              </a:spcAft>
              <a:buNone/>
            </a:pPr>
            <a:r>
              <a:rPr b="1" lang="en">
                <a:solidFill>
                  <a:schemeClr val="dk1"/>
                </a:solidFill>
              </a:rPr>
              <a:t>Kaunas jesuit High School:</a:t>
            </a:r>
            <a:r>
              <a:rPr lang="en">
                <a:solidFill>
                  <a:schemeClr val="dk1"/>
                </a:solidFill>
              </a:rPr>
              <a:t> Free education for students with low family income (10 -15 % of students).</a:t>
            </a:r>
          </a:p>
          <a:p>
            <a:pPr lvl="0" rtl="0">
              <a:spcBef>
                <a:spcPts val="0"/>
              </a:spcBef>
              <a:buNone/>
            </a:pPr>
            <a:r>
              <a:t/>
            </a:r>
            <a:endParaRPr/>
          </a:p>
        </p:txBody>
      </p:sp>
      <p:sp>
        <p:nvSpPr>
          <p:cNvPr id="95" name="Shape 95"/>
          <p:cNvSpPr txBox="1"/>
          <p:nvPr>
            <p:ph type="title"/>
          </p:nvPr>
        </p:nvSpPr>
        <p:spPr>
          <a:xfrm>
            <a:off x="311700" y="445025"/>
            <a:ext cx="8520599" cy="572699"/>
          </a:xfrm>
          <a:prstGeom prst="rect">
            <a:avLst/>
          </a:prstGeom>
        </p:spPr>
        <p:txBody>
          <a:bodyPr anchorCtr="0" anchor="t" bIns="91425" lIns="91425" rIns="91425" tIns="91425">
            <a:noAutofit/>
          </a:bodyPr>
          <a:lstStyle/>
          <a:p>
            <a:pPr indent="387350" lvl="0" rtl="0" algn="just">
              <a:lnSpc>
                <a:spcPct val="150000"/>
              </a:lnSpc>
              <a:spcBef>
                <a:spcPts val="0"/>
              </a:spcBef>
              <a:buClr>
                <a:schemeClr val="dk1"/>
              </a:buClr>
              <a:buSzPct val="61111"/>
              <a:buFont typeface="Arial"/>
              <a:buNone/>
            </a:pPr>
            <a:r>
              <a:rPr b="1" lang="en" sz="1800"/>
              <a:t>Article 36. Transportation, dormitories, meal service</a:t>
            </a:r>
          </a:p>
          <a:p>
            <a:pPr lvl="0">
              <a:spcBef>
                <a:spcPts val="0"/>
              </a:spcBef>
              <a:buNone/>
            </a:pPr>
            <a:r>
              <a:t/>
            </a:r>
            <a:endParaRPr b="1" sz="1100"/>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idx="1" type="body"/>
          </p:nvPr>
        </p:nvSpPr>
        <p:spPr>
          <a:xfrm>
            <a:off x="311700" y="371274"/>
            <a:ext cx="8520599" cy="4273800"/>
          </a:xfrm>
          <a:prstGeom prst="rect">
            <a:avLst/>
          </a:prstGeom>
        </p:spPr>
        <p:txBody>
          <a:bodyPr anchorCtr="0" anchor="t" bIns="91425" lIns="91425" rIns="91425" tIns="91425">
            <a:noAutofit/>
          </a:bodyPr>
          <a:lstStyle/>
          <a:p>
            <a:pPr lvl="0" rtl="0" algn="ctr">
              <a:spcBef>
                <a:spcPts val="0"/>
              </a:spcBef>
              <a:buNone/>
            </a:pPr>
            <a:r>
              <a:rPr lang="en" sz="3600">
                <a:solidFill>
                  <a:schemeClr val="dk1"/>
                </a:solidFill>
              </a:rPr>
              <a:t>III. School climate</a:t>
            </a:r>
          </a:p>
          <a:p>
            <a:pPr lvl="0" rtl="0" algn="ctr">
              <a:spcBef>
                <a:spcPts val="0"/>
              </a:spcBef>
              <a:buNone/>
            </a:pPr>
            <a:r>
              <a:t/>
            </a:r>
            <a:endParaRPr sz="3600">
              <a:solidFill>
                <a:schemeClr val="dk1"/>
              </a:solidFill>
            </a:endParaRPr>
          </a:p>
          <a:p>
            <a:pPr lvl="0">
              <a:spcBef>
                <a:spcPts val="0"/>
              </a:spcBef>
              <a:buNone/>
            </a:pPr>
            <a:r>
              <a:t/>
            </a:r>
            <a:endParaRPr/>
          </a:p>
        </p:txBody>
      </p:sp>
      <p:pic>
        <p:nvPicPr>
          <p:cNvPr id="101" name="Shape 101"/>
          <p:cNvPicPr preferRelativeResize="0"/>
          <p:nvPr/>
        </p:nvPicPr>
        <p:blipFill>
          <a:blip r:embed="rId3">
            <a:alphaModFix/>
          </a:blip>
          <a:stretch>
            <a:fillRect/>
          </a:stretch>
        </p:blipFill>
        <p:spPr>
          <a:xfrm>
            <a:off x="2163375" y="1054750"/>
            <a:ext cx="5172200" cy="34394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nvSpPr>
        <p:spPr>
          <a:xfrm rot="-472026">
            <a:off x="599846" y="1082666"/>
            <a:ext cx="1746840" cy="483962"/>
          </a:xfrm>
          <a:prstGeom prst="rect">
            <a:avLst/>
          </a:prstGeom>
          <a:noFill/>
          <a:ln>
            <a:noFill/>
          </a:ln>
        </p:spPr>
        <p:txBody>
          <a:bodyPr anchorCtr="0" anchor="t" bIns="91425" lIns="91425" rIns="91425" tIns="91425">
            <a:noAutofit/>
          </a:bodyPr>
          <a:lstStyle/>
          <a:p>
            <a:pPr lvl="0">
              <a:spcBef>
                <a:spcPts val="0"/>
              </a:spcBef>
              <a:buNone/>
            </a:pPr>
            <a:r>
              <a:rPr lang="en" sz="3200">
                <a:solidFill>
                  <a:srgbClr val="4A86E8"/>
                </a:solidFill>
              </a:rPr>
              <a:t>School</a:t>
            </a:r>
          </a:p>
        </p:txBody>
      </p:sp>
      <p:sp>
        <p:nvSpPr>
          <p:cNvPr id="107" name="Shape 107"/>
          <p:cNvSpPr txBox="1"/>
          <p:nvPr/>
        </p:nvSpPr>
        <p:spPr>
          <a:xfrm>
            <a:off x="1965825" y="3226600"/>
            <a:ext cx="4149300" cy="4842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08" name="Shape 108"/>
          <p:cNvSpPr txBox="1"/>
          <p:nvPr/>
        </p:nvSpPr>
        <p:spPr>
          <a:xfrm rot="1637381">
            <a:off x="2700613" y="1759851"/>
            <a:ext cx="6980310" cy="484103"/>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Clr>
                <a:schemeClr val="dk1"/>
              </a:buClr>
              <a:buSzPct val="45833"/>
              <a:buFont typeface="Arial"/>
              <a:buNone/>
            </a:pPr>
            <a:r>
              <a:rPr lang="en" sz="2400">
                <a:solidFill>
                  <a:srgbClr val="38761D"/>
                </a:solidFill>
              </a:rPr>
              <a:t>What are my best memories from the school?</a:t>
            </a:r>
          </a:p>
          <a:p>
            <a:pPr lvl="0">
              <a:spcBef>
                <a:spcPts val="0"/>
              </a:spcBef>
              <a:buNone/>
            </a:pPr>
            <a:r>
              <a:t/>
            </a:r>
            <a:endParaRPr>
              <a:solidFill>
                <a:srgbClr val="38761D"/>
              </a:solidFill>
            </a:endParaRPr>
          </a:p>
        </p:txBody>
      </p:sp>
      <p:sp>
        <p:nvSpPr>
          <p:cNvPr id="109" name="Shape 109"/>
          <p:cNvSpPr txBox="1"/>
          <p:nvPr/>
        </p:nvSpPr>
        <p:spPr>
          <a:xfrm rot="-639740">
            <a:off x="759126" y="3559443"/>
            <a:ext cx="5986356" cy="871813"/>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Clr>
                <a:schemeClr val="dk1"/>
              </a:buClr>
              <a:buSzPct val="55000"/>
              <a:buFont typeface="Arial"/>
              <a:buNone/>
            </a:pPr>
            <a:r>
              <a:rPr lang="en" sz="2000">
                <a:solidFill>
                  <a:srgbClr val="990000"/>
                </a:solidFill>
              </a:rPr>
              <a:t>Why didn’t sometimes I  want to attend school/lesson/activities?</a:t>
            </a:r>
          </a:p>
          <a:p>
            <a:pPr lvl="0">
              <a:spcBef>
                <a:spcPts val="0"/>
              </a:spcBef>
              <a:buNone/>
            </a:pPr>
            <a:r>
              <a:t/>
            </a:r>
            <a:endParaRPr>
              <a:solidFill>
                <a:srgbClr val="990000"/>
              </a:solidFill>
            </a:endParaRPr>
          </a:p>
        </p:txBody>
      </p:sp>
      <p:sp>
        <p:nvSpPr>
          <p:cNvPr id="110" name="Shape 110"/>
          <p:cNvSpPr txBox="1"/>
          <p:nvPr/>
        </p:nvSpPr>
        <p:spPr>
          <a:xfrm>
            <a:off x="2290000" y="2106412"/>
            <a:ext cx="2442000" cy="4842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Clr>
                <a:schemeClr val="dk1"/>
              </a:buClr>
              <a:buSzPct val="36666"/>
              <a:buFont typeface="Arial"/>
              <a:buNone/>
            </a:pPr>
            <a:r>
              <a:rPr lang="en" sz="3000">
                <a:solidFill>
                  <a:schemeClr val="accent1"/>
                </a:solidFill>
              </a:rPr>
              <a:t>What? Who?</a:t>
            </a:r>
          </a:p>
          <a:p>
            <a:pPr lvl="0">
              <a:spcBef>
                <a:spcPts val="0"/>
              </a:spcBef>
              <a:buNone/>
            </a:pPr>
            <a:r>
              <a:t/>
            </a:r>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Lesson</a:t>
            </a:r>
          </a:p>
        </p:txBody>
      </p:sp>
      <p:sp>
        <p:nvSpPr>
          <p:cNvPr id="116" name="Shape 116"/>
          <p:cNvSpPr txBox="1"/>
          <p:nvPr>
            <p:ph idx="1" type="body"/>
          </p:nvPr>
        </p:nvSpPr>
        <p:spPr>
          <a:xfrm>
            <a:off x="311700" y="1152475"/>
            <a:ext cx="8520599" cy="34164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228600" lvl="0" marL="457200" rtl="0">
              <a:spcBef>
                <a:spcPts val="0"/>
              </a:spcBef>
              <a:buClr>
                <a:srgbClr val="000000"/>
              </a:buClr>
            </a:pPr>
            <a:r>
              <a:rPr b="1" lang="en">
                <a:solidFill>
                  <a:srgbClr val="000000"/>
                </a:solidFill>
                <a:highlight>
                  <a:srgbClr val="FFFFFF"/>
                </a:highlight>
              </a:rPr>
              <a:t>School must r</a:t>
            </a:r>
            <a:r>
              <a:rPr lang="en">
                <a:solidFill>
                  <a:srgbClr val="000000"/>
                </a:solidFill>
                <a:highlight>
                  <a:srgbClr val="FFFFFF"/>
                </a:highlight>
              </a:rPr>
              <a:t>ecord daily </a:t>
            </a:r>
            <a:r>
              <a:rPr b="1" lang="en">
                <a:solidFill>
                  <a:srgbClr val="000000"/>
                </a:solidFill>
                <a:highlight>
                  <a:srgbClr val="FFFFFF"/>
                </a:highlight>
              </a:rPr>
              <a:t>attendance of students  in the e.diary till 10 a.m.</a:t>
            </a:r>
          </a:p>
          <a:p>
            <a:pPr indent="-228600" lvl="0" marL="457200" rtl="0">
              <a:spcBef>
                <a:spcPts val="0"/>
              </a:spcBef>
              <a:buClr>
                <a:srgbClr val="000000"/>
              </a:buClr>
            </a:pPr>
            <a:r>
              <a:rPr lang="en">
                <a:solidFill>
                  <a:srgbClr val="000000"/>
                </a:solidFill>
              </a:rPr>
              <a:t>The class teacher </a:t>
            </a:r>
            <a:r>
              <a:rPr b="1" lang="en">
                <a:solidFill>
                  <a:srgbClr val="000000"/>
                </a:solidFill>
              </a:rPr>
              <a:t>once a week</a:t>
            </a:r>
            <a:r>
              <a:rPr lang="en">
                <a:solidFill>
                  <a:srgbClr val="000000"/>
                </a:solidFill>
              </a:rPr>
              <a:t> checks the statistics of  lessons attendance of class students in the e.diary. Conversation with student, parents etc.</a:t>
            </a:r>
          </a:p>
          <a:p>
            <a:pPr indent="-228600" lvl="0" marL="457200" rtl="0">
              <a:spcBef>
                <a:spcPts val="0"/>
              </a:spcBef>
              <a:buClr>
                <a:srgbClr val="000000"/>
              </a:buClr>
            </a:pPr>
            <a:r>
              <a:rPr lang="en">
                <a:solidFill>
                  <a:srgbClr val="000000"/>
                </a:solidFill>
              </a:rPr>
              <a:t>Attendence sheet (conversation and reflection with tutor).</a:t>
            </a:r>
          </a:p>
          <a:p>
            <a:pPr indent="-228600" lvl="0" marL="457200" rtl="0">
              <a:spcBef>
                <a:spcPts val="0"/>
              </a:spcBef>
              <a:buClr>
                <a:srgbClr val="000000"/>
              </a:buClr>
            </a:pPr>
            <a:r>
              <a:rPr lang="en">
                <a:solidFill>
                  <a:srgbClr val="000000"/>
                </a:solidFill>
              </a:rPr>
              <a:t>Learning and behavior problems: the consultations for students and parents.</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